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handoutMasterIdLst>
    <p:handoutMasterId r:id="rId22"/>
  </p:handoutMasterIdLst>
  <p:sldIdLst>
    <p:sldId id="673" r:id="rId2"/>
    <p:sldId id="1218" r:id="rId3"/>
    <p:sldId id="1201" r:id="rId4"/>
    <p:sldId id="1047" r:id="rId5"/>
    <p:sldId id="1123" r:id="rId6"/>
    <p:sldId id="1200" r:id="rId7"/>
    <p:sldId id="1217" r:id="rId8"/>
    <p:sldId id="1150" r:id="rId9"/>
    <p:sldId id="1151" r:id="rId10"/>
    <p:sldId id="1153" r:id="rId11"/>
    <p:sldId id="1142" r:id="rId12"/>
    <p:sldId id="1143" r:id="rId13"/>
    <p:sldId id="1146" r:id="rId14"/>
    <p:sldId id="1148" r:id="rId15"/>
    <p:sldId id="1199" r:id="rId16"/>
    <p:sldId id="1107" r:id="rId17"/>
    <p:sldId id="1216" r:id="rId18"/>
    <p:sldId id="1163" r:id="rId19"/>
    <p:sldId id="1190" r:id="rId20"/>
  </p:sldIdLst>
  <p:sldSz cx="9144000" cy="6858000" type="screen4x3"/>
  <p:notesSz cx="6735763" cy="9866313"/>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95">
          <p15:clr>
            <a:srgbClr val="A4A3A4"/>
          </p15:clr>
        </p15:guide>
        <p15:guide id="3" pos="5465">
          <p15:clr>
            <a:srgbClr val="A4A3A4"/>
          </p15:clr>
        </p15:guide>
        <p15:guide id="4" pos="2880">
          <p15:clr>
            <a:srgbClr val="A4A3A4"/>
          </p15:clr>
        </p15:guide>
        <p15:guide id="5" pos="5511">
          <p15:clr>
            <a:srgbClr val="A4A3A4"/>
          </p15:clr>
        </p15:guide>
      </p15:sldGuideLst>
    </p:ext>
    <p:ext uri="{2D200454-40CA-4A62-9FC3-DE9A4176ACB9}">
      <p15:notesGuideLst xmlns:p15="http://schemas.microsoft.com/office/powerpoint/2012/main">
        <p15:guide id="1" orient="horz" pos="2121" userDrawn="1">
          <p15:clr>
            <a:srgbClr val="A4A3A4"/>
          </p15:clr>
        </p15:guide>
        <p15:guide id="2" pos="3107" userDrawn="1">
          <p15:clr>
            <a:srgbClr val="A4A3A4"/>
          </p15:clr>
        </p15:guide>
        <p15:guide id="3" orient="horz" pos="3107" userDrawn="1">
          <p15:clr>
            <a:srgbClr val="A4A3A4"/>
          </p15:clr>
        </p15:guide>
        <p15:guide id="4"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尹楚钊" initials="尹楚钊" lastIdx="1" clrIdx="0">
    <p:extLst/>
  </p:cmAuthor>
  <p:cmAuthor id="2" name="胡静函" initials="胡静函"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00"/>
    <a:srgbClr val="C00000"/>
    <a:srgbClr val="FF5353"/>
    <a:srgbClr val="F5B2A7"/>
    <a:srgbClr val="000000"/>
    <a:srgbClr val="910000"/>
    <a:srgbClr val="363694"/>
    <a:srgbClr val="EEECE1"/>
    <a:srgbClr val="4F81BD"/>
    <a:srgbClr val="FF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12" autoAdjust="0"/>
    <p:restoredTop sz="87662" autoAdjust="0"/>
  </p:normalViewPr>
  <p:slideViewPr>
    <p:cSldViewPr>
      <p:cViewPr varScale="1">
        <p:scale>
          <a:sx n="61" d="100"/>
          <a:sy n="61" d="100"/>
        </p:scale>
        <p:origin x="474" y="78"/>
      </p:cViewPr>
      <p:guideLst>
        <p:guide orient="horz" pos="2160"/>
        <p:guide pos="295"/>
        <p:guide pos="5465"/>
        <p:guide pos="2880"/>
        <p:guide pos="5511"/>
      </p:guideLst>
    </p:cSldViewPr>
  </p:slideViewPr>
  <p:notesTextViewPr>
    <p:cViewPr>
      <p:scale>
        <a:sx n="100" d="100"/>
        <a:sy n="100" d="100"/>
      </p:scale>
      <p:origin x="0" y="0"/>
    </p:cViewPr>
  </p:notesTextViewPr>
  <p:notesViewPr>
    <p:cSldViewPr>
      <p:cViewPr varScale="1">
        <p:scale>
          <a:sx n="62" d="100"/>
          <a:sy n="62" d="100"/>
        </p:scale>
        <p:origin x="2862" y="54"/>
      </p:cViewPr>
      <p:guideLst>
        <p:guide orient="horz" pos="2121"/>
        <p:guide pos="3107"/>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26700;&#38754;&#26448;&#26009;\L&#32599;&#24635;\20180112&#38134;&#34892;&#29702;&#36130;&#29190;&#21457;&#24335;&#22686;&#38271;\&#29702;&#36130;&#20135;&#21697;&#23384;&#32493;&#32479;&#35745;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银行理财产品资金余额</c:v>
                </c:pt>
              </c:strCache>
            </c:strRef>
          </c:tx>
          <c:spPr>
            <a:solidFill>
              <a:srgbClr val="5B9BD5"/>
            </a:solidFill>
            <a:ln w="25400">
              <a:noFill/>
            </a:ln>
          </c:spPr>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1">
                  <c:v>2007年</c:v>
                </c:pt>
                <c:pt idx="2">
                  <c:v>2008年</c:v>
                </c:pt>
                <c:pt idx="3">
                  <c:v>2009年</c:v>
                </c:pt>
                <c:pt idx="4">
                  <c:v>2010年</c:v>
                </c:pt>
                <c:pt idx="5">
                  <c:v>2011年</c:v>
                </c:pt>
                <c:pt idx="6">
                  <c:v>2012年</c:v>
                </c:pt>
                <c:pt idx="7">
                  <c:v>2013年</c:v>
                </c:pt>
                <c:pt idx="8">
                  <c:v>2014年</c:v>
                </c:pt>
                <c:pt idx="9">
                  <c:v>2015年</c:v>
                </c:pt>
                <c:pt idx="10">
                  <c:v>2016年</c:v>
                </c:pt>
                <c:pt idx="11">
                  <c:v>2017年</c:v>
                </c:pt>
              </c:strCache>
            </c:strRef>
          </c:cat>
          <c:val>
            <c:numRef>
              <c:f>Sheet1!$B$2:$B$13</c:f>
              <c:numCache>
                <c:formatCode>###,###,###,###,##0.00_ </c:formatCode>
                <c:ptCount val="12"/>
                <c:pt idx="1">
                  <c:v>0.53</c:v>
                </c:pt>
                <c:pt idx="2">
                  <c:v>1</c:v>
                </c:pt>
                <c:pt idx="3">
                  <c:v>1.7</c:v>
                </c:pt>
                <c:pt idx="4">
                  <c:v>2.8</c:v>
                </c:pt>
                <c:pt idx="5">
                  <c:v>4.59</c:v>
                </c:pt>
                <c:pt idx="6">
                  <c:v>7.1</c:v>
                </c:pt>
                <c:pt idx="7">
                  <c:v>10.210000000000001</c:v>
                </c:pt>
                <c:pt idx="8">
                  <c:v>15.02</c:v>
                </c:pt>
                <c:pt idx="9">
                  <c:v>23.5</c:v>
                </c:pt>
                <c:pt idx="10">
                  <c:v>29.05</c:v>
                </c:pt>
                <c:pt idx="11">
                  <c:v>29.54</c:v>
                </c:pt>
              </c:numCache>
            </c:numRef>
          </c:val>
        </c:ser>
        <c:dLbls>
          <c:showLegendKey val="0"/>
          <c:showVal val="0"/>
          <c:showCatName val="0"/>
          <c:showSerName val="0"/>
          <c:showPercent val="0"/>
          <c:showBubbleSize val="0"/>
        </c:dLbls>
        <c:gapWidth val="219"/>
        <c:overlap val="-27"/>
        <c:axId val="-2035165712"/>
        <c:axId val="-2035165168"/>
      </c:barChart>
      <c:catAx>
        <c:axId val="-203516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35165168"/>
        <c:crosses val="autoZero"/>
        <c:auto val="1"/>
        <c:lblAlgn val="ctr"/>
        <c:lblOffset val="100"/>
        <c:noMultiLvlLbl val="0"/>
      </c:catAx>
      <c:valAx>
        <c:axId val="-2035165168"/>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35165712"/>
        <c:crosses val="autoZero"/>
        <c:crossBetween val="between"/>
      </c:valAx>
      <c:spPr>
        <a:noFill/>
        <a:ln w="25400">
          <a:noFill/>
        </a:ln>
      </c:spPr>
    </c:plotArea>
    <c:legend>
      <c:legendPos val="b"/>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18650" cy="492967"/>
          </a:xfrm>
          <a:prstGeom prst="rect">
            <a:avLst/>
          </a:prstGeom>
        </p:spPr>
        <p:txBody>
          <a:bodyPr vert="horz" lIns="91426" tIns="45713" rIns="91426" bIns="45713"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14946" y="0"/>
            <a:ext cx="2919734" cy="492967"/>
          </a:xfrm>
          <a:prstGeom prst="rect">
            <a:avLst/>
          </a:prstGeom>
        </p:spPr>
        <p:txBody>
          <a:bodyPr vert="horz" lIns="91426" tIns="45713" rIns="91426" bIns="45713" rtlCol="0"/>
          <a:lstStyle>
            <a:lvl1pPr algn="r" fontAlgn="auto">
              <a:spcBef>
                <a:spcPts val="0"/>
              </a:spcBef>
              <a:spcAft>
                <a:spcPts val="0"/>
              </a:spcAft>
              <a:defRPr sz="1200">
                <a:latin typeface="+mn-lt"/>
                <a:ea typeface="+mn-ea"/>
              </a:defRPr>
            </a:lvl1pPr>
          </a:lstStyle>
          <a:p>
            <a:pPr>
              <a:defRPr/>
            </a:pPr>
            <a:fld id="{B05D2BA1-D3DF-4F8E-BDC1-9E9CBD1C46E1}" type="datetimeFigureOut">
              <a:rPr lang="zh-CN" altLang="en-US"/>
              <a:pPr>
                <a:defRPr/>
              </a:pPr>
              <a:t>2020/11/23</a:t>
            </a:fld>
            <a:endParaRPr lang="zh-CN" altLang="en-US"/>
          </a:p>
        </p:txBody>
      </p:sp>
      <p:sp>
        <p:nvSpPr>
          <p:cNvPr id="4" name="页脚占位符 3"/>
          <p:cNvSpPr>
            <a:spLocks noGrp="1"/>
          </p:cNvSpPr>
          <p:nvPr>
            <p:ph type="ftr" sz="quarter" idx="2"/>
          </p:nvPr>
        </p:nvSpPr>
        <p:spPr>
          <a:xfrm>
            <a:off x="1" y="9371020"/>
            <a:ext cx="2918650" cy="492967"/>
          </a:xfrm>
          <a:prstGeom prst="rect">
            <a:avLst/>
          </a:prstGeom>
        </p:spPr>
        <p:txBody>
          <a:bodyPr vert="horz" lIns="91426" tIns="45713" rIns="91426" bIns="45713"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14946" y="9371020"/>
            <a:ext cx="2919734" cy="492967"/>
          </a:xfrm>
          <a:prstGeom prst="rect">
            <a:avLst/>
          </a:prstGeom>
        </p:spPr>
        <p:txBody>
          <a:bodyPr vert="horz" lIns="91426" tIns="45713" rIns="91426" bIns="45713" rtlCol="0" anchor="b"/>
          <a:lstStyle>
            <a:lvl1pPr algn="r" fontAlgn="auto">
              <a:spcBef>
                <a:spcPts val="0"/>
              </a:spcBef>
              <a:spcAft>
                <a:spcPts val="0"/>
              </a:spcAft>
              <a:defRPr sz="1200">
                <a:latin typeface="+mn-lt"/>
                <a:ea typeface="+mn-ea"/>
              </a:defRPr>
            </a:lvl1pPr>
          </a:lstStyle>
          <a:p>
            <a:pPr>
              <a:defRPr/>
            </a:pPr>
            <a:fld id="{7C82464B-4A32-49CB-9778-626F1C52DBAC}" type="slidenum">
              <a:rPr lang="zh-CN" altLang="en-US"/>
              <a:pPr>
                <a:defRPr/>
              </a:pPr>
              <a:t>‹#›</a:t>
            </a:fld>
            <a:endParaRPr lang="zh-CN" altLang="en-US"/>
          </a:p>
        </p:txBody>
      </p:sp>
    </p:spTree>
    <p:extLst>
      <p:ext uri="{BB962C8B-B14F-4D97-AF65-F5344CB8AC3E}">
        <p14:creationId xmlns:p14="http://schemas.microsoft.com/office/powerpoint/2010/main" val="576592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18650" cy="492967"/>
          </a:xfrm>
          <a:prstGeom prst="rect">
            <a:avLst/>
          </a:prstGeom>
        </p:spPr>
        <p:txBody>
          <a:bodyPr vert="horz" lIns="91426" tIns="45713" rIns="91426" bIns="45713" rtlCol="0"/>
          <a:lstStyle>
            <a:lvl1pPr algn="l" fontAlgn="auto">
              <a:spcBef>
                <a:spcPts val="0"/>
              </a:spcBef>
              <a:spcAft>
                <a:spcPts val="0"/>
              </a:spcAft>
              <a:defRPr sz="1200">
                <a:latin typeface="+mn-lt"/>
                <a:ea typeface="Arial Unicode MS" panose="020B0604020202020204" pitchFamily="34" charset="-122"/>
              </a:defRPr>
            </a:lvl1pPr>
          </a:lstStyle>
          <a:p>
            <a:pPr>
              <a:defRPr/>
            </a:pPr>
            <a:endParaRPr lang="zh-CN" altLang="en-US"/>
          </a:p>
        </p:txBody>
      </p:sp>
      <p:sp>
        <p:nvSpPr>
          <p:cNvPr id="3" name="日期占位符 2"/>
          <p:cNvSpPr>
            <a:spLocks noGrp="1"/>
          </p:cNvSpPr>
          <p:nvPr>
            <p:ph type="dt" idx="1"/>
          </p:nvPr>
        </p:nvSpPr>
        <p:spPr>
          <a:xfrm>
            <a:off x="3814946" y="0"/>
            <a:ext cx="2919734" cy="492967"/>
          </a:xfrm>
          <a:prstGeom prst="rect">
            <a:avLst/>
          </a:prstGeom>
        </p:spPr>
        <p:txBody>
          <a:bodyPr vert="horz" lIns="91426" tIns="45713" rIns="91426" bIns="45713" rtlCol="0"/>
          <a:lstStyle>
            <a:lvl1pPr algn="r" fontAlgn="auto">
              <a:spcBef>
                <a:spcPts val="0"/>
              </a:spcBef>
              <a:spcAft>
                <a:spcPts val="0"/>
              </a:spcAft>
              <a:defRPr sz="1200">
                <a:latin typeface="+mn-lt"/>
                <a:ea typeface="Arial Unicode MS" panose="020B0604020202020204" pitchFamily="34" charset="-122"/>
              </a:defRPr>
            </a:lvl1pPr>
          </a:lstStyle>
          <a:p>
            <a:pPr>
              <a:defRPr/>
            </a:pPr>
            <a:fld id="{D16A4F28-ACE9-4F5F-A781-400C736A7C9D}" type="datetimeFigureOut">
              <a:rPr lang="zh-CN" altLang="en-US"/>
              <a:pPr>
                <a:defRPr/>
              </a:pPr>
              <a:t>2020/11/23</a:t>
            </a:fld>
            <a:endParaRPr lang="zh-CN" altLang="en-US"/>
          </a:p>
        </p:txBody>
      </p:sp>
      <p:sp>
        <p:nvSpPr>
          <p:cNvPr id="4" name="幻灯片图像占位符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1426" tIns="45713" rIns="91426" bIns="45713" rtlCol="0" anchor="ctr"/>
          <a:lstStyle/>
          <a:p>
            <a:pPr lvl="0"/>
            <a:endParaRPr lang="zh-CN" altLang="en-US" noProof="0"/>
          </a:p>
        </p:txBody>
      </p:sp>
      <p:sp>
        <p:nvSpPr>
          <p:cNvPr id="5" name="备注占位符 4"/>
          <p:cNvSpPr>
            <a:spLocks noGrp="1"/>
          </p:cNvSpPr>
          <p:nvPr>
            <p:ph type="body" sz="quarter" idx="3"/>
          </p:nvPr>
        </p:nvSpPr>
        <p:spPr>
          <a:xfrm>
            <a:off x="674118" y="4685514"/>
            <a:ext cx="5388610" cy="4441352"/>
          </a:xfrm>
          <a:prstGeom prst="rect">
            <a:avLst/>
          </a:prstGeom>
        </p:spPr>
        <p:txBody>
          <a:bodyPr vert="horz" lIns="91426" tIns="45713" rIns="91426" bIns="45713"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1" y="9371020"/>
            <a:ext cx="2918650" cy="492967"/>
          </a:xfrm>
          <a:prstGeom prst="rect">
            <a:avLst/>
          </a:prstGeom>
        </p:spPr>
        <p:txBody>
          <a:bodyPr vert="horz" lIns="91426" tIns="45713" rIns="91426" bIns="45713" rtlCol="0" anchor="b"/>
          <a:lstStyle>
            <a:lvl1pPr algn="l" fontAlgn="auto">
              <a:spcBef>
                <a:spcPts val="0"/>
              </a:spcBef>
              <a:spcAft>
                <a:spcPts val="0"/>
              </a:spcAft>
              <a:defRPr sz="1200">
                <a:latin typeface="+mn-lt"/>
                <a:ea typeface="Arial Unicode MS" panose="020B0604020202020204" pitchFamily="34" charset="-122"/>
              </a:defRPr>
            </a:lvl1pPr>
          </a:lstStyle>
          <a:p>
            <a:pPr>
              <a:defRPr/>
            </a:pPr>
            <a:endParaRPr lang="zh-CN" altLang="en-US"/>
          </a:p>
        </p:txBody>
      </p:sp>
      <p:sp>
        <p:nvSpPr>
          <p:cNvPr id="7" name="灯片编号占位符 6"/>
          <p:cNvSpPr>
            <a:spLocks noGrp="1"/>
          </p:cNvSpPr>
          <p:nvPr>
            <p:ph type="sldNum" sz="quarter" idx="5"/>
          </p:nvPr>
        </p:nvSpPr>
        <p:spPr>
          <a:xfrm>
            <a:off x="3814946" y="9371020"/>
            <a:ext cx="2919734" cy="492967"/>
          </a:xfrm>
          <a:prstGeom prst="rect">
            <a:avLst/>
          </a:prstGeom>
        </p:spPr>
        <p:txBody>
          <a:bodyPr vert="horz" lIns="91426" tIns="45713" rIns="91426" bIns="45713" rtlCol="0" anchor="b"/>
          <a:lstStyle>
            <a:lvl1pPr algn="r" fontAlgn="auto">
              <a:spcBef>
                <a:spcPts val="0"/>
              </a:spcBef>
              <a:spcAft>
                <a:spcPts val="0"/>
              </a:spcAft>
              <a:defRPr sz="1200">
                <a:latin typeface="+mn-lt"/>
                <a:ea typeface="Arial Unicode MS" panose="020B0604020202020204" pitchFamily="34" charset="-122"/>
              </a:defRPr>
            </a:lvl1pPr>
          </a:lstStyle>
          <a:p>
            <a:pPr>
              <a:defRPr/>
            </a:pPr>
            <a:fld id="{8BF7A808-5F65-432E-B0F0-F4033FFFCE07}" type="slidenum">
              <a:rPr lang="zh-CN" altLang="en-US"/>
              <a:pPr>
                <a:defRPr/>
              </a:pPr>
              <a:t>‹#›</a:t>
            </a:fld>
            <a:endParaRPr lang="zh-CN" altLang="en-US"/>
          </a:p>
        </p:txBody>
      </p:sp>
    </p:spTree>
    <p:extLst>
      <p:ext uri="{BB962C8B-B14F-4D97-AF65-F5344CB8AC3E}">
        <p14:creationId xmlns:p14="http://schemas.microsoft.com/office/powerpoint/2010/main" val="2709805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Arial Unicode MS" panose="020B0604020202020204" pitchFamily="34" charset="-122"/>
        <a:cs typeface="Arial Unicode MS" pitchFamily="34" charset="-122"/>
      </a:defRPr>
    </a:lvl1pPr>
    <a:lvl2pPr marL="457200" algn="l" rtl="0" eaLnBrk="0" fontAlgn="base" hangingPunct="0">
      <a:spcBef>
        <a:spcPct val="30000"/>
      </a:spcBef>
      <a:spcAft>
        <a:spcPct val="0"/>
      </a:spcAft>
      <a:defRPr sz="1200" kern="1200">
        <a:solidFill>
          <a:schemeClr val="tx1"/>
        </a:solidFill>
        <a:latin typeface="+mn-lt"/>
        <a:ea typeface="Arial Unicode MS" panose="020B0604020202020204" pitchFamily="34" charset="-122"/>
        <a:cs typeface="Arial Unicode MS" pitchFamily="34" charset="-122"/>
      </a:defRPr>
    </a:lvl2pPr>
    <a:lvl3pPr marL="914400" algn="l" rtl="0" eaLnBrk="0" fontAlgn="base" hangingPunct="0">
      <a:spcBef>
        <a:spcPct val="30000"/>
      </a:spcBef>
      <a:spcAft>
        <a:spcPct val="0"/>
      </a:spcAft>
      <a:defRPr sz="1200" kern="1200">
        <a:solidFill>
          <a:schemeClr val="tx1"/>
        </a:solidFill>
        <a:latin typeface="+mn-lt"/>
        <a:ea typeface="Arial Unicode MS" panose="020B0604020202020204" pitchFamily="34" charset="-122"/>
        <a:cs typeface="Arial Unicode MS" pitchFamily="34" charset="-122"/>
      </a:defRPr>
    </a:lvl3pPr>
    <a:lvl4pPr marL="1371600" algn="l" rtl="0" eaLnBrk="0" fontAlgn="base" hangingPunct="0">
      <a:spcBef>
        <a:spcPct val="30000"/>
      </a:spcBef>
      <a:spcAft>
        <a:spcPct val="0"/>
      </a:spcAft>
      <a:defRPr sz="1200" kern="1200">
        <a:solidFill>
          <a:schemeClr val="tx1"/>
        </a:solidFill>
        <a:latin typeface="+mn-lt"/>
        <a:ea typeface="Arial Unicode MS" panose="020B0604020202020204" pitchFamily="34" charset="-122"/>
        <a:cs typeface="Arial Unicode MS" pitchFamily="34" charset="-122"/>
      </a:defRPr>
    </a:lvl4pPr>
    <a:lvl5pPr marL="1828800" algn="l" rtl="0" eaLnBrk="0" fontAlgn="base" hangingPunct="0">
      <a:spcBef>
        <a:spcPct val="30000"/>
      </a:spcBef>
      <a:spcAft>
        <a:spcPct val="0"/>
      </a:spcAft>
      <a:defRPr sz="1200" kern="1200">
        <a:solidFill>
          <a:schemeClr val="tx1"/>
        </a:solidFill>
        <a:latin typeface="+mn-lt"/>
        <a:ea typeface="Arial Unicode MS" panose="020B0604020202020204" pitchFamily="34" charset="-122"/>
        <a:cs typeface="Arial Unicode MS"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890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63A76AF9-2266-4450-8B29-E38C1CE51FEA}" type="slidenum">
              <a:rPr lang="zh-CN" altLang="en-US" smtClean="0">
                <a:latin typeface="Calibri" pitchFamily="34" charset="0"/>
              </a:rPr>
              <a:pPr eaLnBrk="1" fontAlgn="base" hangingPunct="1">
                <a:spcBef>
                  <a:spcPct val="0"/>
                </a:spcBef>
                <a:spcAft>
                  <a:spcPct val="0"/>
                </a:spcAft>
              </a:pPr>
              <a:t>1</a:t>
            </a:fld>
            <a:endParaRPr lang="en-US" altLang="zh-CN">
              <a:latin typeface="Calibri" pitchFamily="34" charset="0"/>
            </a:endParaRPr>
          </a:p>
        </p:txBody>
      </p:sp>
    </p:spTree>
    <p:extLst>
      <p:ext uri="{BB962C8B-B14F-4D97-AF65-F5344CB8AC3E}">
        <p14:creationId xmlns:p14="http://schemas.microsoft.com/office/powerpoint/2010/main" val="14900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F7A808-5F65-432E-B0F0-F4033FFFCE07}" type="slidenum">
              <a:rPr lang="zh-CN" altLang="en-US" smtClean="0"/>
              <a:pPr>
                <a:defRPr/>
              </a:pPr>
              <a:t>14</a:t>
            </a:fld>
            <a:endParaRPr lang="zh-CN" altLang="en-US"/>
          </a:p>
        </p:txBody>
      </p:sp>
    </p:spTree>
    <p:extLst>
      <p:ext uri="{BB962C8B-B14F-4D97-AF65-F5344CB8AC3E}">
        <p14:creationId xmlns:p14="http://schemas.microsoft.com/office/powerpoint/2010/main" val="1616169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90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63A76AF9-2266-4450-8B29-E38C1CE51FEA}" type="slidenum">
              <a:rPr lang="zh-CN" altLang="en-US" smtClean="0">
                <a:latin typeface="Calibri" pitchFamily="34" charset="0"/>
              </a:rPr>
              <a:pPr eaLnBrk="1" fontAlgn="base" hangingPunct="1">
                <a:spcBef>
                  <a:spcPct val="0"/>
                </a:spcBef>
                <a:spcAft>
                  <a:spcPct val="0"/>
                </a:spcAft>
              </a:pPr>
              <a:t>19</a:t>
            </a:fld>
            <a:endParaRPr lang="en-US" altLang="zh-CN">
              <a:latin typeface="Calibri" pitchFamily="34" charset="0"/>
            </a:endParaRPr>
          </a:p>
        </p:txBody>
      </p:sp>
    </p:spTree>
    <p:extLst>
      <p:ext uri="{BB962C8B-B14F-4D97-AF65-F5344CB8AC3E}">
        <p14:creationId xmlns:p14="http://schemas.microsoft.com/office/powerpoint/2010/main" val="56703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1"/>
          <p:cNvSpPr/>
          <p:nvPr userDrawn="1"/>
        </p:nvSpPr>
        <p:spPr>
          <a:xfrm>
            <a:off x="0" y="4889500"/>
            <a:ext cx="9144000" cy="196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a typeface="Arial Unicode MS" panose="020B0604020202020204" pitchFamily="34" charset="-122"/>
            </a:endParaRP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E582305-F62C-4BFB-81F2-AC1F1A2A34E4}" type="slidenum">
              <a:rPr lang="zh-CN" altLang="en-US"/>
              <a:pPr>
                <a:defRPr/>
              </a:pPr>
              <a:t>‹#›</a:t>
            </a:fld>
            <a:endParaRPr lang="zh-CN" altLang="en-US"/>
          </a:p>
        </p:txBody>
      </p:sp>
    </p:spTree>
    <p:extLst>
      <p:ext uri="{BB962C8B-B14F-4D97-AF65-F5344CB8AC3E}">
        <p14:creationId xmlns:p14="http://schemas.microsoft.com/office/powerpoint/2010/main" val="135765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11FDC0D-AE66-4CBF-8F98-48326DF7DC6B}" type="slidenum">
              <a:rPr lang="zh-CN" altLang="en-US"/>
              <a:pPr>
                <a:defRPr/>
              </a:pPr>
              <a:t>‹#›</a:t>
            </a:fld>
            <a:endParaRPr lang="zh-CN" altLang="en-US"/>
          </a:p>
        </p:txBody>
      </p:sp>
    </p:spTree>
    <p:extLst>
      <p:ext uri="{BB962C8B-B14F-4D97-AF65-F5344CB8AC3E}">
        <p14:creationId xmlns:p14="http://schemas.microsoft.com/office/powerpoint/2010/main" val="2107281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D5834CB-D178-43A4-977F-72C21AF907EA}" type="slidenum">
              <a:rPr lang="zh-CN" altLang="en-US"/>
              <a:pPr>
                <a:defRPr/>
              </a:pPr>
              <a:t>‹#›</a:t>
            </a:fld>
            <a:endParaRPr lang="zh-CN" altLang="en-US"/>
          </a:p>
        </p:txBody>
      </p:sp>
    </p:spTree>
    <p:extLst>
      <p:ext uri="{BB962C8B-B14F-4D97-AF65-F5344CB8AC3E}">
        <p14:creationId xmlns:p14="http://schemas.microsoft.com/office/powerpoint/2010/main" val="23926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矩形 1"/>
          <p:cNvSpPr/>
          <p:nvPr userDrawn="1"/>
        </p:nvSpPr>
        <p:spPr>
          <a:xfrm>
            <a:off x="0" y="0"/>
            <a:ext cx="9144000" cy="51403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a typeface="Arial Unicode MS" panose="020B0604020202020204" pitchFamily="34" charset="-122"/>
            </a:endParaRPr>
          </a:p>
        </p:txBody>
      </p:sp>
      <p:sp>
        <p:nvSpPr>
          <p:cNvPr id="3" name="矩形 2"/>
          <p:cNvSpPr/>
          <p:nvPr userDrawn="1"/>
        </p:nvSpPr>
        <p:spPr>
          <a:xfrm>
            <a:off x="-3175" y="5156200"/>
            <a:ext cx="9144000" cy="171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a typeface="Arial Unicode MS" panose="020B0604020202020204" pitchFamily="34" charset="-122"/>
            </a:endParaRPr>
          </a:p>
        </p:txBody>
      </p:sp>
      <p:pic>
        <p:nvPicPr>
          <p:cNvPr id="4" name="Picture 2" descr="C:\Users\zhangbopeng.OA\Desktop\2014VI\C版中字调整版10.9.jpg"/>
          <p:cNvPicPr>
            <a:picLocks noChangeAspect="1" noChangeArrowheads="1"/>
          </p:cNvPicPr>
          <p:nvPr userDrawn="1"/>
        </p:nvPicPr>
        <p:blipFill>
          <a:blip r:embed="rId2">
            <a:extLst>
              <a:ext uri="{28A0092B-C50C-407E-A947-70E740481C1C}">
                <a14:useLocalDpi xmlns:a14="http://schemas.microsoft.com/office/drawing/2010/main" val="0"/>
              </a:ext>
            </a:extLst>
          </a:blip>
          <a:srcRect l="22002" t="33934" r="19991" b="43443"/>
          <a:stretch>
            <a:fillRect/>
          </a:stretch>
        </p:blipFill>
        <p:spPr bwMode="auto">
          <a:xfrm>
            <a:off x="3632200" y="5753100"/>
            <a:ext cx="1873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36392F6-F09A-412F-A098-3E9C060002E8}" type="slidenum">
              <a:rPr lang="zh-CN" altLang="en-US"/>
              <a:pPr>
                <a:defRPr/>
              </a:pPr>
              <a:t>‹#›</a:t>
            </a:fld>
            <a:endParaRPr lang="zh-CN" altLang="en-US"/>
          </a:p>
        </p:txBody>
      </p:sp>
    </p:spTree>
    <p:extLst>
      <p:ext uri="{BB962C8B-B14F-4D97-AF65-F5344CB8AC3E}">
        <p14:creationId xmlns:p14="http://schemas.microsoft.com/office/powerpoint/2010/main" val="198087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pPr>
              <a:defRPr/>
            </a:pPr>
            <a:fld id="{281C4810-7BE6-4D90-8FF8-BBE546480208}" type="slidenum">
              <a:rPr lang="zh-CN" altLang="en-US"/>
              <a:pPr>
                <a:defRPr/>
              </a:pPr>
              <a:t>‹#›</a:t>
            </a:fld>
            <a:endParaRPr lang="zh-CN" altLang="en-US"/>
          </a:p>
        </p:txBody>
      </p:sp>
    </p:spTree>
    <p:extLst>
      <p:ext uri="{BB962C8B-B14F-4D97-AF65-F5344CB8AC3E}">
        <p14:creationId xmlns:p14="http://schemas.microsoft.com/office/powerpoint/2010/main" val="4280391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矩形 7"/>
          <p:cNvSpPr/>
          <p:nvPr userDrawn="1"/>
        </p:nvSpPr>
        <p:spPr>
          <a:xfrm>
            <a:off x="-3175" y="5156200"/>
            <a:ext cx="9144000" cy="171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a typeface="Arial Unicode MS" panose="020B0604020202020204" pitchFamily="34" charset="-122"/>
            </a:endParaRPr>
          </a:p>
        </p:txBody>
      </p:sp>
      <p:sp>
        <p:nvSpPr>
          <p:cNvPr id="3" name="矩形 12"/>
          <p:cNvSpPr/>
          <p:nvPr userDrawn="1"/>
        </p:nvSpPr>
        <p:spPr>
          <a:xfrm>
            <a:off x="0" y="0"/>
            <a:ext cx="9144000" cy="51403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a typeface="Arial Unicode MS" panose="020B0604020202020204" pitchFamily="34" charset="-122"/>
            </a:endParaRPr>
          </a:p>
        </p:txBody>
      </p:sp>
      <p:pic>
        <p:nvPicPr>
          <p:cNvPr id="4" name="Picture 2" descr="C:\Users\zhangbopeng.OA\Desktop\2014VI\C版中字调整版10.9.jpg"/>
          <p:cNvPicPr>
            <a:picLocks noChangeAspect="1" noChangeArrowheads="1"/>
          </p:cNvPicPr>
          <p:nvPr userDrawn="1"/>
        </p:nvPicPr>
        <p:blipFill>
          <a:blip r:embed="rId2">
            <a:extLst>
              <a:ext uri="{28A0092B-C50C-407E-A947-70E740481C1C}">
                <a14:useLocalDpi xmlns:a14="http://schemas.microsoft.com/office/drawing/2010/main" val="0"/>
              </a:ext>
            </a:extLst>
          </a:blip>
          <a:srcRect l="22002" t="33934" r="19991" b="43443"/>
          <a:stretch>
            <a:fillRect/>
          </a:stretch>
        </p:blipFill>
        <p:spPr bwMode="auto">
          <a:xfrm>
            <a:off x="3632200" y="5494338"/>
            <a:ext cx="1873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solidFill>
                  <a:prstClr val="black">
                    <a:tint val="75000"/>
                  </a:prstClr>
                </a:solidFill>
              </a:defRPr>
            </a:lvl1pPr>
          </a:lstStyle>
          <a:p>
            <a:pPr>
              <a:defRPr/>
            </a:pPr>
            <a:fld id="{0C087B41-565E-4BD0-BB91-14441EBF57DA}" type="slidenum">
              <a:rPr lang="zh-CN" altLang="en-US"/>
              <a:pPr>
                <a:defRPr/>
              </a:pPr>
              <a:t>‹#›</a:t>
            </a:fld>
            <a:endParaRPr lang="zh-CN" altLang="en-US"/>
          </a:p>
        </p:txBody>
      </p:sp>
    </p:spTree>
    <p:extLst>
      <p:ext uri="{BB962C8B-B14F-4D97-AF65-F5344CB8AC3E}">
        <p14:creationId xmlns:p14="http://schemas.microsoft.com/office/powerpoint/2010/main" val="40401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p:nvPr userDrawn="1"/>
        </p:nvSpPr>
        <p:spPr>
          <a:xfrm>
            <a:off x="468313" y="404813"/>
            <a:ext cx="358775" cy="4762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C00000"/>
              </a:solidFill>
              <a:ea typeface="Arial Unicode MS" panose="020B0604020202020204" pitchFamily="34" charset="-122"/>
            </a:endParaRPr>
          </a:p>
        </p:txBody>
      </p:sp>
      <p:sp>
        <p:nvSpPr>
          <p:cNvPr id="5" name="矩形 4"/>
          <p:cNvSpPr/>
          <p:nvPr userDrawn="1"/>
        </p:nvSpPr>
        <p:spPr>
          <a:xfrm>
            <a:off x="468313" y="981075"/>
            <a:ext cx="8207375" cy="71438"/>
          </a:xfrm>
          <a:prstGeom prst="rect">
            <a:avLst/>
          </a:prstGeom>
          <a:gradFill flip="none" rotWithShape="1">
            <a:gsLst>
              <a:gs pos="0">
                <a:srgbClr val="C00000"/>
              </a:gs>
              <a:gs pos="50000">
                <a:srgbClr val="C00000">
                  <a:tint val="44500"/>
                  <a:satMod val="160000"/>
                </a:srgbClr>
              </a:gs>
              <a:gs pos="100000">
                <a:srgbClr val="C0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a typeface="Arial Unicode MS" panose="020B0604020202020204" pitchFamily="34" charset="-122"/>
            </a:endParaRPr>
          </a:p>
        </p:txBody>
      </p:sp>
      <p:sp>
        <p:nvSpPr>
          <p:cNvPr id="2" name="标题 1"/>
          <p:cNvSpPr>
            <a:spLocks noGrp="1"/>
          </p:cNvSpPr>
          <p:nvPr>
            <p:ph type="title"/>
          </p:nvPr>
        </p:nvSpPr>
        <p:spPr>
          <a:xfrm>
            <a:off x="899592" y="274638"/>
            <a:ext cx="7787208" cy="706090"/>
          </a:xfrm>
        </p:spPr>
        <p:txBody>
          <a:bodyPr>
            <a:normAutofit/>
          </a:bodyPr>
          <a:lstStyle>
            <a:lvl1pPr algn="l">
              <a:defRPr sz="4000">
                <a:latin typeface="Arial Unicode MS" panose="020B0604020202020204" pitchFamily="34" charset="-122"/>
                <a:ea typeface="Arial Unicode MS" panose="020B0604020202020204" pitchFamily="34" charset="-122"/>
              </a:defRPr>
            </a:lvl1p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4"/>
          <p:cNvSpPr>
            <a:spLocks noGrp="1"/>
          </p:cNvSpPr>
          <p:nvPr>
            <p:ph type="ftr" sz="quarter" idx="10"/>
          </p:nvPr>
        </p:nvSpPr>
        <p:spPr/>
        <p:txBody>
          <a:bodyPr/>
          <a:lstStyle>
            <a:lvl1pPr>
              <a:defRPr/>
            </a:lvl1pPr>
          </a:lstStyle>
          <a:p>
            <a:pPr>
              <a:defRPr/>
            </a:pPr>
            <a:endParaRPr lang="zh-CN" altLang="en-US"/>
          </a:p>
        </p:txBody>
      </p:sp>
      <p:sp>
        <p:nvSpPr>
          <p:cNvPr id="7" name="灯片编号占位符 5"/>
          <p:cNvSpPr>
            <a:spLocks noGrp="1"/>
          </p:cNvSpPr>
          <p:nvPr>
            <p:ph type="sldNum" sz="quarter" idx="11"/>
          </p:nvPr>
        </p:nvSpPr>
        <p:spPr/>
        <p:txBody>
          <a:bodyPr/>
          <a:lstStyle>
            <a:lvl1pPr>
              <a:defRPr/>
            </a:lvl1pPr>
          </a:lstStyle>
          <a:p>
            <a:pPr>
              <a:defRPr/>
            </a:pPr>
            <a:fld id="{AC37F45D-4BF3-4ECE-A77F-3C7E32F80DCB}" type="slidenum">
              <a:rPr lang="zh-CN" altLang="en-US"/>
              <a:pPr>
                <a:defRPr/>
              </a:pPr>
              <a:t>‹#›</a:t>
            </a:fld>
            <a:endParaRPr lang="zh-CN" altLang="en-US"/>
          </a:p>
        </p:txBody>
      </p:sp>
    </p:spTree>
    <p:extLst>
      <p:ext uri="{BB962C8B-B14F-4D97-AF65-F5344CB8AC3E}">
        <p14:creationId xmlns:p14="http://schemas.microsoft.com/office/powerpoint/2010/main" val="42479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722593B-DACC-400D-B919-AAF814A79918}" type="slidenum">
              <a:rPr lang="zh-CN" altLang="en-US"/>
              <a:pPr>
                <a:defRPr/>
              </a:pPr>
              <a:t>‹#›</a:t>
            </a:fld>
            <a:endParaRPr lang="zh-CN" altLang="en-US"/>
          </a:p>
        </p:txBody>
      </p:sp>
    </p:spTree>
    <p:extLst>
      <p:ext uri="{BB962C8B-B14F-4D97-AF65-F5344CB8AC3E}">
        <p14:creationId xmlns:p14="http://schemas.microsoft.com/office/powerpoint/2010/main" val="372088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F262FBD-2820-445A-A388-5F6210487F93}" type="slidenum">
              <a:rPr lang="zh-CN" altLang="en-US"/>
              <a:pPr>
                <a:defRPr/>
              </a:pPr>
              <a:t>‹#›</a:t>
            </a:fld>
            <a:endParaRPr lang="zh-CN" altLang="en-US"/>
          </a:p>
        </p:txBody>
      </p:sp>
    </p:spTree>
    <p:extLst>
      <p:ext uri="{BB962C8B-B14F-4D97-AF65-F5344CB8AC3E}">
        <p14:creationId xmlns:p14="http://schemas.microsoft.com/office/powerpoint/2010/main" val="89179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D6E1A6F-217A-4DCF-9853-B21AC4AB1859}" type="slidenum">
              <a:rPr lang="zh-CN" altLang="en-US"/>
              <a:pPr>
                <a:defRPr/>
              </a:pPr>
              <a:t>‹#›</a:t>
            </a:fld>
            <a:endParaRPr lang="zh-CN" altLang="en-US"/>
          </a:p>
        </p:txBody>
      </p:sp>
    </p:spTree>
    <p:extLst>
      <p:ext uri="{BB962C8B-B14F-4D97-AF65-F5344CB8AC3E}">
        <p14:creationId xmlns:p14="http://schemas.microsoft.com/office/powerpoint/2010/main" val="10922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D97CA31-709B-495E-BA6E-B132313B02CE}" type="slidenum">
              <a:rPr lang="zh-CN" altLang="en-US"/>
              <a:pPr>
                <a:defRPr/>
              </a:pPr>
              <a:t>‹#›</a:t>
            </a:fld>
            <a:endParaRPr lang="zh-CN" altLang="en-US"/>
          </a:p>
        </p:txBody>
      </p:sp>
    </p:spTree>
    <p:extLst>
      <p:ext uri="{BB962C8B-B14F-4D97-AF65-F5344CB8AC3E}">
        <p14:creationId xmlns:p14="http://schemas.microsoft.com/office/powerpoint/2010/main" val="36431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9902C9C-4DB0-4F69-B555-2523833B33A3}" type="slidenum">
              <a:rPr lang="zh-CN" altLang="en-US"/>
              <a:pPr>
                <a:defRPr/>
              </a:pPr>
              <a:t>‹#›</a:t>
            </a:fld>
            <a:endParaRPr lang="zh-CN" altLang="en-US"/>
          </a:p>
        </p:txBody>
      </p:sp>
    </p:spTree>
    <p:extLst>
      <p:ext uri="{BB962C8B-B14F-4D97-AF65-F5344CB8AC3E}">
        <p14:creationId xmlns:p14="http://schemas.microsoft.com/office/powerpoint/2010/main" val="395954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4C1B9F2-A009-4A7F-A276-4A904EBF0B33}" type="slidenum">
              <a:rPr lang="zh-CN" altLang="en-US"/>
              <a:pPr>
                <a:defRPr/>
              </a:pPr>
              <a:t>‹#›</a:t>
            </a:fld>
            <a:endParaRPr lang="zh-CN" altLang="en-US"/>
          </a:p>
        </p:txBody>
      </p:sp>
    </p:spTree>
    <p:extLst>
      <p:ext uri="{BB962C8B-B14F-4D97-AF65-F5344CB8AC3E}">
        <p14:creationId xmlns:p14="http://schemas.microsoft.com/office/powerpoint/2010/main" val="262121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CAF8E37-69A2-4817-B993-6C6A4FADB11F}" type="slidenum">
              <a:rPr lang="zh-CN" altLang="en-US"/>
              <a:pPr>
                <a:defRPr/>
              </a:pPr>
              <a:t>‹#›</a:t>
            </a:fld>
            <a:endParaRPr lang="zh-CN" altLang="en-US"/>
          </a:p>
        </p:txBody>
      </p:sp>
    </p:spTree>
    <p:extLst>
      <p:ext uri="{BB962C8B-B14F-4D97-AF65-F5344CB8AC3E}">
        <p14:creationId xmlns:p14="http://schemas.microsoft.com/office/powerpoint/2010/main" val="236365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900113" y="274638"/>
            <a:ext cx="77866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Arial Unicode MS" panose="020B0604020202020204" pitchFamily="34" charset="-122"/>
              </a:defRPr>
            </a:lvl1pPr>
          </a:lstStyle>
          <a:p>
            <a:pPr>
              <a:defRPr/>
            </a:pP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Arial Unicode MS" panose="020B0604020202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Arial Unicode MS" panose="020B0604020202020204" pitchFamily="34" charset="-122"/>
              </a:defRPr>
            </a:lvl1pPr>
          </a:lstStyle>
          <a:p>
            <a:pPr>
              <a:defRPr/>
            </a:pPr>
            <a:fld id="{B6FF6507-D578-4573-A9F5-346D4FF41AC4}" type="slidenum">
              <a:rPr lang="zh-CN" altLang="en-US"/>
              <a:pPr>
                <a:defRPr/>
              </a:pPr>
              <a:t>‹#›</a:t>
            </a:fld>
            <a:endParaRPr lang="zh-CN" altLang="en-US"/>
          </a:p>
        </p:txBody>
      </p:sp>
      <p:sp>
        <p:nvSpPr>
          <p:cNvPr id="8" name="矩形 7"/>
          <p:cNvSpPr/>
          <p:nvPr/>
        </p:nvSpPr>
        <p:spPr>
          <a:xfrm>
            <a:off x="468313" y="404813"/>
            <a:ext cx="358775" cy="476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C00000"/>
              </a:solidFill>
              <a:ea typeface="Arial Unicode MS" panose="020B0604020202020204" pitchFamily="34" charset="-122"/>
            </a:endParaRPr>
          </a:p>
        </p:txBody>
      </p:sp>
      <p:sp>
        <p:nvSpPr>
          <p:cNvPr id="9" name="矩形 8"/>
          <p:cNvSpPr/>
          <p:nvPr/>
        </p:nvSpPr>
        <p:spPr>
          <a:xfrm>
            <a:off x="468313" y="981075"/>
            <a:ext cx="8207375" cy="71438"/>
          </a:xfrm>
          <a:prstGeom prst="rect">
            <a:avLst/>
          </a:prstGeom>
          <a:gradFill flip="none" rotWithShape="1">
            <a:gsLst>
              <a:gs pos="0">
                <a:srgbClr val="C00000"/>
              </a:gs>
              <a:gs pos="50000">
                <a:srgbClr val="C00000">
                  <a:tint val="44500"/>
                  <a:satMod val="160000"/>
                </a:srgbClr>
              </a:gs>
              <a:gs pos="100000">
                <a:srgbClr val="C0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a typeface="Arial Unicode MS" panose="020B0604020202020204" pitchFamily="34" charset="-122"/>
            </a:endParaRPr>
          </a:p>
        </p:txBody>
      </p:sp>
      <p:pic>
        <p:nvPicPr>
          <p:cNvPr id="1033" name="Picture 2" descr="C:\Users\zhangbopeng.OA\Desktop\2014VI\C版中字调整版10.9.jpg"/>
          <p:cNvPicPr>
            <a:picLocks noChangeAspect="1" noChangeArrowheads="1"/>
          </p:cNvPicPr>
          <p:nvPr userDrawn="1"/>
        </p:nvPicPr>
        <p:blipFill>
          <a:blip r:embed="rId16">
            <a:extLst>
              <a:ext uri="{28A0092B-C50C-407E-A947-70E740481C1C}">
                <a14:useLocalDpi xmlns:a14="http://schemas.microsoft.com/office/drawing/2010/main" val="0"/>
              </a:ext>
            </a:extLst>
          </a:blip>
          <a:srcRect l="22002" t="33934" r="19991" b="43443"/>
          <a:stretch>
            <a:fillRect/>
          </a:stretch>
        </p:blipFill>
        <p:spPr bwMode="auto">
          <a:xfrm>
            <a:off x="395288" y="6080125"/>
            <a:ext cx="1873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6" r:id="rId1"/>
    <p:sldLayoutId id="2147483967"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9" r:id="rId12"/>
    <p:sldLayoutId id="2147483970" r:id="rId13"/>
    <p:sldLayoutId id="2147483971" r:id="rId14"/>
  </p:sldLayoutIdLst>
  <p:hf hdr="0" ftr="0" dt="0"/>
  <p:txStyles>
    <p:titleStyle>
      <a:lvl1pPr algn="l" rtl="0" eaLnBrk="0" fontAlgn="base" hangingPunct="0">
        <a:spcBef>
          <a:spcPct val="0"/>
        </a:spcBef>
        <a:spcAft>
          <a:spcPct val="0"/>
        </a:spcAft>
        <a:defRPr sz="4000" kern="1200">
          <a:solidFill>
            <a:schemeClr val="tx1"/>
          </a:solidFill>
          <a:latin typeface="Arial Unicode MS" panose="020B0604020202020204" pitchFamily="34" charset="-122"/>
          <a:ea typeface="Arial Unicode MS" panose="020B0604020202020204" pitchFamily="34" charset="-122"/>
          <a:cs typeface="Arial Unicode MS" pitchFamily="34" charset="-122"/>
        </a:defRPr>
      </a:lvl1pPr>
      <a:lvl2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4000">
          <a:solidFill>
            <a:schemeClr val="tx1"/>
          </a:solidFill>
          <a:latin typeface="黑体" pitchFamily="49" charset="-122"/>
          <a:ea typeface="黑体" pitchFamily="49" charset="-122"/>
        </a:defRPr>
      </a:lvl6pPr>
      <a:lvl7pPr marL="914400" algn="l" rtl="0" fontAlgn="base">
        <a:spcBef>
          <a:spcPct val="0"/>
        </a:spcBef>
        <a:spcAft>
          <a:spcPct val="0"/>
        </a:spcAft>
        <a:defRPr sz="4000">
          <a:solidFill>
            <a:schemeClr val="tx1"/>
          </a:solidFill>
          <a:latin typeface="黑体" pitchFamily="49" charset="-122"/>
          <a:ea typeface="黑体" pitchFamily="49" charset="-122"/>
        </a:defRPr>
      </a:lvl7pPr>
      <a:lvl8pPr marL="1371600" algn="l" rtl="0" fontAlgn="base">
        <a:spcBef>
          <a:spcPct val="0"/>
        </a:spcBef>
        <a:spcAft>
          <a:spcPct val="0"/>
        </a:spcAft>
        <a:defRPr sz="4000">
          <a:solidFill>
            <a:schemeClr val="tx1"/>
          </a:solidFill>
          <a:latin typeface="黑体" pitchFamily="49" charset="-122"/>
          <a:ea typeface="黑体" pitchFamily="49" charset="-122"/>
        </a:defRPr>
      </a:lvl8pPr>
      <a:lvl9pPr marL="1828800" algn="l" rtl="0" fontAlgn="base">
        <a:spcBef>
          <a:spcPct val="0"/>
        </a:spcBef>
        <a:spcAft>
          <a:spcPct val="0"/>
        </a:spcAft>
        <a:defRPr sz="4000">
          <a:solidFill>
            <a:schemeClr val="tx1"/>
          </a:solidFill>
          <a:latin typeface="黑体" pitchFamily="49" charset="-122"/>
          <a:ea typeface="黑体" pitchFamily="49"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Arial Unicode MS" panose="020B0604020202020204" pitchFamily="34" charset="-122"/>
          <a:cs typeface="Arial Unicode MS" pitchFamily="34" charset="-122"/>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Arial Unicode MS" panose="020B0604020202020204" pitchFamily="34" charset="-122"/>
          <a:cs typeface="Arial Unicode MS" pitchFamily="34" charset="-122"/>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Arial Unicode MS" panose="020B0604020202020204" pitchFamily="34" charset="-122"/>
          <a:cs typeface="Arial Unicode MS" pitchFamily="34" charset="-122"/>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Arial Unicode MS" panose="020B0604020202020204" pitchFamily="34" charset="-122"/>
          <a:cs typeface="Arial Unicode MS" pitchFamily="34" charset="-122"/>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Arial Unicode MS" panose="020B0604020202020204" pitchFamily="34" charset="-122"/>
          <a:cs typeface="Arial Unicode MS" pitchFamily="34" charset="-122"/>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extBox 6"/>
          <p:cNvSpPr txBox="1">
            <a:spLocks noChangeArrowheads="1"/>
          </p:cNvSpPr>
          <p:nvPr/>
        </p:nvSpPr>
        <p:spPr bwMode="auto">
          <a:xfrm>
            <a:off x="0" y="2220977"/>
            <a:ext cx="9144000" cy="241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4000" b="1" dirty="0">
                <a:solidFill>
                  <a:schemeClr val="bg1"/>
                </a:solidFill>
                <a:latin typeface="黑体" panose="02010609060101010101" pitchFamily="49" charset="-122"/>
                <a:ea typeface="黑体" panose="02010609060101010101" pitchFamily="49" charset="-122"/>
              </a:rPr>
              <a:t>资管新</a:t>
            </a:r>
            <a:r>
              <a:rPr lang="zh-CN" altLang="en-US" sz="4000" b="1" dirty="0" smtClean="0">
                <a:solidFill>
                  <a:schemeClr val="bg1"/>
                </a:solidFill>
                <a:latin typeface="黑体" panose="02010609060101010101" pitchFamily="49" charset="-122"/>
                <a:ea typeface="黑体" panose="02010609060101010101" pitchFamily="49" charset="-122"/>
              </a:rPr>
              <a:t>规系列文件解读</a:t>
            </a:r>
            <a:endParaRPr lang="en-US" altLang="zh-CN" sz="4000" b="1" dirty="0" smtClean="0">
              <a:solidFill>
                <a:schemeClr val="bg1"/>
              </a:solidFill>
              <a:latin typeface="黑体" panose="02010609060101010101" pitchFamily="49" charset="-122"/>
              <a:ea typeface="黑体" panose="02010609060101010101" pitchFamily="49" charset="-122"/>
            </a:endParaRPr>
          </a:p>
          <a:p>
            <a:pPr algn="ctr" eaLnBrk="1" hangingPunct="1"/>
            <a:endParaRPr lang="en-US" altLang="zh-CN" sz="3200" b="1" dirty="0" smtClean="0">
              <a:solidFill>
                <a:schemeClr val="bg1"/>
              </a:solidFill>
              <a:latin typeface="黑体" panose="02010609060101010101" pitchFamily="49" charset="-122"/>
              <a:ea typeface="黑体" panose="02010609060101010101" pitchFamily="49" charset="-122"/>
            </a:endParaRPr>
          </a:p>
          <a:p>
            <a:pPr algn="ctr" eaLnBrk="1" hangingPunct="1"/>
            <a:endParaRPr lang="en-US" altLang="zh-CN" sz="3200" b="1" dirty="0">
              <a:solidFill>
                <a:schemeClr val="bg1"/>
              </a:solidFill>
              <a:latin typeface="黑体" panose="02010609060101010101" pitchFamily="49" charset="-122"/>
              <a:ea typeface="黑体" panose="02010609060101010101" pitchFamily="49" charset="-122"/>
            </a:endParaRPr>
          </a:p>
          <a:p>
            <a:pPr algn="ctr" eaLnBrk="1" hangingPunct="1"/>
            <a:r>
              <a:rPr lang="zh-CN" altLang="en-US" sz="2000" b="1" dirty="0" smtClean="0">
                <a:solidFill>
                  <a:schemeClr val="bg1"/>
                </a:solidFill>
                <a:latin typeface="仿宋" panose="02010609060101010101" pitchFamily="49" charset="-122"/>
                <a:ea typeface="仿宋" panose="02010609060101010101" pitchFamily="49" charset="-122"/>
              </a:rPr>
              <a:t>尹楚钊  </a:t>
            </a:r>
            <a:endParaRPr lang="en-US" altLang="zh-CN" sz="2000" b="1" dirty="0">
              <a:solidFill>
                <a:schemeClr val="bg1"/>
              </a:solidFill>
              <a:latin typeface="仿宋" panose="02010609060101010101" pitchFamily="49" charset="-122"/>
              <a:ea typeface="仿宋" panose="02010609060101010101" pitchFamily="49" charset="-122"/>
            </a:endParaRPr>
          </a:p>
          <a:p>
            <a:pPr algn="ctr" eaLnBrk="1" hangingPunct="1">
              <a:lnSpc>
                <a:spcPct val="150000"/>
              </a:lnSpc>
            </a:pPr>
            <a:r>
              <a:rPr lang="en-US" altLang="zh-CN" b="1" dirty="0" smtClean="0">
                <a:solidFill>
                  <a:schemeClr val="bg1"/>
                </a:solidFill>
                <a:latin typeface="仿宋" panose="02010609060101010101" pitchFamily="49" charset="-122"/>
                <a:ea typeface="仿宋" panose="02010609060101010101" pitchFamily="49" charset="-122"/>
              </a:rPr>
              <a:t>2020</a:t>
            </a:r>
            <a:r>
              <a:rPr lang="zh-CN" altLang="en-US" b="1" dirty="0" smtClean="0">
                <a:solidFill>
                  <a:schemeClr val="bg1"/>
                </a:solidFill>
                <a:latin typeface="仿宋" panose="02010609060101010101" pitchFamily="49" charset="-122"/>
                <a:ea typeface="仿宋" panose="02010609060101010101" pitchFamily="49" charset="-122"/>
              </a:rPr>
              <a:t>年</a:t>
            </a:r>
            <a:r>
              <a:rPr lang="en-US" altLang="zh-CN" b="1" dirty="0" smtClean="0">
                <a:solidFill>
                  <a:schemeClr val="bg1"/>
                </a:solidFill>
                <a:latin typeface="仿宋" panose="02010609060101010101" pitchFamily="49" charset="-122"/>
                <a:ea typeface="仿宋" panose="02010609060101010101" pitchFamily="49" charset="-122"/>
              </a:rPr>
              <a:t>11</a:t>
            </a:r>
            <a:r>
              <a:rPr lang="zh-CN" altLang="en-US" b="1" dirty="0" smtClean="0">
                <a:solidFill>
                  <a:schemeClr val="bg1"/>
                </a:solidFill>
                <a:latin typeface="仿宋" panose="02010609060101010101" pitchFamily="49" charset="-122"/>
                <a:ea typeface="仿宋" panose="02010609060101010101" pitchFamily="49" charset="-122"/>
              </a:rPr>
              <a:t>月</a:t>
            </a:r>
            <a:r>
              <a:rPr lang="en-US" altLang="zh-CN" b="1" dirty="0" smtClean="0">
                <a:solidFill>
                  <a:schemeClr val="bg1"/>
                </a:solidFill>
                <a:latin typeface="仿宋" panose="02010609060101010101" pitchFamily="49" charset="-122"/>
                <a:ea typeface="仿宋" panose="02010609060101010101" pitchFamily="49" charset="-122"/>
              </a:rPr>
              <a:t>27</a:t>
            </a:r>
            <a:r>
              <a:rPr lang="zh-CN" altLang="en-US" b="1" dirty="0" smtClean="0">
                <a:solidFill>
                  <a:schemeClr val="bg1"/>
                </a:solidFill>
                <a:latin typeface="仿宋" panose="02010609060101010101" pitchFamily="49" charset="-122"/>
                <a:ea typeface="仿宋" panose="02010609060101010101" pitchFamily="49" charset="-122"/>
              </a:rPr>
              <a:t>日</a:t>
            </a:r>
            <a:endParaRPr lang="en-US" altLang="zh-CN" b="1" dirty="0">
              <a:solidFill>
                <a:schemeClr val="bg1"/>
              </a:solidFill>
              <a:latin typeface="仿宋" panose="02010609060101010101" pitchFamily="49" charset="-122"/>
              <a:ea typeface="仿宋" panose="02010609060101010101" pitchFamily="49" charset="-122"/>
            </a:endParaRPr>
          </a:p>
        </p:txBody>
      </p:sp>
      <p:sp>
        <p:nvSpPr>
          <p:cNvPr id="2" name="灯片编号占位符 1"/>
          <p:cNvSpPr>
            <a:spLocks noGrp="1"/>
          </p:cNvSpPr>
          <p:nvPr>
            <p:ph type="sldNum" sz="quarter" idx="12"/>
          </p:nvPr>
        </p:nvSpPr>
        <p:spPr/>
        <p:txBody>
          <a:bodyPr/>
          <a:lstStyle/>
          <a:p>
            <a:pPr>
              <a:defRPr/>
            </a:pPr>
            <a:fld id="{0C087B41-565E-4BD0-BB91-14441EBF57DA}" type="slidenum">
              <a:rPr lang="zh-CN" altLang="en-US" smtClean="0"/>
              <a:pPr>
                <a:defRPr/>
              </a:pPr>
              <a:t>1</a:t>
            </a:fld>
            <a:endParaRPr lang="zh-CN" altLang="en-US"/>
          </a:p>
        </p:txBody>
      </p:sp>
    </p:spTree>
    <p:extLst>
      <p:ext uri="{BB962C8B-B14F-4D97-AF65-F5344CB8AC3E}">
        <p14:creationId xmlns:p14="http://schemas.microsoft.com/office/powerpoint/2010/main" val="2398339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6457950" y="6356351"/>
            <a:ext cx="2057400" cy="365125"/>
          </a:xfrm>
          <a:prstGeom prst="rect">
            <a:avLst/>
          </a:prstGeom>
        </p:spPr>
        <p:txBody>
          <a:bodyPr/>
          <a:lstStyle/>
          <a:p>
            <a:fld id="{64AEF5D2-80F1-4019-89FD-EBB87A44AC75}" type="slidenum">
              <a:rPr lang="zh-CN" altLang="en-US" smtClean="0"/>
              <a:pPr/>
              <a:t>10</a:t>
            </a:fld>
            <a:endParaRPr lang="zh-CN" altLang="en-US"/>
          </a:p>
        </p:txBody>
      </p:sp>
      <p:sp>
        <p:nvSpPr>
          <p:cNvPr id="11" name="文本框 4">
            <a:extLst>
              <a:ext uri="{FF2B5EF4-FFF2-40B4-BE49-F238E27FC236}">
                <a16:creationId xmlns="" xmlns:a16="http://schemas.microsoft.com/office/drawing/2014/main" id="{78BF443A-8A66-4132-B2EE-67E527E9C164}"/>
              </a:ext>
            </a:extLst>
          </p:cNvPr>
          <p:cNvSpPr txBox="1"/>
          <p:nvPr/>
        </p:nvSpPr>
        <p:spPr>
          <a:xfrm>
            <a:off x="467544" y="1687528"/>
            <a:ext cx="8219256" cy="4401205"/>
          </a:xfrm>
          <a:prstGeom prst="rect">
            <a:avLst/>
          </a:prstGeom>
          <a:noFill/>
        </p:spPr>
        <p:txBody>
          <a:bodyPr wrap="square" rtlCol="0">
            <a:spAutoFit/>
          </a:bodyPr>
          <a:lstStyle/>
          <a:p>
            <a:pPr marL="285750" indent="-285750" algn="just">
              <a:lnSpc>
                <a:spcPts val="2100"/>
              </a:lnSpc>
              <a:spcBef>
                <a:spcPts val="0"/>
              </a:spcBef>
              <a:buFont typeface="Wingdings" panose="05000000000000000000" pitchFamily="2" charset="2"/>
              <a:buChar char="p"/>
            </a:pPr>
            <a:r>
              <a:rPr lang="zh-CN" altLang="en-US" sz="1600" b="1" dirty="0">
                <a:solidFill>
                  <a:srgbClr val="C00000"/>
                </a:solidFill>
                <a:latin typeface="楷体" panose="02010609060101010101" pitchFamily="49" charset="-122"/>
                <a:ea typeface="楷体" panose="02010609060101010101" pitchFamily="49" charset="-122"/>
              </a:rPr>
              <a:t>存量问题按照“新老划断”原则</a:t>
            </a:r>
            <a:r>
              <a:rPr lang="zh-CN" altLang="en-US" sz="1600" b="1" dirty="0" smtClean="0">
                <a:solidFill>
                  <a:srgbClr val="C00000"/>
                </a:solidFill>
                <a:latin typeface="楷体" panose="02010609060101010101" pitchFamily="49" charset="-122"/>
                <a:ea typeface="楷体" panose="02010609060101010101" pitchFamily="49" charset="-122"/>
              </a:rPr>
              <a:t>处理：主要按照</a:t>
            </a:r>
            <a:r>
              <a:rPr lang="en-US" altLang="zh-CN" sz="1600" b="1" dirty="0" smtClean="0">
                <a:solidFill>
                  <a:srgbClr val="C00000"/>
                </a:solidFill>
                <a:latin typeface="楷体" panose="02010609060101010101" pitchFamily="49" charset="-122"/>
                <a:ea typeface="楷体" panose="02010609060101010101" pitchFamily="49" charset="-122"/>
              </a:rPr>
              <a:t>7</a:t>
            </a:r>
            <a:r>
              <a:rPr lang="zh-CN" altLang="en-US" sz="1600" b="1" dirty="0" smtClean="0">
                <a:solidFill>
                  <a:srgbClr val="C00000"/>
                </a:solidFill>
                <a:latin typeface="楷体" panose="02010609060101010101" pitchFamily="49" charset="-122"/>
                <a:ea typeface="楷体" panose="02010609060101010101" pitchFamily="49" charset="-122"/>
              </a:rPr>
              <a:t>月</a:t>
            </a:r>
            <a:r>
              <a:rPr lang="en-US" altLang="zh-CN" sz="1600" b="1" dirty="0" smtClean="0">
                <a:solidFill>
                  <a:srgbClr val="C00000"/>
                </a:solidFill>
                <a:latin typeface="楷体" panose="02010609060101010101" pitchFamily="49" charset="-122"/>
                <a:ea typeface="楷体" panose="02010609060101010101" pitchFamily="49" charset="-122"/>
              </a:rPr>
              <a:t>20</a:t>
            </a:r>
            <a:r>
              <a:rPr lang="zh-CN" altLang="en-US" sz="1600" b="1" dirty="0" smtClean="0">
                <a:solidFill>
                  <a:srgbClr val="C00000"/>
                </a:solidFill>
                <a:latin typeface="楷体" panose="02010609060101010101" pitchFamily="49" charset="-122"/>
                <a:ea typeface="楷体" panose="02010609060101010101" pitchFamily="49" charset="-122"/>
              </a:rPr>
              <a:t>日</a:t>
            </a:r>
            <a:r>
              <a:rPr lang="en-US" altLang="zh-CN" sz="1600" b="1" dirty="0" smtClean="0">
                <a:solidFill>
                  <a:srgbClr val="C00000"/>
                </a:solidFill>
                <a:latin typeface="楷体" panose="02010609060101010101" pitchFamily="49" charset="-122"/>
                <a:ea typeface="楷体" panose="02010609060101010101" pitchFamily="49" charset="-122"/>
              </a:rPr>
              <a:t>《</a:t>
            </a:r>
            <a:r>
              <a:rPr lang="zh-CN" altLang="en-US" sz="1600" b="1" dirty="0">
                <a:solidFill>
                  <a:srgbClr val="C00000"/>
                </a:solidFill>
                <a:latin typeface="楷体" panose="02010609060101010101" pitchFamily="49" charset="-122"/>
                <a:ea typeface="楷体" panose="02010609060101010101" pitchFamily="49" charset="-122"/>
              </a:rPr>
              <a:t>关于进一步明确规范金融机构资产管理业务指导意见有关事项的</a:t>
            </a:r>
            <a:r>
              <a:rPr lang="zh-CN" altLang="en-US" sz="1600" b="1" dirty="0" smtClean="0">
                <a:solidFill>
                  <a:srgbClr val="C00000"/>
                </a:solidFill>
                <a:latin typeface="楷体" panose="02010609060101010101" pitchFamily="49" charset="-122"/>
                <a:ea typeface="楷体" panose="02010609060101010101" pitchFamily="49" charset="-122"/>
              </a:rPr>
              <a:t>通知</a:t>
            </a:r>
            <a:r>
              <a:rPr lang="en-US" altLang="zh-CN" sz="1600" b="1" dirty="0" smtClean="0">
                <a:solidFill>
                  <a:srgbClr val="C00000"/>
                </a:solidFill>
                <a:latin typeface="楷体" panose="02010609060101010101" pitchFamily="49" charset="-122"/>
                <a:ea typeface="楷体" panose="02010609060101010101" pitchFamily="49" charset="-122"/>
              </a:rPr>
              <a:t>》</a:t>
            </a:r>
          </a:p>
          <a:p>
            <a:pPr marL="285750" indent="-285750" algn="just">
              <a:lnSpc>
                <a:spcPts val="2100"/>
              </a:lnSpc>
              <a:spcBef>
                <a:spcPts val="0"/>
              </a:spcBef>
              <a:buFont typeface="Wingdings" panose="05000000000000000000" pitchFamily="2" charset="2"/>
              <a:buChar char="n"/>
            </a:pPr>
            <a:r>
              <a:rPr lang="zh-CN" altLang="en-US" sz="1600" b="1" dirty="0" smtClean="0">
                <a:solidFill>
                  <a:srgbClr val="C00000"/>
                </a:solidFill>
                <a:latin typeface="楷体" panose="02010609060101010101" pitchFamily="49" charset="-122"/>
                <a:ea typeface="楷体" panose="02010609060101010101" pitchFamily="49" charset="-122"/>
              </a:rPr>
              <a:t>负债端：</a:t>
            </a:r>
            <a:endParaRPr lang="en-US" altLang="zh-CN" sz="1600" b="1" dirty="0" smtClean="0">
              <a:solidFill>
                <a:srgbClr val="C00000"/>
              </a:solidFill>
              <a:latin typeface="楷体" panose="02010609060101010101" pitchFamily="49" charset="-122"/>
              <a:ea typeface="楷体" panose="02010609060101010101" pitchFamily="49" charset="-122"/>
            </a:endParaRPr>
          </a:p>
          <a:p>
            <a:pPr marL="285750" indent="-285750" algn="just">
              <a:lnSpc>
                <a:spcPts val="2100"/>
              </a:lnSpc>
              <a:spcBef>
                <a:spcPts val="0"/>
              </a:spcBef>
              <a:buFont typeface="Wingdings" panose="05000000000000000000" pitchFamily="2" charset="2"/>
              <a:buChar char="ü"/>
            </a:pPr>
            <a:r>
              <a:rPr lang="en-US" altLang="zh-CN" sz="1600" dirty="0" smtClean="0">
                <a:latin typeface="楷体" panose="02010609060101010101" pitchFamily="49" charset="-122"/>
                <a:ea typeface="楷体" panose="02010609060101010101" pitchFamily="49" charset="-122"/>
              </a:rPr>
              <a:t>1.</a:t>
            </a:r>
            <a:r>
              <a:rPr lang="zh-CN" altLang="en-US" sz="1600" dirty="0" smtClean="0">
                <a:latin typeface="楷体" panose="02010609060101010101" pitchFamily="49" charset="-122"/>
                <a:ea typeface="楷体" panose="02010609060101010101" pitchFamily="49" charset="-122"/>
              </a:rPr>
              <a:t>老</a:t>
            </a:r>
            <a:r>
              <a:rPr lang="zh-CN" altLang="en-US" sz="1600" dirty="0">
                <a:latin typeface="楷体" panose="02010609060101010101" pitchFamily="49" charset="-122"/>
                <a:ea typeface="楷体" panose="02010609060101010101" pitchFamily="49" charset="-122"/>
              </a:rPr>
              <a:t>产品的整体规模必须控制</a:t>
            </a:r>
            <a:r>
              <a:rPr lang="zh-CN" altLang="en-US" sz="1600" dirty="0" smtClean="0">
                <a:latin typeface="楷体" panose="02010609060101010101" pitchFamily="49" charset="-122"/>
                <a:ea typeface="楷体" panose="02010609060101010101" pitchFamily="49" charset="-122"/>
              </a:rPr>
              <a:t>在资管新规发布前（</a:t>
            </a:r>
            <a:r>
              <a:rPr lang="en-US" altLang="zh-CN" sz="1600" dirty="0" smtClean="0">
                <a:latin typeface="楷体" panose="02010609060101010101" pitchFamily="49" charset="-122"/>
                <a:ea typeface="楷体" panose="02010609060101010101" pitchFamily="49" charset="-122"/>
              </a:rPr>
              <a:t>4</a:t>
            </a:r>
            <a:r>
              <a:rPr lang="zh-CN" altLang="en-US" sz="1600" dirty="0" smtClean="0">
                <a:latin typeface="楷体" panose="02010609060101010101" pitchFamily="49" charset="-122"/>
                <a:ea typeface="楷体" panose="02010609060101010101" pitchFamily="49" charset="-122"/>
              </a:rPr>
              <a:t>月</a:t>
            </a:r>
            <a:r>
              <a:rPr lang="en-US" altLang="zh-CN" sz="1600" dirty="0" smtClean="0">
                <a:latin typeface="楷体" panose="02010609060101010101" pitchFamily="49" charset="-122"/>
                <a:ea typeface="楷体" panose="02010609060101010101" pitchFamily="49" charset="-122"/>
              </a:rPr>
              <a:t>27</a:t>
            </a:r>
            <a:r>
              <a:rPr lang="zh-CN" altLang="en-US" sz="1600" dirty="0" smtClean="0">
                <a:latin typeface="楷体" panose="02010609060101010101" pitchFamily="49" charset="-122"/>
                <a:ea typeface="楷体" panose="02010609060101010101" pitchFamily="49" charset="-122"/>
              </a:rPr>
              <a:t>日）存量</a:t>
            </a:r>
            <a:r>
              <a:rPr lang="zh-CN" altLang="en-US" sz="1600" dirty="0">
                <a:latin typeface="楷体" panose="02010609060101010101" pitchFamily="49" charset="-122"/>
                <a:ea typeface="楷体" panose="02010609060101010101" pitchFamily="49" charset="-122"/>
              </a:rPr>
              <a:t>产品的整体规模</a:t>
            </a:r>
            <a:r>
              <a:rPr lang="zh-CN" altLang="en-US" sz="1600" dirty="0" smtClean="0">
                <a:latin typeface="楷体" panose="02010609060101010101" pitchFamily="49" charset="-122"/>
                <a:ea typeface="楷体" panose="02010609060101010101" pitchFamily="49" charset="-122"/>
              </a:rPr>
              <a:t>之内；</a:t>
            </a:r>
            <a:endParaRPr lang="en-US" altLang="zh-CN" sz="1600" dirty="0" smtClean="0">
              <a:latin typeface="楷体" panose="02010609060101010101" pitchFamily="49" charset="-122"/>
              <a:ea typeface="楷体" panose="02010609060101010101" pitchFamily="49" charset="-122"/>
            </a:endParaRPr>
          </a:p>
          <a:p>
            <a:pPr marL="285750" indent="-285750" algn="just">
              <a:lnSpc>
                <a:spcPts val="2100"/>
              </a:lnSpc>
              <a:spcBef>
                <a:spcPts val="0"/>
              </a:spcBef>
              <a:buFont typeface="Wingdings" panose="05000000000000000000" pitchFamily="2" charset="2"/>
              <a:buChar char="ü"/>
            </a:pPr>
            <a:r>
              <a:rPr lang="en-US" altLang="zh-CN" sz="1600" dirty="0" smtClean="0">
                <a:latin typeface="楷体" panose="02010609060101010101" pitchFamily="49" charset="-122"/>
                <a:ea typeface="楷体" panose="02010609060101010101" pitchFamily="49" charset="-122"/>
              </a:rPr>
              <a:t>2.</a:t>
            </a:r>
            <a:r>
              <a:rPr lang="zh-CN" altLang="en-US" sz="1600" dirty="0" smtClean="0">
                <a:latin typeface="楷体" panose="02010609060101010101" pitchFamily="49" charset="-122"/>
                <a:ea typeface="楷体" panose="02010609060101010101" pitchFamily="49" charset="-122"/>
              </a:rPr>
              <a:t>过渡期</a:t>
            </a:r>
            <a:r>
              <a:rPr lang="zh-CN" altLang="en-US" sz="1600" dirty="0">
                <a:latin typeface="楷体" panose="02010609060101010101" pitchFamily="49" charset="-122"/>
                <a:ea typeface="楷体" panose="02010609060101010101" pitchFamily="49" charset="-122"/>
              </a:rPr>
              <a:t>内封闭期在半年以上的定期开放式资产管理产品、银行现金管理类理财产品适用摊余成本</a:t>
            </a:r>
            <a:r>
              <a:rPr lang="zh-CN" altLang="en-US" sz="1600" dirty="0" smtClean="0">
                <a:latin typeface="楷体" panose="02010609060101010101" pitchFamily="49" charset="-122"/>
                <a:ea typeface="楷体" panose="02010609060101010101" pitchFamily="49" charset="-122"/>
              </a:rPr>
              <a:t>计量。</a:t>
            </a:r>
            <a:endParaRPr lang="en-US" altLang="zh-CN" sz="1600" dirty="0" smtClean="0">
              <a:latin typeface="楷体" panose="02010609060101010101" pitchFamily="49" charset="-122"/>
              <a:ea typeface="楷体" panose="02010609060101010101" pitchFamily="49" charset="-122"/>
            </a:endParaRPr>
          </a:p>
          <a:p>
            <a:pPr marL="285750" indent="-285750" algn="just">
              <a:lnSpc>
                <a:spcPts val="2100"/>
              </a:lnSpc>
              <a:spcBef>
                <a:spcPts val="0"/>
              </a:spcBef>
              <a:buFont typeface="Wingdings" panose="05000000000000000000" pitchFamily="2" charset="2"/>
              <a:buChar char="n"/>
            </a:pPr>
            <a:r>
              <a:rPr lang="zh-CN" altLang="en-US" sz="1600" b="1" dirty="0" smtClean="0">
                <a:solidFill>
                  <a:srgbClr val="C00000"/>
                </a:solidFill>
                <a:latin typeface="楷体" panose="02010609060101010101" pitchFamily="49" charset="-122"/>
                <a:ea typeface="楷体" panose="02010609060101010101" pitchFamily="49" charset="-122"/>
              </a:rPr>
              <a:t>投资</a:t>
            </a:r>
            <a:r>
              <a:rPr lang="zh-CN" altLang="en-US" sz="1600" b="1" dirty="0">
                <a:solidFill>
                  <a:srgbClr val="C00000"/>
                </a:solidFill>
                <a:latin typeface="楷体" panose="02010609060101010101" pitchFamily="49" charset="-122"/>
                <a:ea typeface="楷体" panose="02010609060101010101" pitchFamily="49" charset="-122"/>
              </a:rPr>
              <a:t>端</a:t>
            </a:r>
            <a:r>
              <a:rPr lang="en-US" altLang="zh-CN" sz="1600" b="1" dirty="0" smtClean="0">
                <a:solidFill>
                  <a:srgbClr val="C00000"/>
                </a:solidFill>
                <a:latin typeface="楷体" panose="02010609060101010101" pitchFamily="49" charset="-122"/>
                <a:ea typeface="楷体" panose="02010609060101010101" pitchFamily="49" charset="-122"/>
              </a:rPr>
              <a:t>:</a:t>
            </a:r>
          </a:p>
          <a:p>
            <a:pPr marL="285750" indent="-285750" algn="just">
              <a:lnSpc>
                <a:spcPts val="2100"/>
              </a:lnSpc>
              <a:spcBef>
                <a:spcPts val="0"/>
              </a:spcBef>
              <a:buFont typeface="Wingdings" panose="05000000000000000000" pitchFamily="2" charset="2"/>
              <a:buChar char="ü"/>
            </a:pPr>
            <a:r>
              <a:rPr lang="en-US" altLang="zh-CN" sz="1600" dirty="0" smtClean="0">
                <a:latin typeface="楷体" panose="02010609060101010101" pitchFamily="49" charset="-122"/>
                <a:ea typeface="楷体" panose="02010609060101010101" pitchFamily="49" charset="-122"/>
              </a:rPr>
              <a:t>1.</a:t>
            </a:r>
            <a:r>
              <a:rPr lang="zh-CN" altLang="en-US" sz="1600" dirty="0" smtClean="0">
                <a:latin typeface="楷体" panose="02010609060101010101" pitchFamily="49" charset="-122"/>
                <a:ea typeface="楷体" panose="02010609060101010101" pitchFamily="49" charset="-122"/>
              </a:rPr>
              <a:t>公</a:t>
            </a:r>
            <a:r>
              <a:rPr lang="zh-CN" altLang="en-US" sz="1600" dirty="0">
                <a:latin typeface="楷体" panose="02010609060101010101" pitchFamily="49" charset="-122"/>
                <a:ea typeface="楷体" panose="02010609060101010101" pitchFamily="49" charset="-122"/>
              </a:rPr>
              <a:t>募产品可以适当投资非标资产，但应当</a:t>
            </a:r>
            <a:r>
              <a:rPr lang="zh-CN" altLang="en-US" sz="1600" dirty="0" smtClean="0">
                <a:latin typeface="楷体" panose="02010609060101010101" pitchFamily="49" charset="-122"/>
                <a:ea typeface="楷体" panose="02010609060101010101" pitchFamily="49" charset="-122"/>
              </a:rPr>
              <a:t>符合资管新规关于</a:t>
            </a:r>
            <a:r>
              <a:rPr lang="zh-CN" altLang="en-US" sz="1600" dirty="0">
                <a:latin typeface="楷体" panose="02010609060101010101" pitchFamily="49" charset="-122"/>
                <a:ea typeface="楷体" panose="02010609060101010101" pitchFamily="49" charset="-122"/>
              </a:rPr>
              <a:t>非标投资的期限匹配、限额管理、信息披露等监管</a:t>
            </a:r>
            <a:r>
              <a:rPr lang="zh-CN" altLang="en-US" sz="1600" dirty="0" smtClean="0">
                <a:latin typeface="楷体" panose="02010609060101010101" pitchFamily="49" charset="-122"/>
                <a:ea typeface="楷体" panose="02010609060101010101" pitchFamily="49" charset="-122"/>
              </a:rPr>
              <a:t>规定；</a:t>
            </a:r>
            <a:endParaRPr lang="en-US" altLang="zh-CN" sz="1600" dirty="0" smtClean="0">
              <a:latin typeface="楷体" panose="02010609060101010101" pitchFamily="49" charset="-122"/>
              <a:ea typeface="楷体" panose="02010609060101010101" pitchFamily="49" charset="-122"/>
            </a:endParaRPr>
          </a:p>
          <a:p>
            <a:pPr marL="285750" indent="-285750" algn="just">
              <a:lnSpc>
                <a:spcPts val="2100"/>
              </a:lnSpc>
              <a:spcBef>
                <a:spcPts val="0"/>
              </a:spcBef>
              <a:buFont typeface="Wingdings" panose="05000000000000000000" pitchFamily="2" charset="2"/>
              <a:buChar char="ü"/>
            </a:pPr>
            <a:r>
              <a:rPr lang="en-US" altLang="zh-CN" sz="1600" dirty="0" smtClean="0">
                <a:latin typeface="楷体" panose="02010609060101010101" pitchFamily="49" charset="-122"/>
                <a:ea typeface="楷体" panose="02010609060101010101" pitchFamily="49" charset="-122"/>
              </a:rPr>
              <a:t>2.</a:t>
            </a:r>
            <a:r>
              <a:rPr lang="zh-CN" altLang="en-US" sz="1600" dirty="0" smtClean="0">
                <a:latin typeface="楷体" panose="02010609060101010101" pitchFamily="49" charset="-122"/>
                <a:ea typeface="楷体" panose="02010609060101010101" pitchFamily="49" charset="-122"/>
              </a:rPr>
              <a:t>老</a:t>
            </a:r>
            <a:r>
              <a:rPr lang="zh-CN" altLang="en-US" sz="1600" dirty="0">
                <a:latin typeface="楷体" panose="02010609060101010101" pitchFamily="49" charset="-122"/>
                <a:ea typeface="楷体" panose="02010609060101010101" pitchFamily="49" charset="-122"/>
              </a:rPr>
              <a:t>产品可以投资新资产，但所投资新资产的到期日不得晚于</a:t>
            </a:r>
            <a:r>
              <a:rPr lang="en-US" altLang="zh-CN" sz="1600" dirty="0">
                <a:latin typeface="楷体" panose="02010609060101010101" pitchFamily="49" charset="-122"/>
                <a:ea typeface="楷体" panose="02010609060101010101" pitchFamily="49" charset="-122"/>
              </a:rPr>
              <a:t>2020</a:t>
            </a:r>
            <a:r>
              <a:rPr lang="zh-CN" altLang="en-US" sz="1600" dirty="0">
                <a:latin typeface="楷体" panose="02010609060101010101" pitchFamily="49" charset="-122"/>
                <a:ea typeface="楷体" panose="02010609060101010101" pitchFamily="49" charset="-122"/>
              </a:rPr>
              <a:t>年底</a:t>
            </a:r>
            <a:r>
              <a:rPr lang="zh-CN" altLang="en-US" sz="1600" dirty="0" smtClean="0">
                <a:latin typeface="楷体" panose="02010609060101010101" pitchFamily="49" charset="-122"/>
                <a:ea typeface="楷体" panose="02010609060101010101" pitchFamily="49" charset="-122"/>
              </a:rPr>
              <a:t>；</a:t>
            </a:r>
            <a:endParaRPr lang="en-US" altLang="zh-CN" sz="1600" dirty="0" smtClean="0">
              <a:latin typeface="楷体" panose="02010609060101010101" pitchFamily="49" charset="-122"/>
              <a:ea typeface="楷体" panose="02010609060101010101" pitchFamily="49" charset="-122"/>
            </a:endParaRPr>
          </a:p>
          <a:p>
            <a:pPr marL="285750" indent="-285750" algn="just">
              <a:lnSpc>
                <a:spcPts val="2100"/>
              </a:lnSpc>
              <a:spcBef>
                <a:spcPts val="0"/>
              </a:spcBef>
              <a:buFont typeface="Wingdings" panose="05000000000000000000" pitchFamily="2" charset="2"/>
              <a:buChar char="ü"/>
            </a:pP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对于</a:t>
            </a:r>
            <a:r>
              <a:rPr lang="zh-CN" altLang="en-US" sz="1600" dirty="0">
                <a:latin typeface="楷体" panose="02010609060101010101" pitchFamily="49" charset="-122"/>
                <a:ea typeface="楷体" panose="02010609060101010101" pitchFamily="49" charset="-122"/>
              </a:rPr>
              <a:t>过渡期结束后难以消化的存量非标，可以转回银行资产负债表内，人民银行在宏观审慎评估（</a:t>
            </a:r>
            <a:r>
              <a:rPr lang="en-US" altLang="zh-CN" sz="1600" dirty="0">
                <a:latin typeface="楷体" panose="02010609060101010101" pitchFamily="49" charset="-122"/>
                <a:ea typeface="楷体" panose="02010609060101010101" pitchFamily="49" charset="-122"/>
              </a:rPr>
              <a:t>MPA</a:t>
            </a:r>
            <a:r>
              <a:rPr lang="zh-CN" altLang="en-US" sz="1600" dirty="0">
                <a:latin typeface="楷体" panose="02010609060101010101" pitchFamily="49" charset="-122"/>
                <a:ea typeface="楷体" panose="02010609060101010101" pitchFamily="49" charset="-122"/>
              </a:rPr>
              <a:t>）考核时将合理调整有关参数予以支持。同时，为解决表外回表占用资本问题，支持商业银行通过发行二级资本债补充资本</a:t>
            </a:r>
            <a:r>
              <a:rPr lang="zh-CN" altLang="en-US" sz="1600" dirty="0" smtClean="0">
                <a:latin typeface="楷体" panose="02010609060101010101" pitchFamily="49" charset="-122"/>
                <a:ea typeface="楷体" panose="02010609060101010101" pitchFamily="49" charset="-122"/>
              </a:rPr>
              <a:t>。</a:t>
            </a:r>
            <a:endParaRPr lang="en-US" altLang="zh-CN" sz="1600" dirty="0" smtClean="0">
              <a:latin typeface="楷体" panose="02010609060101010101" pitchFamily="49" charset="-122"/>
              <a:ea typeface="楷体" panose="02010609060101010101" pitchFamily="49" charset="-122"/>
            </a:endParaRPr>
          </a:p>
          <a:p>
            <a:pPr marL="285750" indent="-285750" algn="just">
              <a:lnSpc>
                <a:spcPts val="2100"/>
              </a:lnSpc>
              <a:spcBef>
                <a:spcPts val="0"/>
              </a:spcBef>
              <a:buFont typeface="Wingdings" panose="05000000000000000000" pitchFamily="2" charset="2"/>
              <a:buChar char="ü"/>
            </a:pPr>
            <a:r>
              <a:rPr lang="en-US" altLang="zh-CN" sz="1600" dirty="0" smtClean="0">
                <a:latin typeface="楷体" panose="02010609060101010101" pitchFamily="49" charset="-122"/>
                <a:ea typeface="楷体" panose="02010609060101010101" pitchFamily="49" charset="-122"/>
              </a:rPr>
              <a:t>4.</a:t>
            </a:r>
            <a:r>
              <a:rPr lang="zh-CN" altLang="en-US" sz="1600" dirty="0" smtClean="0">
                <a:latin typeface="楷体" panose="02010609060101010101" pitchFamily="49" charset="-122"/>
                <a:ea typeface="楷体" panose="02010609060101010101" pitchFamily="49" charset="-122"/>
              </a:rPr>
              <a:t>对于</a:t>
            </a:r>
            <a:r>
              <a:rPr lang="zh-CN" altLang="en-US" sz="1600" dirty="0">
                <a:latin typeface="楷体" panose="02010609060101010101" pitchFamily="49" charset="-122"/>
                <a:ea typeface="楷体" panose="02010609060101010101" pitchFamily="49" charset="-122"/>
              </a:rPr>
              <a:t>因特殊原因难以回表的非标和过渡期后仍未到期的少量股权类资产</a:t>
            </a:r>
            <a:r>
              <a:rPr lang="zh-CN" altLang="en-US" sz="1600" dirty="0" smtClean="0">
                <a:latin typeface="楷体" panose="02010609060101010101" pitchFamily="49" charset="-122"/>
                <a:ea typeface="楷体" panose="02010609060101010101" pitchFamily="49" charset="-122"/>
              </a:rPr>
              <a:t>，经</a:t>
            </a:r>
            <a:r>
              <a:rPr lang="zh-CN" altLang="en-US" sz="1600" dirty="0">
                <a:latin typeface="楷体" panose="02010609060101010101" pitchFamily="49" charset="-122"/>
                <a:ea typeface="楷体" panose="02010609060101010101" pitchFamily="49" charset="-122"/>
              </a:rPr>
              <a:t>金融监管部门同意后，金融机构可以合理妥善处理</a:t>
            </a:r>
            <a:r>
              <a:rPr lang="zh-CN" altLang="en-US" sz="1600" dirty="0" smtClean="0">
                <a:latin typeface="楷体" panose="02010609060101010101" pitchFamily="49" charset="-122"/>
                <a:ea typeface="楷体" panose="02010609060101010101" pitchFamily="49" charset="-122"/>
              </a:rPr>
              <a:t>。</a:t>
            </a:r>
            <a:endParaRPr lang="en-US" altLang="zh-CN" sz="1600" dirty="0" smtClean="0">
              <a:latin typeface="楷体" panose="02010609060101010101" pitchFamily="49" charset="-122"/>
              <a:ea typeface="楷体" panose="02010609060101010101" pitchFamily="49" charset="-122"/>
            </a:endParaRPr>
          </a:p>
          <a:p>
            <a:pPr marL="285750" indent="-285750" algn="just">
              <a:lnSpc>
                <a:spcPts val="2100"/>
              </a:lnSpc>
              <a:spcBef>
                <a:spcPts val="0"/>
              </a:spcBef>
              <a:buFont typeface="Wingdings" panose="05000000000000000000" pitchFamily="2" charset="2"/>
              <a:buChar char="ü"/>
            </a:pPr>
            <a:r>
              <a:rPr lang="en-US" altLang="zh-CN" sz="1600" dirty="0" smtClean="0">
                <a:latin typeface="楷体" panose="02010609060101010101" pitchFamily="49" charset="-122"/>
                <a:ea typeface="楷体" panose="02010609060101010101" pitchFamily="49" charset="-122"/>
              </a:rPr>
              <a:t>5.</a:t>
            </a:r>
            <a:r>
              <a:rPr lang="zh-CN" altLang="en-US" sz="1600" dirty="0" smtClean="0">
                <a:latin typeface="楷体" panose="02010609060101010101" pitchFamily="49" charset="-122"/>
                <a:ea typeface="楷体" panose="02010609060101010101" pitchFamily="49" charset="-122"/>
              </a:rPr>
              <a:t>由</a:t>
            </a:r>
            <a:r>
              <a:rPr lang="zh-CN" altLang="en-US" sz="1600" dirty="0">
                <a:latin typeface="楷体" panose="02010609060101010101" pitchFamily="49" charset="-122"/>
                <a:ea typeface="楷体" panose="02010609060101010101" pitchFamily="49" charset="-122"/>
              </a:rPr>
              <a:t>金融机构自主制定整改计划，监管部门予以监督指导</a:t>
            </a:r>
            <a:r>
              <a:rPr lang="zh-CN" altLang="en-US" sz="1600" dirty="0" smtClean="0">
                <a:latin typeface="楷体" panose="02010609060101010101" pitchFamily="49" charset="-122"/>
                <a:ea typeface="楷体" panose="02010609060101010101" pitchFamily="49" charset="-122"/>
              </a:rPr>
              <a:t>。</a:t>
            </a:r>
            <a:endParaRPr lang="zh-CN" altLang="en-US" sz="1600" dirty="0">
              <a:latin typeface="楷体" panose="02010609060101010101" pitchFamily="49" charset="-122"/>
              <a:ea typeface="楷体" panose="02010609060101010101" pitchFamily="49" charset="-122"/>
            </a:endParaRPr>
          </a:p>
        </p:txBody>
      </p:sp>
      <p:sp>
        <p:nvSpPr>
          <p:cNvPr id="12" name="矩形 11">
            <a:extLst>
              <a:ext uri="{FF2B5EF4-FFF2-40B4-BE49-F238E27FC236}">
                <a16:creationId xmlns="" xmlns:a16="http://schemas.microsoft.com/office/drawing/2014/main" id="{469E9431-8BE3-44CB-880A-FF799FBA5CF8}"/>
              </a:ext>
            </a:extLst>
          </p:cNvPr>
          <p:cNvSpPr/>
          <p:nvPr/>
        </p:nvSpPr>
        <p:spPr>
          <a:xfrm>
            <a:off x="467544" y="1662854"/>
            <a:ext cx="8219256" cy="439317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a:extLst>
              <a:ext uri="{FF2B5EF4-FFF2-40B4-BE49-F238E27FC236}">
                <a16:creationId xmlns="" xmlns:a16="http://schemas.microsoft.com/office/drawing/2014/main" id="{24AD0017-A4C4-442C-B227-41B543ABEDE9}"/>
              </a:ext>
            </a:extLst>
          </p:cNvPr>
          <p:cNvSpPr txBox="1">
            <a:spLocks/>
          </p:cNvSpPr>
          <p:nvPr/>
        </p:nvSpPr>
        <p:spPr>
          <a:xfrm>
            <a:off x="899592" y="387539"/>
            <a:ext cx="7787208" cy="540000"/>
          </a:xfrm>
          <a:prstGeom prst="rect">
            <a:avLst/>
          </a:prstGeom>
        </p:spPr>
        <p:txBody>
          <a:bodyPr>
            <a:spAutoFit/>
          </a:bodyPr>
          <a:lstStyle>
            <a:lvl1pPr algn="l" rtl="0" eaLnBrk="0" fontAlgn="base" hangingPunct="0">
              <a:spcBef>
                <a:spcPct val="0"/>
              </a:spcBef>
              <a:spcAft>
                <a:spcPct val="0"/>
              </a:spcAft>
              <a:defRPr sz="4000" kern="1200">
                <a:solidFill>
                  <a:schemeClr val="tx1"/>
                </a:solidFill>
                <a:latin typeface="Arial Unicode MS" panose="020B0604020202020204" pitchFamily="34" charset="-122"/>
                <a:ea typeface="Arial Unicode MS" panose="020B0604020202020204" pitchFamily="34" charset="-122"/>
                <a:cs typeface="Arial Unicode MS" pitchFamily="34" charset="-122"/>
              </a:defRPr>
            </a:lvl1pPr>
            <a:lvl2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4000">
                <a:solidFill>
                  <a:schemeClr val="tx1"/>
                </a:solidFill>
                <a:latin typeface="黑体" pitchFamily="49" charset="-122"/>
                <a:ea typeface="黑体" pitchFamily="49" charset="-122"/>
              </a:defRPr>
            </a:lvl6pPr>
            <a:lvl7pPr marL="914400" algn="l" rtl="0" fontAlgn="base">
              <a:spcBef>
                <a:spcPct val="0"/>
              </a:spcBef>
              <a:spcAft>
                <a:spcPct val="0"/>
              </a:spcAft>
              <a:defRPr sz="4000">
                <a:solidFill>
                  <a:schemeClr val="tx1"/>
                </a:solidFill>
                <a:latin typeface="黑体" pitchFamily="49" charset="-122"/>
                <a:ea typeface="黑体" pitchFamily="49" charset="-122"/>
              </a:defRPr>
            </a:lvl7pPr>
            <a:lvl8pPr marL="1371600" algn="l" rtl="0" fontAlgn="base">
              <a:spcBef>
                <a:spcPct val="0"/>
              </a:spcBef>
              <a:spcAft>
                <a:spcPct val="0"/>
              </a:spcAft>
              <a:defRPr sz="4000">
                <a:solidFill>
                  <a:schemeClr val="tx1"/>
                </a:solidFill>
                <a:latin typeface="黑体" pitchFamily="49" charset="-122"/>
                <a:ea typeface="黑体" pitchFamily="49" charset="-122"/>
              </a:defRPr>
            </a:lvl8pPr>
            <a:lvl9pPr marL="1828800" algn="l" rtl="0" fontAlgn="base">
              <a:spcBef>
                <a:spcPct val="0"/>
              </a:spcBef>
              <a:spcAft>
                <a:spcPct val="0"/>
              </a:spcAft>
              <a:defRPr sz="4000">
                <a:solidFill>
                  <a:schemeClr val="tx1"/>
                </a:solidFill>
                <a:latin typeface="黑体" pitchFamily="49" charset="-122"/>
                <a:ea typeface="黑体" pitchFamily="49" charset="-122"/>
              </a:defRPr>
            </a:lvl9pPr>
          </a:lstStyle>
          <a:p>
            <a:r>
              <a:rPr lang="zh-CN" altLang="en-US" sz="2800" b="1" dirty="0">
                <a:solidFill>
                  <a:srgbClr val="C00000"/>
                </a:solidFill>
                <a:latin typeface="楷体" panose="02010609060101010101" pitchFamily="49" charset="-122"/>
                <a:ea typeface="楷体" panose="02010609060101010101" pitchFamily="49" charset="-122"/>
              </a:rPr>
              <a:t>新规解读之一：</a:t>
            </a:r>
            <a:r>
              <a:rPr lang="zh-CN" altLang="en-US" sz="2400" b="1" dirty="0">
                <a:latin typeface="楷体" panose="02010609060101010101" pitchFamily="49" charset="-122"/>
                <a:ea typeface="楷体" panose="02010609060101010101" pitchFamily="49" charset="-122"/>
                <a:cs typeface="+mn-cs"/>
              </a:rPr>
              <a:t>资管新规概览</a:t>
            </a:r>
          </a:p>
        </p:txBody>
      </p:sp>
      <p:grpSp>
        <p:nvGrpSpPr>
          <p:cNvPr id="13" name="组合 12">
            <a:extLst>
              <a:ext uri="{FF2B5EF4-FFF2-40B4-BE49-F238E27FC236}">
                <a16:creationId xmlns="" xmlns:a16="http://schemas.microsoft.com/office/drawing/2014/main" id="{B266720B-9EE5-44C2-8B26-CEA6463E88E9}"/>
              </a:ext>
            </a:extLst>
          </p:cNvPr>
          <p:cNvGrpSpPr/>
          <p:nvPr/>
        </p:nvGrpSpPr>
        <p:grpSpPr>
          <a:xfrm>
            <a:off x="467544" y="1081746"/>
            <a:ext cx="8219256" cy="520393"/>
            <a:chOff x="467544" y="1081746"/>
            <a:chExt cx="8219256" cy="520393"/>
          </a:xfrm>
        </p:grpSpPr>
        <p:sp>
          <p:nvSpPr>
            <p:cNvPr id="14" name="矩形 13">
              <a:extLst>
                <a:ext uri="{FF2B5EF4-FFF2-40B4-BE49-F238E27FC236}">
                  <a16:creationId xmlns="" xmlns:a16="http://schemas.microsoft.com/office/drawing/2014/main" id="{D3C8A10B-C919-41DC-8977-904458E6281E}"/>
                </a:ext>
              </a:extLst>
            </p:cNvPr>
            <p:cNvSpPr/>
            <p:nvPr/>
          </p:nvSpPr>
          <p:spPr>
            <a:xfrm>
              <a:off x="467544" y="1081746"/>
              <a:ext cx="8219256" cy="5203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 xmlns:a16="http://schemas.microsoft.com/office/drawing/2014/main" id="{A85645E6-BDBF-4406-8D77-F54040F8E41E}"/>
                </a:ext>
              </a:extLst>
            </p:cNvPr>
            <p:cNvSpPr txBox="1"/>
            <p:nvPr/>
          </p:nvSpPr>
          <p:spPr>
            <a:xfrm>
              <a:off x="556591" y="1124744"/>
              <a:ext cx="6944381" cy="400110"/>
            </a:xfrm>
            <a:prstGeom prst="rect">
              <a:avLst/>
            </a:prstGeom>
            <a:noFill/>
          </p:spPr>
          <p:txBody>
            <a:bodyPr wrap="square" rtlCol="0">
              <a:spAutoFit/>
            </a:bodyPr>
            <a:lstStyle/>
            <a:p>
              <a:r>
                <a:rPr lang="zh-CN" altLang="en-US" sz="2000" b="1" dirty="0" smtClean="0">
                  <a:solidFill>
                    <a:schemeClr val="bg1"/>
                  </a:solidFill>
                  <a:latin typeface="楷体" panose="02010609060101010101" pitchFamily="49" charset="-122"/>
                  <a:ea typeface="楷体" panose="02010609060101010101" pitchFamily="49" charset="-122"/>
                </a:rPr>
                <a:t>（三）</a:t>
              </a:r>
              <a:r>
                <a:rPr lang="zh-CN" altLang="en-US" sz="2000" b="1" dirty="0">
                  <a:solidFill>
                    <a:schemeClr val="bg1"/>
                  </a:solidFill>
                  <a:latin typeface="楷体" panose="02010609060101010101" pitchFamily="49" charset="-122"/>
                  <a:ea typeface="楷体" panose="02010609060101010101" pitchFamily="49" charset="-122"/>
                </a:rPr>
                <a:t>存量问题处理</a:t>
              </a:r>
            </a:p>
          </p:txBody>
        </p:sp>
      </p:grpSp>
    </p:spTree>
    <p:extLst>
      <p:ext uri="{BB962C8B-B14F-4D97-AF65-F5344CB8AC3E}">
        <p14:creationId xmlns:p14="http://schemas.microsoft.com/office/powerpoint/2010/main" val="118782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78BF443A-8A66-4132-B2EE-67E527E9C164}"/>
              </a:ext>
            </a:extLst>
          </p:cNvPr>
          <p:cNvSpPr txBox="1"/>
          <p:nvPr/>
        </p:nvSpPr>
        <p:spPr>
          <a:xfrm>
            <a:off x="372034" y="1571612"/>
            <a:ext cx="8313690" cy="4016484"/>
          </a:xfrm>
          <a:prstGeom prst="rect">
            <a:avLst/>
          </a:prstGeom>
          <a:noFill/>
        </p:spPr>
        <p:txBody>
          <a:bodyPr wrap="square" rtlCol="0">
            <a:spAutoFit/>
          </a:bodyPr>
          <a:lstStyle/>
          <a:p>
            <a:pPr marL="285750" indent="-285750" algn="just">
              <a:lnSpc>
                <a:spcPts val="2400"/>
              </a:lnSpc>
              <a:spcBef>
                <a:spcPts val="600"/>
              </a:spcBef>
              <a:buFont typeface="Wingdings" panose="05000000000000000000" pitchFamily="2" charset="2"/>
              <a:buChar char="p"/>
            </a:pPr>
            <a:r>
              <a:rPr lang="zh-CN" altLang="en-US" b="1" dirty="0">
                <a:solidFill>
                  <a:srgbClr val="C00000"/>
                </a:solidFill>
                <a:latin typeface="楷体" panose="02010609060101010101" pitchFamily="49" charset="-122"/>
                <a:ea typeface="楷体" panose="02010609060101010101" pitchFamily="49" charset="-122"/>
              </a:rPr>
              <a:t>“理财新规”与“资管新规”总体保持一致，但在部分条款上有所明确与调整：</a:t>
            </a:r>
            <a:endParaRPr lang="en-US" altLang="zh-CN" b="1" dirty="0">
              <a:solidFill>
                <a:srgbClr val="C00000"/>
              </a:solidFill>
              <a:latin typeface="楷体" panose="02010609060101010101" pitchFamily="49" charset="-122"/>
              <a:ea typeface="楷体" panose="02010609060101010101" pitchFamily="49" charset="-122"/>
            </a:endParaRPr>
          </a:p>
          <a:p>
            <a:pPr marL="285750" indent="-285750" algn="just">
              <a:lnSpc>
                <a:spcPts val="2400"/>
              </a:lnSpc>
              <a:spcBef>
                <a:spcPts val="600"/>
              </a:spcBef>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一是明确投资范围和负面清单。理财不得直接或间接投资于本行或其他银行业金融机构发行的理财产品</a:t>
            </a:r>
            <a:r>
              <a:rPr lang="zh-CN" altLang="en-US" dirty="0" smtClean="0">
                <a:latin typeface="楷体" panose="02010609060101010101" pitchFamily="49" charset="-122"/>
                <a:ea typeface="楷体" panose="02010609060101010101" pitchFamily="49" charset="-122"/>
              </a:rPr>
              <a:t>；明确</a:t>
            </a:r>
            <a:r>
              <a:rPr lang="en-US" altLang="zh-CN" dirty="0" smtClean="0">
                <a:latin typeface="楷体" panose="02010609060101010101" pitchFamily="49" charset="-122"/>
                <a:ea typeface="楷体" panose="02010609060101010101" pitchFamily="49" charset="-122"/>
              </a:rPr>
              <a:t>ABN</a:t>
            </a:r>
            <a:r>
              <a:rPr lang="zh-CN" altLang="en-US" dirty="0">
                <a:latin typeface="楷体" panose="02010609060101010101" pitchFamily="49" charset="-122"/>
                <a:ea typeface="楷体" panose="02010609060101010101" pitchFamily="49" charset="-122"/>
              </a:rPr>
              <a:t>属于银行理财产品的可投资范围；</a:t>
            </a:r>
            <a:endParaRPr lang="en-US" altLang="zh-CN" dirty="0">
              <a:latin typeface="楷体" panose="02010609060101010101" pitchFamily="49" charset="-122"/>
              <a:ea typeface="楷体" panose="02010609060101010101" pitchFamily="49" charset="-122"/>
            </a:endParaRPr>
          </a:p>
          <a:p>
            <a:pPr marL="285750" indent="-285750" algn="just">
              <a:lnSpc>
                <a:spcPts val="2400"/>
              </a:lnSpc>
              <a:spcBef>
                <a:spcPts val="600"/>
              </a:spcBef>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二是将公募理财产品的销售起点从目前的</a:t>
            </a:r>
            <a:r>
              <a:rPr lang="en-US" altLang="zh-CN" dirty="0">
                <a:latin typeface="楷体" panose="02010609060101010101" pitchFamily="49" charset="-122"/>
                <a:ea typeface="楷体" panose="02010609060101010101" pitchFamily="49" charset="-122"/>
              </a:rPr>
              <a:t>5</a:t>
            </a:r>
            <a:r>
              <a:rPr lang="zh-CN" altLang="en-US" dirty="0">
                <a:latin typeface="楷体" panose="02010609060101010101" pitchFamily="49" charset="-122"/>
                <a:ea typeface="楷体" panose="02010609060101010101" pitchFamily="49" charset="-122"/>
              </a:rPr>
              <a:t>万元调降至</a:t>
            </a:r>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万元；</a:t>
            </a:r>
            <a:endParaRPr lang="en-US" altLang="zh-CN" dirty="0">
              <a:latin typeface="楷体" panose="02010609060101010101" pitchFamily="49" charset="-122"/>
              <a:ea typeface="楷体" panose="02010609060101010101" pitchFamily="49" charset="-122"/>
            </a:endParaRPr>
          </a:p>
          <a:p>
            <a:pPr marL="285750" indent="-285750" algn="just">
              <a:lnSpc>
                <a:spcPts val="2400"/>
              </a:lnSpc>
              <a:spcBef>
                <a:spcPts val="600"/>
              </a:spcBef>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三是进一步明确区分公募理财和私募理财的监管要求，对私募的监管强度有所减少。相对于公募理财，私募理财在压力测试、理财产品认购及赎回、信息披露等方面，所受到监管强度有所降低；</a:t>
            </a:r>
          </a:p>
          <a:p>
            <a:pPr marL="285750" indent="-285750" algn="just">
              <a:lnSpc>
                <a:spcPts val="2400"/>
              </a:lnSpc>
              <a:spcBef>
                <a:spcPts val="600"/>
              </a:spcBef>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四是明确保本理财将归口结构性存款或其他存款管理；</a:t>
            </a:r>
          </a:p>
          <a:p>
            <a:pPr marL="285750" indent="-285750" algn="just">
              <a:lnSpc>
                <a:spcPts val="2400"/>
              </a:lnSpc>
              <a:spcBef>
                <a:spcPts val="600"/>
              </a:spcBef>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五是明确银行公募理财产品可通过投资各类公募基金的方式，间接投资股票；</a:t>
            </a:r>
          </a:p>
          <a:p>
            <a:pPr marL="285750" indent="-285750" algn="just">
              <a:lnSpc>
                <a:spcPts val="2400"/>
              </a:lnSpc>
              <a:spcBef>
                <a:spcPts val="600"/>
              </a:spcBef>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六</a:t>
            </a:r>
            <a:r>
              <a:rPr lang="zh-CN" altLang="en-US" dirty="0" smtClean="0">
                <a:latin typeface="楷体" panose="02010609060101010101" pitchFamily="49" charset="-122"/>
                <a:ea typeface="楷体" panose="02010609060101010101" pitchFamily="49" charset="-122"/>
              </a:rPr>
              <a:t>是针对</a:t>
            </a:r>
            <a:r>
              <a:rPr lang="zh-CN" altLang="en-US" dirty="0">
                <a:latin typeface="楷体" panose="02010609060101010101" pitchFamily="49" charset="-122"/>
                <a:ea typeface="楷体" panose="02010609060101010101" pitchFamily="49" charset="-122"/>
              </a:rPr>
              <a:t>银行私募理财产品销售，增加</a:t>
            </a:r>
            <a:r>
              <a:rPr lang="en-US" altLang="zh-CN" dirty="0">
                <a:latin typeface="楷体" panose="02010609060101010101" pitchFamily="49" charset="-122"/>
                <a:ea typeface="楷体" panose="02010609060101010101" pitchFamily="49" charset="-122"/>
              </a:rPr>
              <a:t>24</a:t>
            </a:r>
            <a:r>
              <a:rPr lang="zh-CN" altLang="en-US" dirty="0">
                <a:latin typeface="楷体" panose="02010609060101010101" pitchFamily="49" charset="-122"/>
                <a:ea typeface="楷体" panose="02010609060101010101" pitchFamily="49" charset="-122"/>
              </a:rPr>
              <a:t>小时投资冷静期要求</a:t>
            </a:r>
            <a:r>
              <a:rPr lang="zh-CN" altLang="en-US" dirty="0" smtClean="0">
                <a:latin typeface="楷体" panose="02010609060101010101" pitchFamily="49" charset="-122"/>
                <a:ea typeface="楷体" panose="02010609060101010101" pitchFamily="49" charset="-122"/>
              </a:rPr>
              <a:t>。</a:t>
            </a:r>
            <a:endParaRPr lang="en-US" altLang="zh-CN" dirty="0" smtClean="0">
              <a:latin typeface="楷体" panose="02010609060101010101" pitchFamily="49" charset="-122"/>
              <a:ea typeface="楷体" panose="02010609060101010101" pitchFamily="49" charset="-122"/>
            </a:endParaRPr>
          </a:p>
          <a:p>
            <a:pPr marL="285750" indent="-285750" algn="just">
              <a:lnSpc>
                <a:spcPts val="2400"/>
              </a:lnSpc>
              <a:spcBef>
                <a:spcPts val="600"/>
              </a:spcBef>
              <a:buFont typeface="Wingdings" panose="05000000000000000000" pitchFamily="2" charset="2"/>
              <a:buChar char="ü"/>
            </a:pPr>
            <a:r>
              <a:rPr lang="zh-CN" altLang="en-US" dirty="0" smtClean="0">
                <a:latin typeface="楷体" panose="02010609060101010101" pitchFamily="49" charset="-122"/>
                <a:ea typeface="楷体" panose="02010609060101010101" pitchFamily="49" charset="-122"/>
              </a:rPr>
              <a:t>七是只能通过银行渠道代理销售理财产品。</a:t>
            </a:r>
          </a:p>
        </p:txBody>
      </p:sp>
      <p:sp>
        <p:nvSpPr>
          <p:cNvPr id="2" name="灯片编号占位符 1"/>
          <p:cNvSpPr>
            <a:spLocks noGrp="1"/>
          </p:cNvSpPr>
          <p:nvPr>
            <p:ph type="sldNum" sz="quarter" idx="4294967295"/>
          </p:nvPr>
        </p:nvSpPr>
        <p:spPr>
          <a:xfrm>
            <a:off x="6457950" y="6356351"/>
            <a:ext cx="2057400" cy="365125"/>
          </a:xfrm>
          <a:prstGeom prst="rect">
            <a:avLst/>
          </a:prstGeom>
        </p:spPr>
        <p:txBody>
          <a:bodyPr/>
          <a:lstStyle/>
          <a:p>
            <a:fld id="{64AEF5D2-80F1-4019-89FD-EBB87A44AC75}" type="slidenum">
              <a:rPr lang="zh-CN" altLang="en-US" smtClean="0"/>
              <a:pPr/>
              <a:t>11</a:t>
            </a:fld>
            <a:endParaRPr lang="zh-CN" altLang="en-US"/>
          </a:p>
        </p:txBody>
      </p:sp>
      <p:sp>
        <p:nvSpPr>
          <p:cNvPr id="11" name="矩形 10">
            <a:extLst>
              <a:ext uri="{FF2B5EF4-FFF2-40B4-BE49-F238E27FC236}">
                <a16:creationId xmlns="" xmlns:a16="http://schemas.microsoft.com/office/drawing/2014/main" id="{0F5D64C5-0C9D-4AAE-A768-44193FC790BD}"/>
              </a:ext>
            </a:extLst>
          </p:cNvPr>
          <p:cNvSpPr/>
          <p:nvPr/>
        </p:nvSpPr>
        <p:spPr>
          <a:xfrm>
            <a:off x="352888" y="975764"/>
            <a:ext cx="8389398" cy="5203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 xmlns:a16="http://schemas.microsoft.com/office/drawing/2014/main" id="{E63A9491-B945-495C-A581-C0F3C514F716}"/>
              </a:ext>
            </a:extLst>
          </p:cNvPr>
          <p:cNvSpPr txBox="1"/>
          <p:nvPr/>
        </p:nvSpPr>
        <p:spPr>
          <a:xfrm>
            <a:off x="359545" y="1052917"/>
            <a:ext cx="5208286" cy="400110"/>
          </a:xfrm>
          <a:prstGeom prst="rect">
            <a:avLst/>
          </a:prstGeom>
          <a:noFill/>
        </p:spPr>
        <p:txBody>
          <a:bodyPr wrap="square" rtlCol="0">
            <a:spAutoFit/>
          </a:bodyPr>
          <a:lstStyle/>
          <a:p>
            <a:r>
              <a:rPr lang="zh-CN" altLang="en-US" sz="2000" b="1" dirty="0" smtClean="0">
                <a:solidFill>
                  <a:schemeClr val="bg1"/>
                </a:solidFill>
                <a:latin typeface="楷体" panose="02010609060101010101" pitchFamily="49" charset="-122"/>
                <a:ea typeface="楷体" panose="02010609060101010101" pitchFamily="49" charset="-122"/>
              </a:rPr>
              <a:t>“理财新规”</a:t>
            </a:r>
            <a:r>
              <a:rPr lang="zh-CN" altLang="en-US" sz="2000" b="1" dirty="0">
                <a:solidFill>
                  <a:schemeClr val="bg1"/>
                </a:solidFill>
                <a:latin typeface="楷体" panose="02010609060101010101" pitchFamily="49" charset="-122"/>
                <a:ea typeface="楷体" panose="02010609060101010101" pitchFamily="49" charset="-122"/>
              </a:rPr>
              <a:t>主要内容</a:t>
            </a:r>
          </a:p>
        </p:txBody>
      </p:sp>
      <p:sp>
        <p:nvSpPr>
          <p:cNvPr id="7" name="标题 1">
            <a:extLst>
              <a:ext uri="{FF2B5EF4-FFF2-40B4-BE49-F238E27FC236}">
                <a16:creationId xmlns="" xmlns:a16="http://schemas.microsoft.com/office/drawing/2014/main" id="{F301EFC8-BD3F-4EF6-92CD-87B0ADE563BB}"/>
              </a:ext>
            </a:extLst>
          </p:cNvPr>
          <p:cNvSpPr txBox="1">
            <a:spLocks/>
          </p:cNvSpPr>
          <p:nvPr/>
        </p:nvSpPr>
        <p:spPr>
          <a:xfrm>
            <a:off x="899592" y="387539"/>
            <a:ext cx="7787208" cy="540000"/>
          </a:xfrm>
          <a:prstGeom prst="rect">
            <a:avLst/>
          </a:prstGeom>
        </p:spPr>
        <p:txBody>
          <a:bodyPr>
            <a:spAutoFit/>
          </a:bodyPr>
          <a:lstStyle>
            <a:lvl1pPr algn="l" rtl="0" eaLnBrk="0" fontAlgn="base" hangingPunct="0">
              <a:spcBef>
                <a:spcPct val="0"/>
              </a:spcBef>
              <a:spcAft>
                <a:spcPct val="0"/>
              </a:spcAft>
              <a:defRPr sz="4000" kern="1200">
                <a:solidFill>
                  <a:schemeClr val="tx1"/>
                </a:solidFill>
                <a:latin typeface="Arial Unicode MS" panose="020B0604020202020204" pitchFamily="34" charset="-122"/>
                <a:ea typeface="Arial Unicode MS" panose="020B0604020202020204" pitchFamily="34" charset="-122"/>
                <a:cs typeface="Arial Unicode MS" pitchFamily="34" charset="-122"/>
              </a:defRPr>
            </a:lvl1pPr>
            <a:lvl2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4000">
                <a:solidFill>
                  <a:schemeClr val="tx1"/>
                </a:solidFill>
                <a:latin typeface="黑体" pitchFamily="49" charset="-122"/>
                <a:ea typeface="黑体" pitchFamily="49" charset="-122"/>
              </a:defRPr>
            </a:lvl6pPr>
            <a:lvl7pPr marL="914400" algn="l" rtl="0" fontAlgn="base">
              <a:spcBef>
                <a:spcPct val="0"/>
              </a:spcBef>
              <a:spcAft>
                <a:spcPct val="0"/>
              </a:spcAft>
              <a:defRPr sz="4000">
                <a:solidFill>
                  <a:schemeClr val="tx1"/>
                </a:solidFill>
                <a:latin typeface="黑体" pitchFamily="49" charset="-122"/>
                <a:ea typeface="黑体" pitchFamily="49" charset="-122"/>
              </a:defRPr>
            </a:lvl7pPr>
            <a:lvl8pPr marL="1371600" algn="l" rtl="0" fontAlgn="base">
              <a:spcBef>
                <a:spcPct val="0"/>
              </a:spcBef>
              <a:spcAft>
                <a:spcPct val="0"/>
              </a:spcAft>
              <a:defRPr sz="4000">
                <a:solidFill>
                  <a:schemeClr val="tx1"/>
                </a:solidFill>
                <a:latin typeface="黑体" pitchFamily="49" charset="-122"/>
                <a:ea typeface="黑体" pitchFamily="49" charset="-122"/>
              </a:defRPr>
            </a:lvl8pPr>
            <a:lvl9pPr marL="1828800" algn="l" rtl="0" fontAlgn="base">
              <a:spcBef>
                <a:spcPct val="0"/>
              </a:spcBef>
              <a:spcAft>
                <a:spcPct val="0"/>
              </a:spcAft>
              <a:defRPr sz="4000">
                <a:solidFill>
                  <a:schemeClr val="tx1"/>
                </a:solidFill>
                <a:latin typeface="黑体" pitchFamily="49" charset="-122"/>
                <a:ea typeface="黑体" pitchFamily="49" charset="-122"/>
              </a:defRPr>
            </a:lvl9pPr>
          </a:lstStyle>
          <a:p>
            <a:r>
              <a:rPr lang="zh-CN" altLang="en-US" sz="2800" b="1" dirty="0">
                <a:solidFill>
                  <a:srgbClr val="C00000"/>
                </a:solidFill>
                <a:latin typeface="楷体" panose="02010609060101010101" pitchFamily="49" charset="-122"/>
                <a:ea typeface="楷体" panose="02010609060101010101" pitchFamily="49" charset="-122"/>
              </a:rPr>
              <a:t>新规解读之二：</a:t>
            </a:r>
            <a:r>
              <a:rPr lang="zh-CN" altLang="en-US" sz="2400" b="1" dirty="0">
                <a:latin typeface="楷体" panose="02010609060101010101" pitchFamily="49" charset="-122"/>
                <a:ea typeface="楷体" panose="02010609060101010101" pitchFamily="49" charset="-122"/>
                <a:cs typeface="+mn-cs"/>
              </a:rPr>
              <a:t>“理财新规”概览</a:t>
            </a:r>
          </a:p>
        </p:txBody>
      </p:sp>
      <p:sp>
        <p:nvSpPr>
          <p:cNvPr id="8" name="矩形 7">
            <a:extLst>
              <a:ext uri="{FF2B5EF4-FFF2-40B4-BE49-F238E27FC236}">
                <a16:creationId xmlns="" xmlns:a16="http://schemas.microsoft.com/office/drawing/2014/main" id="{469E9431-8BE3-44CB-880A-FF799FBA5CF8}"/>
              </a:ext>
            </a:extLst>
          </p:cNvPr>
          <p:cNvSpPr/>
          <p:nvPr/>
        </p:nvSpPr>
        <p:spPr>
          <a:xfrm>
            <a:off x="352888" y="1571612"/>
            <a:ext cx="8389398" cy="4016484"/>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63780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78BF443A-8A66-4132-B2EE-67E527E9C164}"/>
              </a:ext>
            </a:extLst>
          </p:cNvPr>
          <p:cNvSpPr txBox="1"/>
          <p:nvPr/>
        </p:nvSpPr>
        <p:spPr>
          <a:xfrm>
            <a:off x="352888" y="1556792"/>
            <a:ext cx="8333912" cy="3631763"/>
          </a:xfrm>
          <a:prstGeom prst="rect">
            <a:avLst/>
          </a:prstGeom>
          <a:noFill/>
        </p:spPr>
        <p:txBody>
          <a:bodyPr wrap="square" rtlCol="0">
            <a:spAutoFit/>
          </a:bodyPr>
          <a:lstStyle/>
          <a:p>
            <a:pPr marL="285750" indent="-285750" algn="just">
              <a:lnSpc>
                <a:spcPts val="2400"/>
              </a:lnSpc>
              <a:spcBef>
                <a:spcPts val="600"/>
              </a:spcBef>
              <a:buFont typeface="Wingdings" panose="05000000000000000000" pitchFamily="2" charset="2"/>
              <a:buChar char="ü"/>
            </a:pPr>
            <a:r>
              <a:rPr lang="zh-CN" altLang="en-US" dirty="0" smtClean="0">
                <a:latin typeface="楷体" panose="02010609060101010101" pitchFamily="49" charset="-122"/>
                <a:ea typeface="楷体" panose="02010609060101010101" pitchFamily="49" charset="-122"/>
              </a:rPr>
              <a:t>八是严格非标限额和集中度管理。非标余额在任何时点均不得超过理财产品净资产的3</a:t>
            </a:r>
            <a:r>
              <a:rPr lang="en-US" altLang="zh-CN" dirty="0" smtClean="0">
                <a:latin typeface="楷体" panose="02010609060101010101" pitchFamily="49" charset="-122"/>
                <a:ea typeface="楷体" panose="02010609060101010101" pitchFamily="49" charset="-122"/>
              </a:rPr>
              <a:t>5%，</a:t>
            </a:r>
            <a:r>
              <a:rPr lang="zh-CN" altLang="en-US" dirty="0" smtClean="0">
                <a:latin typeface="楷体" panose="02010609060101010101" pitchFamily="49" charset="-122"/>
                <a:ea typeface="楷体" panose="02010609060101010101" pitchFamily="49" charset="-122"/>
              </a:rPr>
              <a:t>也不得超过商业银行上一年度审计报告披露总资产的4</a:t>
            </a: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全部理财产品投资于单一机构及其关联企业的非标余额，不得超过理财产品发行银行资本净额的1</a:t>
            </a:r>
            <a:r>
              <a:rPr lang="en-US" altLang="zh-CN" dirty="0" smtClean="0">
                <a:latin typeface="楷体" panose="02010609060101010101" pitchFamily="49" charset="-122"/>
                <a:ea typeface="楷体" panose="02010609060101010101" pitchFamily="49" charset="-122"/>
              </a:rPr>
              <a:t>0%；</a:t>
            </a:r>
            <a:endParaRPr lang="zh-CN" altLang="en-US" dirty="0" smtClean="0">
              <a:latin typeface="楷体" panose="02010609060101010101" pitchFamily="49" charset="-122"/>
              <a:ea typeface="楷体" panose="02010609060101010101" pitchFamily="49" charset="-122"/>
            </a:endParaRPr>
          </a:p>
          <a:p>
            <a:pPr marL="285750" indent="-285750" algn="just">
              <a:lnSpc>
                <a:spcPts val="2400"/>
              </a:lnSpc>
              <a:spcBef>
                <a:spcPts val="600"/>
              </a:spcBef>
              <a:buFont typeface="Wingdings" panose="05000000000000000000" pitchFamily="2" charset="2"/>
              <a:buChar char="ü"/>
            </a:pPr>
            <a:r>
              <a:rPr lang="zh-CN" altLang="en-US" dirty="0" smtClean="0">
                <a:latin typeface="楷体" panose="02010609060101010101" pitchFamily="49" charset="-122"/>
                <a:ea typeface="楷体" panose="02010609060101010101" pitchFamily="49" charset="-122"/>
              </a:rPr>
              <a:t>九是</a:t>
            </a:r>
            <a:r>
              <a:rPr lang="zh-CN" altLang="en-US" dirty="0">
                <a:latin typeface="楷体" panose="02010609060101010101" pitchFamily="49" charset="-122"/>
                <a:ea typeface="楷体" panose="02010609060101010101" pitchFamily="49" charset="-122"/>
              </a:rPr>
              <a:t>是严格压力测试要求。</a:t>
            </a:r>
            <a:r>
              <a:rPr lang="zh-CN" altLang="en-US" dirty="0" smtClean="0">
                <a:latin typeface="楷体" panose="02010609060101010101" pitchFamily="49" charset="-122"/>
                <a:ea typeface="楷体" panose="02010609060101010101" pitchFamily="49" charset="-122"/>
              </a:rPr>
              <a:t>由专门的团队负责压力测试的实施与评估，该团队应当与投资管理团队保持相对独立。充分考虑理财产品的规模、投资策略、投资者类型等因素，审慎评估各类风险对理财产品的影响。针对压</a:t>
            </a:r>
            <a:r>
              <a:rPr lang="zh-CN" altLang="en-US" dirty="0">
                <a:latin typeface="楷体" panose="02010609060101010101" pitchFamily="49" charset="-122"/>
                <a:ea typeface="楷体" panose="02010609060101010101" pitchFamily="49" charset="-122"/>
              </a:rPr>
              <a:t>力情景、测试频率、事后检验、应急计划等提出具体要</a:t>
            </a:r>
            <a:r>
              <a:rPr lang="zh-CN" altLang="en-US" dirty="0" smtClean="0">
                <a:latin typeface="楷体" panose="02010609060101010101" pitchFamily="49" charset="-122"/>
                <a:ea typeface="楷体" panose="02010609060101010101" pitchFamily="49" charset="-122"/>
              </a:rPr>
              <a:t>求。</a:t>
            </a:r>
          </a:p>
          <a:p>
            <a:pPr marL="285750" indent="-285750" algn="just">
              <a:lnSpc>
                <a:spcPts val="2400"/>
              </a:lnSpc>
              <a:spcBef>
                <a:spcPts val="600"/>
              </a:spcBef>
              <a:buFont typeface="Wingdings" panose="05000000000000000000" pitchFamily="2" charset="2"/>
              <a:buChar char="ü"/>
            </a:pPr>
            <a:r>
              <a:rPr lang="zh-CN" altLang="en-US" dirty="0" smtClean="0">
                <a:latin typeface="楷体" panose="02010609060101010101" pitchFamily="49" charset="-122"/>
                <a:ea typeface="楷体" panose="02010609060101010101" pitchFamily="49" charset="-122"/>
              </a:rPr>
              <a:t>十是严格新产品准入要求。理财产品由负责风险管理、法律合规、财务会计管理和消费者保护等相关职能部门进行审核，并获得董事会、董事会授权的专门委员会、高级管理层或者相关部门的批准。</a:t>
            </a:r>
          </a:p>
        </p:txBody>
      </p:sp>
      <p:sp>
        <p:nvSpPr>
          <p:cNvPr id="7" name="矩形 6">
            <a:extLst>
              <a:ext uri="{FF2B5EF4-FFF2-40B4-BE49-F238E27FC236}">
                <a16:creationId xmlns="" xmlns:a16="http://schemas.microsoft.com/office/drawing/2014/main" id="{63294453-EE78-4308-8B32-4F501938DEA6}"/>
              </a:ext>
            </a:extLst>
          </p:cNvPr>
          <p:cNvSpPr/>
          <p:nvPr/>
        </p:nvSpPr>
        <p:spPr>
          <a:xfrm>
            <a:off x="352888" y="975764"/>
            <a:ext cx="8389398" cy="5203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4294967295"/>
          </p:nvPr>
        </p:nvSpPr>
        <p:spPr>
          <a:xfrm>
            <a:off x="6457950" y="6356351"/>
            <a:ext cx="2057400" cy="365125"/>
          </a:xfrm>
          <a:prstGeom prst="rect">
            <a:avLst/>
          </a:prstGeom>
        </p:spPr>
        <p:txBody>
          <a:bodyPr/>
          <a:lstStyle/>
          <a:p>
            <a:fld id="{64AEF5D2-80F1-4019-89FD-EBB87A44AC75}" type="slidenum">
              <a:rPr lang="zh-CN" altLang="en-US" smtClean="0"/>
              <a:pPr/>
              <a:t>12</a:t>
            </a:fld>
            <a:endParaRPr lang="zh-CN" altLang="en-US"/>
          </a:p>
        </p:txBody>
      </p:sp>
      <p:sp>
        <p:nvSpPr>
          <p:cNvPr id="8" name="文本框 7">
            <a:extLst>
              <a:ext uri="{FF2B5EF4-FFF2-40B4-BE49-F238E27FC236}">
                <a16:creationId xmlns="" xmlns:a16="http://schemas.microsoft.com/office/drawing/2014/main" id="{CB49A197-6074-4A94-A7F7-1EB6BB4B9990}"/>
              </a:ext>
            </a:extLst>
          </p:cNvPr>
          <p:cNvSpPr txBox="1"/>
          <p:nvPr/>
        </p:nvSpPr>
        <p:spPr>
          <a:xfrm>
            <a:off x="359545" y="1042978"/>
            <a:ext cx="5208286" cy="400110"/>
          </a:xfrm>
          <a:prstGeom prst="rect">
            <a:avLst/>
          </a:prstGeom>
          <a:noFill/>
        </p:spPr>
        <p:txBody>
          <a:bodyPr wrap="square" rtlCol="0">
            <a:spAutoFit/>
          </a:bodyPr>
          <a:lstStyle/>
          <a:p>
            <a:r>
              <a:rPr lang="zh-CN" altLang="en-US" sz="2000" b="1" dirty="0" smtClean="0">
                <a:solidFill>
                  <a:schemeClr val="bg1"/>
                </a:solidFill>
                <a:latin typeface="楷体" panose="02010609060101010101" pitchFamily="49" charset="-122"/>
                <a:ea typeface="楷体" panose="02010609060101010101" pitchFamily="49" charset="-122"/>
              </a:rPr>
              <a:t>“理财新规”</a:t>
            </a:r>
            <a:r>
              <a:rPr lang="zh-CN" altLang="en-US" sz="2000" b="1" dirty="0">
                <a:solidFill>
                  <a:schemeClr val="bg1"/>
                </a:solidFill>
                <a:latin typeface="楷体" panose="02010609060101010101" pitchFamily="49" charset="-122"/>
                <a:ea typeface="楷体" panose="02010609060101010101" pitchFamily="49" charset="-122"/>
              </a:rPr>
              <a:t>主要内容</a:t>
            </a:r>
          </a:p>
        </p:txBody>
      </p:sp>
      <p:sp>
        <p:nvSpPr>
          <p:cNvPr id="10" name="标题 1">
            <a:extLst>
              <a:ext uri="{FF2B5EF4-FFF2-40B4-BE49-F238E27FC236}">
                <a16:creationId xmlns="" xmlns:a16="http://schemas.microsoft.com/office/drawing/2014/main" id="{367D6B05-6E36-48F9-8375-98115F6B4B36}"/>
              </a:ext>
            </a:extLst>
          </p:cNvPr>
          <p:cNvSpPr txBox="1">
            <a:spLocks/>
          </p:cNvSpPr>
          <p:nvPr/>
        </p:nvSpPr>
        <p:spPr>
          <a:xfrm>
            <a:off x="899592" y="387539"/>
            <a:ext cx="7787208" cy="540000"/>
          </a:xfrm>
          <a:prstGeom prst="rect">
            <a:avLst/>
          </a:prstGeom>
        </p:spPr>
        <p:txBody>
          <a:bodyPr>
            <a:spAutoFit/>
          </a:bodyPr>
          <a:lstStyle>
            <a:lvl1pPr algn="l" rtl="0" eaLnBrk="0" fontAlgn="base" hangingPunct="0">
              <a:spcBef>
                <a:spcPct val="0"/>
              </a:spcBef>
              <a:spcAft>
                <a:spcPct val="0"/>
              </a:spcAft>
              <a:defRPr sz="4000" kern="1200">
                <a:solidFill>
                  <a:schemeClr val="tx1"/>
                </a:solidFill>
                <a:latin typeface="Arial Unicode MS" panose="020B0604020202020204" pitchFamily="34" charset="-122"/>
                <a:ea typeface="Arial Unicode MS" panose="020B0604020202020204" pitchFamily="34" charset="-122"/>
                <a:cs typeface="Arial Unicode MS" pitchFamily="34" charset="-122"/>
              </a:defRPr>
            </a:lvl1pPr>
            <a:lvl2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4000">
                <a:solidFill>
                  <a:schemeClr val="tx1"/>
                </a:solidFill>
                <a:latin typeface="黑体" pitchFamily="49" charset="-122"/>
                <a:ea typeface="黑体" pitchFamily="49" charset="-122"/>
              </a:defRPr>
            </a:lvl6pPr>
            <a:lvl7pPr marL="914400" algn="l" rtl="0" fontAlgn="base">
              <a:spcBef>
                <a:spcPct val="0"/>
              </a:spcBef>
              <a:spcAft>
                <a:spcPct val="0"/>
              </a:spcAft>
              <a:defRPr sz="4000">
                <a:solidFill>
                  <a:schemeClr val="tx1"/>
                </a:solidFill>
                <a:latin typeface="黑体" pitchFamily="49" charset="-122"/>
                <a:ea typeface="黑体" pitchFamily="49" charset="-122"/>
              </a:defRPr>
            </a:lvl7pPr>
            <a:lvl8pPr marL="1371600" algn="l" rtl="0" fontAlgn="base">
              <a:spcBef>
                <a:spcPct val="0"/>
              </a:spcBef>
              <a:spcAft>
                <a:spcPct val="0"/>
              </a:spcAft>
              <a:defRPr sz="4000">
                <a:solidFill>
                  <a:schemeClr val="tx1"/>
                </a:solidFill>
                <a:latin typeface="黑体" pitchFamily="49" charset="-122"/>
                <a:ea typeface="黑体" pitchFamily="49" charset="-122"/>
              </a:defRPr>
            </a:lvl8pPr>
            <a:lvl9pPr marL="1828800" algn="l" rtl="0" fontAlgn="base">
              <a:spcBef>
                <a:spcPct val="0"/>
              </a:spcBef>
              <a:spcAft>
                <a:spcPct val="0"/>
              </a:spcAft>
              <a:defRPr sz="4000">
                <a:solidFill>
                  <a:schemeClr val="tx1"/>
                </a:solidFill>
                <a:latin typeface="黑体" pitchFamily="49" charset="-122"/>
                <a:ea typeface="黑体" pitchFamily="49" charset="-122"/>
              </a:defRPr>
            </a:lvl9pPr>
          </a:lstStyle>
          <a:p>
            <a:r>
              <a:rPr lang="zh-CN" altLang="en-US" sz="2800" b="1" dirty="0">
                <a:solidFill>
                  <a:srgbClr val="C00000"/>
                </a:solidFill>
                <a:latin typeface="楷体" panose="02010609060101010101" pitchFamily="49" charset="-122"/>
                <a:ea typeface="楷体" panose="02010609060101010101" pitchFamily="49" charset="-122"/>
              </a:rPr>
              <a:t>新规解读之二：</a:t>
            </a:r>
            <a:r>
              <a:rPr lang="zh-CN" altLang="en-US" sz="2400" b="1" dirty="0">
                <a:latin typeface="楷体" panose="02010609060101010101" pitchFamily="49" charset="-122"/>
                <a:ea typeface="楷体" panose="02010609060101010101" pitchFamily="49" charset="-122"/>
                <a:cs typeface="+mn-cs"/>
              </a:rPr>
              <a:t>“理财新规”概览</a:t>
            </a:r>
          </a:p>
        </p:txBody>
      </p:sp>
      <p:sp>
        <p:nvSpPr>
          <p:cNvPr id="9" name="矩形 8">
            <a:extLst>
              <a:ext uri="{FF2B5EF4-FFF2-40B4-BE49-F238E27FC236}">
                <a16:creationId xmlns="" xmlns:a16="http://schemas.microsoft.com/office/drawing/2014/main" id="{469E9431-8BE3-44CB-880A-FF799FBA5CF8}"/>
              </a:ext>
            </a:extLst>
          </p:cNvPr>
          <p:cNvSpPr/>
          <p:nvPr/>
        </p:nvSpPr>
        <p:spPr>
          <a:xfrm>
            <a:off x="302983" y="1563371"/>
            <a:ext cx="8460927" cy="3685819"/>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38739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78BF443A-8A66-4132-B2EE-67E527E9C164}"/>
              </a:ext>
            </a:extLst>
          </p:cNvPr>
          <p:cNvSpPr txBox="1"/>
          <p:nvPr/>
        </p:nvSpPr>
        <p:spPr>
          <a:xfrm>
            <a:off x="352888" y="1844824"/>
            <a:ext cx="8389398" cy="3554819"/>
          </a:xfrm>
          <a:prstGeom prst="rect">
            <a:avLst/>
          </a:prstGeom>
          <a:noFill/>
        </p:spPr>
        <p:txBody>
          <a:bodyPr wrap="square" rtlCol="0">
            <a:spAutoFit/>
          </a:bodyPr>
          <a:lstStyle/>
          <a:p>
            <a:pPr marL="285750" indent="-285750" algn="just">
              <a:lnSpc>
                <a:spcPts val="2800"/>
              </a:lnSpc>
              <a:spcBef>
                <a:spcPts val="600"/>
              </a:spcBef>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公司名称一般为</a:t>
            </a:r>
            <a:r>
              <a:rPr lang="zh-CN" altLang="en-US" b="1" dirty="0">
                <a:latin typeface="楷体" panose="02010609060101010101" pitchFamily="49" charset="-122"/>
                <a:ea typeface="楷体" panose="02010609060101010101" pitchFamily="49" charset="-122"/>
              </a:rPr>
              <a:t>“字号</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理财</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组织形式</a:t>
            </a:r>
            <a:r>
              <a:rPr lang="zh-CN" altLang="en-US" b="1" dirty="0" smtClean="0">
                <a:latin typeface="楷体" panose="02010609060101010101" pitchFamily="49" charset="-122"/>
                <a:ea typeface="楷体" panose="02010609060101010101" pitchFamily="49" charset="-122"/>
              </a:rPr>
              <a:t>”。</a:t>
            </a:r>
            <a:endParaRPr lang="en-US" altLang="zh-CN" b="1" dirty="0">
              <a:latin typeface="楷体" panose="02010609060101010101" pitchFamily="49" charset="-122"/>
              <a:ea typeface="楷体" panose="02010609060101010101" pitchFamily="49" charset="-122"/>
            </a:endParaRPr>
          </a:p>
          <a:p>
            <a:pPr marL="285750" indent="-285750" algn="just">
              <a:lnSpc>
                <a:spcPts val="2800"/>
              </a:lnSpc>
              <a:spcBef>
                <a:spcPts val="600"/>
              </a:spcBef>
              <a:buFont typeface="Wingdings" panose="05000000000000000000" pitchFamily="2" charset="2"/>
              <a:buChar char="ü"/>
            </a:pPr>
            <a:r>
              <a:rPr lang="zh-CN" altLang="en-US" dirty="0" smtClean="0">
                <a:latin typeface="楷体" panose="02010609060101010101" pitchFamily="49" charset="-122"/>
                <a:ea typeface="楷体" panose="02010609060101010101" pitchFamily="49" charset="-122"/>
              </a:rPr>
              <a:t>理财</a:t>
            </a:r>
            <a:r>
              <a:rPr lang="zh-CN" altLang="en-US" dirty="0">
                <a:latin typeface="楷体" panose="02010609060101010101" pitchFamily="49" charset="-122"/>
                <a:ea typeface="楷体" panose="02010609060101010101" pitchFamily="49" charset="-122"/>
              </a:rPr>
              <a:t>子公司的注册资本应当为一次性实缴货币资本，最低金额为</a:t>
            </a:r>
            <a:r>
              <a:rPr lang="en-US" altLang="zh-CN" dirty="0">
                <a:latin typeface="楷体" panose="02010609060101010101" pitchFamily="49" charset="-122"/>
                <a:ea typeface="楷体" panose="02010609060101010101" pitchFamily="49" charset="-122"/>
              </a:rPr>
              <a:t>10</a:t>
            </a:r>
            <a:r>
              <a:rPr lang="zh-CN" altLang="en-US" dirty="0">
                <a:latin typeface="楷体" panose="02010609060101010101" pitchFamily="49" charset="-122"/>
                <a:ea typeface="楷体" panose="02010609060101010101" pitchFamily="49" charset="-122"/>
              </a:rPr>
              <a:t>亿元人民币或等值自由兑换</a:t>
            </a:r>
            <a:r>
              <a:rPr lang="zh-CN" altLang="en-US" dirty="0" smtClean="0">
                <a:latin typeface="楷体" panose="02010609060101010101" pitchFamily="49" charset="-122"/>
                <a:ea typeface="楷体" panose="02010609060101010101" pitchFamily="49" charset="-122"/>
              </a:rPr>
              <a:t>货币。</a:t>
            </a:r>
            <a:endParaRPr lang="en-US" altLang="zh-CN" dirty="0">
              <a:latin typeface="楷体" panose="02010609060101010101" pitchFamily="49" charset="-122"/>
              <a:ea typeface="楷体" panose="02010609060101010101" pitchFamily="49" charset="-122"/>
            </a:endParaRPr>
          </a:p>
          <a:p>
            <a:pPr marL="285750" indent="-285750" algn="just">
              <a:lnSpc>
                <a:spcPts val="2800"/>
              </a:lnSpc>
              <a:spcBef>
                <a:spcPts val="600"/>
              </a:spcBef>
              <a:buFont typeface="Wingdings" panose="05000000000000000000" pitchFamily="2" charset="2"/>
              <a:buChar char="ü"/>
            </a:pPr>
            <a:r>
              <a:rPr lang="zh-CN" altLang="en-US" dirty="0" smtClean="0">
                <a:latin typeface="楷体" panose="02010609060101010101" pitchFamily="49" charset="-122"/>
                <a:ea typeface="楷体" panose="02010609060101010101" pitchFamily="49" charset="-122"/>
              </a:rPr>
              <a:t>“两参一控”：同</a:t>
            </a:r>
            <a:r>
              <a:rPr lang="zh-CN" altLang="en-US" dirty="0">
                <a:latin typeface="楷体" panose="02010609060101010101" pitchFamily="49" charset="-122"/>
                <a:ea typeface="楷体" panose="02010609060101010101" pitchFamily="49" charset="-122"/>
              </a:rPr>
              <a:t>一投资人及其关联方、一致行动人参股银行理财子公司的数量不得超过</a:t>
            </a:r>
            <a:r>
              <a:rPr lang="en-US" altLang="zh-CN" dirty="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家，或者控股银行理财子公司的数量不得超过</a:t>
            </a:r>
            <a:r>
              <a:rPr lang="en-US" altLang="zh-CN" dirty="0">
                <a:latin typeface="楷体" panose="02010609060101010101" pitchFamily="49" charset="-122"/>
                <a:ea typeface="楷体" panose="02010609060101010101" pitchFamily="49" charset="-122"/>
              </a:rPr>
              <a:t>1</a:t>
            </a:r>
            <a:r>
              <a:rPr lang="zh-CN" altLang="en-US" dirty="0" smtClean="0">
                <a:latin typeface="楷体" panose="02010609060101010101" pitchFamily="49" charset="-122"/>
                <a:ea typeface="楷体" panose="02010609060101010101" pitchFamily="49" charset="-122"/>
              </a:rPr>
              <a:t>家。</a:t>
            </a:r>
            <a:endParaRPr lang="en-US" altLang="zh-CN" dirty="0">
              <a:latin typeface="楷体" panose="02010609060101010101" pitchFamily="49" charset="-122"/>
              <a:ea typeface="楷体" panose="02010609060101010101" pitchFamily="49" charset="-122"/>
            </a:endParaRPr>
          </a:p>
          <a:p>
            <a:pPr marL="285750" indent="-285750" algn="just">
              <a:lnSpc>
                <a:spcPts val="2800"/>
              </a:lnSpc>
              <a:spcBef>
                <a:spcPts val="600"/>
              </a:spcBef>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监管</a:t>
            </a:r>
            <a:r>
              <a:rPr lang="zh-CN" altLang="en-US" dirty="0" smtClean="0">
                <a:latin typeface="楷体" panose="02010609060101010101" pitchFamily="49" charset="-122"/>
                <a:ea typeface="楷体" panose="02010609060101010101" pitchFamily="49" charset="-122"/>
              </a:rPr>
              <a:t>机构受理理财子公司筹建申请</a:t>
            </a:r>
            <a:r>
              <a:rPr lang="en-US" altLang="zh-CN" dirty="0" smtClean="0">
                <a:latin typeface="楷体" panose="02010609060101010101" pitchFamily="49" charset="-122"/>
                <a:ea typeface="楷体" panose="02010609060101010101" pitchFamily="49" charset="-122"/>
              </a:rPr>
              <a:t>4</a:t>
            </a:r>
            <a:r>
              <a:rPr lang="zh-CN" altLang="en-US" dirty="0" smtClean="0">
                <a:latin typeface="楷体" panose="02010609060101010101" pitchFamily="49" charset="-122"/>
                <a:ea typeface="楷体" panose="02010609060101010101" pitchFamily="49" charset="-122"/>
              </a:rPr>
              <a:t>个月内，做出批准或不批准决定；筹建批文下发后</a:t>
            </a:r>
            <a:r>
              <a:rPr lang="en-US" altLang="zh-CN" dirty="0" smtClean="0">
                <a:latin typeface="楷体" panose="02010609060101010101" pitchFamily="49" charset="-122"/>
                <a:ea typeface="楷体" panose="02010609060101010101" pitchFamily="49" charset="-122"/>
              </a:rPr>
              <a:t>6</a:t>
            </a:r>
            <a:r>
              <a:rPr lang="zh-CN" altLang="en-US" dirty="0" smtClean="0">
                <a:latin typeface="楷体" panose="02010609060101010101" pitchFamily="49" charset="-122"/>
                <a:ea typeface="楷体" panose="02010609060101010101" pitchFamily="49" charset="-122"/>
              </a:rPr>
              <a:t>个月为筹建期；筹建完成后，控股股东提出开业申请后</a:t>
            </a:r>
            <a:r>
              <a:rPr lang="en-US" altLang="zh-CN" dirty="0" smtClean="0">
                <a:latin typeface="楷体" panose="02010609060101010101" pitchFamily="49" charset="-122"/>
                <a:ea typeface="楷体" panose="02010609060101010101" pitchFamily="49" charset="-122"/>
              </a:rPr>
              <a:t>2</a:t>
            </a:r>
            <a:r>
              <a:rPr lang="zh-CN" altLang="en-US" dirty="0" smtClean="0">
                <a:latin typeface="楷体" panose="02010609060101010101" pitchFamily="49" charset="-122"/>
                <a:ea typeface="楷体" panose="02010609060101010101" pitchFamily="49" charset="-122"/>
              </a:rPr>
              <a:t>个月是监管核准期；收到核准文件并领取金融许可证后，须在办理工商登记、领取营业执照后</a:t>
            </a:r>
            <a:r>
              <a:rPr lang="en-US" altLang="zh-CN" dirty="0" smtClean="0">
                <a:latin typeface="楷体" panose="02010609060101010101" pitchFamily="49" charset="-122"/>
                <a:ea typeface="楷体" panose="02010609060101010101" pitchFamily="49" charset="-122"/>
              </a:rPr>
              <a:t>6</a:t>
            </a:r>
            <a:r>
              <a:rPr lang="zh-CN" altLang="en-US" dirty="0" smtClean="0">
                <a:latin typeface="楷体" panose="02010609060101010101" pitchFamily="49" charset="-122"/>
                <a:ea typeface="楷体" panose="02010609060101010101" pitchFamily="49" charset="-122"/>
              </a:rPr>
              <a:t>个月内开业。</a:t>
            </a:r>
            <a:endParaRPr lang="en-US" altLang="zh-CN" dirty="0">
              <a:latin typeface="楷体" panose="02010609060101010101" pitchFamily="49" charset="-122"/>
              <a:ea typeface="楷体" panose="02010609060101010101" pitchFamily="49" charset="-122"/>
            </a:endParaRPr>
          </a:p>
        </p:txBody>
      </p:sp>
      <p:sp>
        <p:nvSpPr>
          <p:cNvPr id="2" name="灯片编号占位符 1"/>
          <p:cNvSpPr>
            <a:spLocks noGrp="1"/>
          </p:cNvSpPr>
          <p:nvPr>
            <p:ph type="sldNum" sz="quarter" idx="4294967295"/>
          </p:nvPr>
        </p:nvSpPr>
        <p:spPr>
          <a:xfrm>
            <a:off x="6457950" y="6356351"/>
            <a:ext cx="2057400" cy="365125"/>
          </a:xfrm>
          <a:prstGeom prst="rect">
            <a:avLst/>
          </a:prstGeom>
        </p:spPr>
        <p:txBody>
          <a:bodyPr/>
          <a:lstStyle/>
          <a:p>
            <a:fld id="{64AEF5D2-80F1-4019-89FD-EBB87A44AC75}" type="slidenum">
              <a:rPr lang="zh-CN" altLang="en-US" smtClean="0"/>
              <a:pPr/>
              <a:t>13</a:t>
            </a:fld>
            <a:endParaRPr lang="zh-CN" altLang="en-US" dirty="0"/>
          </a:p>
        </p:txBody>
      </p:sp>
      <p:sp>
        <p:nvSpPr>
          <p:cNvPr id="10" name="矩形 9">
            <a:extLst>
              <a:ext uri="{FF2B5EF4-FFF2-40B4-BE49-F238E27FC236}">
                <a16:creationId xmlns="" xmlns:a16="http://schemas.microsoft.com/office/drawing/2014/main" id="{89DCBB5A-6AFB-4B0A-889E-82161B720C7A}"/>
              </a:ext>
            </a:extLst>
          </p:cNvPr>
          <p:cNvSpPr/>
          <p:nvPr/>
        </p:nvSpPr>
        <p:spPr>
          <a:xfrm>
            <a:off x="352888" y="985703"/>
            <a:ext cx="8389398" cy="5203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 xmlns:a16="http://schemas.microsoft.com/office/drawing/2014/main" id="{6157765A-3642-46DC-A191-79B9D2147040}"/>
              </a:ext>
            </a:extLst>
          </p:cNvPr>
          <p:cNvSpPr txBox="1"/>
          <p:nvPr/>
        </p:nvSpPr>
        <p:spPr>
          <a:xfrm>
            <a:off x="359545" y="1052917"/>
            <a:ext cx="7164281" cy="400110"/>
          </a:xfrm>
          <a:prstGeom prst="rect">
            <a:avLst/>
          </a:prstGeom>
          <a:noFill/>
        </p:spPr>
        <p:txBody>
          <a:bodyPr wrap="square" rtlCol="0">
            <a:spAutoFit/>
          </a:bodyPr>
          <a:lstStyle/>
          <a:p>
            <a:r>
              <a:rPr lang="zh-CN" altLang="en-US" sz="2000" b="1" dirty="0" smtClean="0">
                <a:solidFill>
                  <a:schemeClr val="bg1"/>
                </a:solidFill>
                <a:latin typeface="楷体" panose="02010609060101010101" pitchFamily="49" charset="-122"/>
                <a:ea typeface="楷体" panose="02010609060101010101" pitchFamily="49" charset="-122"/>
              </a:rPr>
              <a:t>“</a:t>
            </a:r>
            <a:r>
              <a:rPr lang="zh-CN" altLang="en-US" sz="2000" b="1" dirty="0">
                <a:solidFill>
                  <a:schemeClr val="bg1"/>
                </a:solidFill>
                <a:latin typeface="楷体" panose="02010609060101010101" pitchFamily="49" charset="-122"/>
                <a:ea typeface="楷体" panose="02010609060101010101" pitchFamily="49" charset="-122"/>
              </a:rPr>
              <a:t>理财子公司管理办法”在机构设立方面的主要规定</a:t>
            </a:r>
          </a:p>
        </p:txBody>
      </p:sp>
      <p:sp>
        <p:nvSpPr>
          <p:cNvPr id="7" name="标题 1">
            <a:extLst>
              <a:ext uri="{FF2B5EF4-FFF2-40B4-BE49-F238E27FC236}">
                <a16:creationId xmlns="" xmlns:a16="http://schemas.microsoft.com/office/drawing/2014/main" id="{70CF710F-84E8-4D9C-AF96-7416C6C7DFFC}"/>
              </a:ext>
            </a:extLst>
          </p:cNvPr>
          <p:cNvSpPr txBox="1">
            <a:spLocks/>
          </p:cNvSpPr>
          <p:nvPr/>
        </p:nvSpPr>
        <p:spPr>
          <a:xfrm>
            <a:off x="899592" y="387539"/>
            <a:ext cx="7787208" cy="540000"/>
          </a:xfrm>
          <a:prstGeom prst="rect">
            <a:avLst/>
          </a:prstGeom>
        </p:spPr>
        <p:txBody>
          <a:bodyPr>
            <a:spAutoFit/>
          </a:bodyPr>
          <a:lstStyle>
            <a:lvl1pPr algn="l" rtl="0" eaLnBrk="0" fontAlgn="base" hangingPunct="0">
              <a:spcBef>
                <a:spcPct val="0"/>
              </a:spcBef>
              <a:spcAft>
                <a:spcPct val="0"/>
              </a:spcAft>
              <a:defRPr sz="4000" kern="1200">
                <a:solidFill>
                  <a:schemeClr val="tx1"/>
                </a:solidFill>
                <a:latin typeface="Arial Unicode MS" panose="020B0604020202020204" pitchFamily="34" charset="-122"/>
                <a:ea typeface="Arial Unicode MS" panose="020B0604020202020204" pitchFamily="34" charset="-122"/>
                <a:cs typeface="Arial Unicode MS" pitchFamily="34" charset="-122"/>
              </a:defRPr>
            </a:lvl1pPr>
            <a:lvl2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4000">
                <a:solidFill>
                  <a:schemeClr val="tx1"/>
                </a:solidFill>
                <a:latin typeface="黑体" pitchFamily="49" charset="-122"/>
                <a:ea typeface="黑体" pitchFamily="49" charset="-122"/>
              </a:defRPr>
            </a:lvl6pPr>
            <a:lvl7pPr marL="914400" algn="l" rtl="0" fontAlgn="base">
              <a:spcBef>
                <a:spcPct val="0"/>
              </a:spcBef>
              <a:spcAft>
                <a:spcPct val="0"/>
              </a:spcAft>
              <a:defRPr sz="4000">
                <a:solidFill>
                  <a:schemeClr val="tx1"/>
                </a:solidFill>
                <a:latin typeface="黑体" pitchFamily="49" charset="-122"/>
                <a:ea typeface="黑体" pitchFamily="49" charset="-122"/>
              </a:defRPr>
            </a:lvl7pPr>
            <a:lvl8pPr marL="1371600" algn="l" rtl="0" fontAlgn="base">
              <a:spcBef>
                <a:spcPct val="0"/>
              </a:spcBef>
              <a:spcAft>
                <a:spcPct val="0"/>
              </a:spcAft>
              <a:defRPr sz="4000">
                <a:solidFill>
                  <a:schemeClr val="tx1"/>
                </a:solidFill>
                <a:latin typeface="黑体" pitchFamily="49" charset="-122"/>
                <a:ea typeface="黑体" pitchFamily="49" charset="-122"/>
              </a:defRPr>
            </a:lvl8pPr>
            <a:lvl9pPr marL="1828800" algn="l" rtl="0" fontAlgn="base">
              <a:spcBef>
                <a:spcPct val="0"/>
              </a:spcBef>
              <a:spcAft>
                <a:spcPct val="0"/>
              </a:spcAft>
              <a:defRPr sz="4000">
                <a:solidFill>
                  <a:schemeClr val="tx1"/>
                </a:solidFill>
                <a:latin typeface="黑体" pitchFamily="49" charset="-122"/>
                <a:ea typeface="黑体" pitchFamily="49" charset="-122"/>
              </a:defRPr>
            </a:lvl9pPr>
          </a:lstStyle>
          <a:p>
            <a:r>
              <a:rPr lang="zh-CN" altLang="en-US" sz="2800" b="1" dirty="0">
                <a:solidFill>
                  <a:srgbClr val="C00000"/>
                </a:solidFill>
                <a:latin typeface="楷体" panose="02010609060101010101" pitchFamily="49" charset="-122"/>
                <a:ea typeface="楷体" panose="02010609060101010101" pitchFamily="49" charset="-122"/>
              </a:rPr>
              <a:t>新规解读之三：</a:t>
            </a:r>
            <a:r>
              <a:rPr lang="zh-CN" altLang="en-US" sz="2400" b="1" dirty="0">
                <a:latin typeface="楷体" panose="02010609060101010101" pitchFamily="49" charset="-122"/>
                <a:ea typeface="楷体" panose="02010609060101010101" pitchFamily="49" charset="-122"/>
                <a:cs typeface="+mn-cs"/>
              </a:rPr>
              <a:t>“理财子公司管理办法”概览</a:t>
            </a:r>
          </a:p>
        </p:txBody>
      </p:sp>
      <p:sp>
        <p:nvSpPr>
          <p:cNvPr id="8" name="矩形 7">
            <a:extLst>
              <a:ext uri="{FF2B5EF4-FFF2-40B4-BE49-F238E27FC236}">
                <a16:creationId xmlns="" xmlns:a16="http://schemas.microsoft.com/office/drawing/2014/main" id="{469E9431-8BE3-44CB-880A-FF799FBA5CF8}"/>
              </a:ext>
            </a:extLst>
          </p:cNvPr>
          <p:cNvSpPr/>
          <p:nvPr/>
        </p:nvSpPr>
        <p:spPr>
          <a:xfrm>
            <a:off x="359545" y="1662854"/>
            <a:ext cx="8382741" cy="421441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19282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6457950" y="6356351"/>
            <a:ext cx="2057400" cy="365125"/>
          </a:xfrm>
          <a:prstGeom prst="rect">
            <a:avLst/>
          </a:prstGeom>
        </p:spPr>
        <p:txBody>
          <a:bodyPr/>
          <a:lstStyle/>
          <a:p>
            <a:fld id="{64AEF5D2-80F1-4019-89FD-EBB87A44AC75}" type="slidenum">
              <a:rPr lang="zh-CN" altLang="en-US" smtClean="0"/>
              <a:pPr/>
              <a:t>14</a:t>
            </a:fld>
            <a:endParaRPr lang="zh-CN" altLang="en-US"/>
          </a:p>
        </p:txBody>
      </p:sp>
      <p:graphicFrame>
        <p:nvGraphicFramePr>
          <p:cNvPr id="7" name="表格 6"/>
          <p:cNvGraphicFramePr>
            <a:graphicFrameLocks noGrp="1"/>
          </p:cNvGraphicFramePr>
          <p:nvPr>
            <p:extLst>
              <p:ext uri="{D42A27DB-BD31-4B8C-83A1-F6EECF244321}">
                <p14:modId xmlns:p14="http://schemas.microsoft.com/office/powerpoint/2010/main" val="1294413018"/>
              </p:ext>
            </p:extLst>
          </p:nvPr>
        </p:nvGraphicFramePr>
        <p:xfrm>
          <a:off x="108432" y="1582857"/>
          <a:ext cx="8801154" cy="4633119"/>
        </p:xfrm>
        <a:graphic>
          <a:graphicData uri="http://schemas.openxmlformats.org/drawingml/2006/table">
            <a:tbl>
              <a:tblPr>
                <a:tableStyleId>{5C22544A-7EE6-4342-B048-85BDC9FD1C3A}</a:tableStyleId>
              </a:tblPr>
              <a:tblGrid>
                <a:gridCol w="761712"/>
                <a:gridCol w="1144078"/>
                <a:gridCol w="3311079"/>
                <a:gridCol w="3584285"/>
              </a:tblGrid>
              <a:tr h="208399">
                <a:tc>
                  <a:txBody>
                    <a:bodyPr/>
                    <a:lstStyle/>
                    <a:p>
                      <a:pPr marL="0" algn="ctr" defTabSz="914400" rtl="0" eaLnBrk="1" fontAlgn="ctr" latinLnBrk="0" hangingPunct="1"/>
                      <a:r>
                        <a:rPr lang="zh-CN" altLang="en-US" sz="1400" b="1" u="none" strike="noStrike" kern="1200" dirty="0" smtClean="0">
                          <a:solidFill>
                            <a:schemeClr val="bg1"/>
                          </a:solidFill>
                          <a:effectLst/>
                          <a:latin typeface="楷体" panose="02010609060101010101" pitchFamily="49" charset="-122"/>
                          <a:ea typeface="楷体" panose="02010609060101010101" pitchFamily="49" charset="-122"/>
                          <a:cs typeface="+mn-cs"/>
                        </a:rPr>
                        <a:t>分析维度</a:t>
                      </a:r>
                      <a:endParaRPr lang="zh-CN" altLang="en-US" sz="1400" b="1" u="none" strike="noStrike" kern="1200" dirty="0">
                        <a:solidFill>
                          <a:schemeClr val="bg1"/>
                        </a:solidFill>
                        <a:effectLst/>
                        <a:latin typeface="楷体" panose="02010609060101010101" pitchFamily="49" charset="-122"/>
                        <a:ea typeface="楷体" panose="02010609060101010101" pitchFamily="49" charset="-122"/>
                        <a:cs typeface="+mn-cs"/>
                      </a:endParaRPr>
                    </a:p>
                  </a:txBody>
                  <a:tcPr marL="6682" marR="6682" marT="66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0000"/>
                    </a:solidFill>
                  </a:tcPr>
                </a:tc>
                <a:tc>
                  <a:txBody>
                    <a:bodyPr/>
                    <a:lstStyle/>
                    <a:p>
                      <a:pPr algn="ctr" rtl="0" fontAlgn="ctr"/>
                      <a:r>
                        <a:rPr lang="zh-CN" altLang="en-US" sz="1400" b="1" u="none" strike="noStrike" dirty="0">
                          <a:solidFill>
                            <a:schemeClr val="bg1"/>
                          </a:solidFill>
                          <a:effectLst/>
                          <a:latin typeface="楷体" panose="02010609060101010101" pitchFamily="49" charset="-122"/>
                          <a:ea typeface="楷体" panose="02010609060101010101" pitchFamily="49" charset="-122"/>
                        </a:rPr>
                        <a:t>差别要点</a:t>
                      </a:r>
                      <a:endParaRPr lang="zh-CN" altLang="en-US" sz="1400" b="1" i="0" u="none" strike="noStrike" dirty="0">
                        <a:solidFill>
                          <a:schemeClr val="bg1"/>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0000"/>
                    </a:solidFill>
                  </a:tcPr>
                </a:tc>
                <a:tc>
                  <a:txBody>
                    <a:bodyPr/>
                    <a:lstStyle/>
                    <a:p>
                      <a:pPr algn="ctr" rtl="0" fontAlgn="ctr"/>
                      <a:r>
                        <a:rPr lang="zh-CN" altLang="en-US" sz="1400" b="1" u="none" strike="noStrike" dirty="0">
                          <a:solidFill>
                            <a:schemeClr val="bg1"/>
                          </a:solidFill>
                          <a:effectLst/>
                          <a:latin typeface="楷体" panose="02010609060101010101" pitchFamily="49" charset="-122"/>
                          <a:ea typeface="楷体" panose="02010609060101010101" pitchFamily="49" charset="-122"/>
                        </a:rPr>
                        <a:t>理财子公司管理办法</a:t>
                      </a:r>
                      <a:endParaRPr lang="zh-CN" altLang="en-US" sz="1400" b="1" i="0" u="none" strike="noStrike" dirty="0">
                        <a:solidFill>
                          <a:schemeClr val="bg1"/>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0000"/>
                    </a:solidFill>
                  </a:tcPr>
                </a:tc>
                <a:tc>
                  <a:txBody>
                    <a:bodyPr/>
                    <a:lstStyle/>
                    <a:p>
                      <a:pPr algn="ctr" rtl="0" fontAlgn="ctr"/>
                      <a:r>
                        <a:rPr lang="zh-CN" altLang="en-US" sz="1400" b="1" u="none" strike="noStrike" dirty="0">
                          <a:solidFill>
                            <a:schemeClr val="bg1"/>
                          </a:solidFill>
                          <a:effectLst/>
                          <a:latin typeface="楷体" panose="02010609060101010101" pitchFamily="49" charset="-122"/>
                          <a:ea typeface="楷体" panose="02010609060101010101" pitchFamily="49" charset="-122"/>
                        </a:rPr>
                        <a:t>理财新规</a:t>
                      </a:r>
                      <a:endParaRPr lang="zh-CN" altLang="en-US" sz="1400" b="1" i="0" u="none" strike="noStrike" dirty="0">
                        <a:solidFill>
                          <a:schemeClr val="bg1"/>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0000"/>
                    </a:solidFill>
                  </a:tcPr>
                </a:tc>
              </a:tr>
              <a:tr h="379709">
                <a:tc rowSpan="4">
                  <a:txBody>
                    <a:bodyPr/>
                    <a:lstStyle/>
                    <a:p>
                      <a:pPr algn="ctr" rtl="0" fontAlgn="ctr"/>
                      <a:r>
                        <a:rPr lang="en-US" altLang="zh-CN" sz="1400" b="1" u="none" strike="noStrike" dirty="0">
                          <a:effectLst/>
                          <a:latin typeface="楷体" panose="02010609060101010101" pitchFamily="49" charset="-122"/>
                          <a:ea typeface="楷体" panose="02010609060101010101" pitchFamily="49" charset="-122"/>
                        </a:rPr>
                        <a:t>1.</a:t>
                      </a:r>
                      <a:r>
                        <a:rPr lang="zh-CN" altLang="en-US" sz="1400" b="1" u="none" strike="noStrike" dirty="0">
                          <a:effectLst/>
                          <a:latin typeface="楷体" panose="02010609060101010101" pitchFamily="49" charset="-122"/>
                          <a:ea typeface="楷体" panose="02010609060101010101" pitchFamily="49" charset="-122"/>
                        </a:rPr>
                        <a:t>产品端</a:t>
                      </a:r>
                      <a:endParaRPr lang="zh-CN" altLang="en-US" sz="1400" b="1" i="0" u="none" strike="noStrike" dirty="0">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dirty="0">
                          <a:effectLst/>
                          <a:latin typeface="楷体" panose="02010609060101010101" pitchFamily="49" charset="-122"/>
                          <a:ea typeface="楷体" panose="02010609060101010101" pitchFamily="49" charset="-122"/>
                        </a:rPr>
                        <a:t>公募理财销售起点</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dirty="0">
                          <a:effectLst/>
                          <a:latin typeface="楷体" panose="02010609060101010101" pitchFamily="49" charset="-122"/>
                          <a:ea typeface="楷体" panose="02010609060101010101" pitchFamily="49" charset="-122"/>
                        </a:rPr>
                        <a:t>公募理财取消销售起点限制</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dirty="0">
                          <a:effectLst/>
                          <a:latin typeface="楷体" panose="02010609060101010101" pitchFamily="49" charset="-122"/>
                          <a:ea typeface="楷体" panose="02010609060101010101" pitchFamily="49" charset="-122"/>
                        </a:rPr>
                        <a:t>公募理财销售起点从五万元降至一万元</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9709">
                <a:tc vMerge="1">
                  <a:txBody>
                    <a:bodyPr/>
                    <a:lstStyle/>
                    <a:p>
                      <a:endParaRPr lang="zh-CN" altLang="en-US"/>
                    </a:p>
                  </a:txBody>
                  <a:tcPr/>
                </a:tc>
                <a:tc>
                  <a:txBody>
                    <a:bodyPr/>
                    <a:lstStyle/>
                    <a:p>
                      <a:pPr algn="l" rtl="0" fontAlgn="ctr"/>
                      <a:r>
                        <a:rPr lang="zh-CN" altLang="en-US" sz="1400" u="none" strike="noStrike" dirty="0">
                          <a:effectLst/>
                          <a:latin typeface="楷体" panose="02010609060101010101" pitchFamily="49" charset="-122"/>
                          <a:ea typeface="楷体" panose="02010609060101010101" pitchFamily="49" charset="-122"/>
                        </a:rPr>
                        <a:t>销售渠道</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a:effectLst/>
                          <a:latin typeface="楷体" panose="02010609060101010101" pitchFamily="49" charset="-122"/>
                          <a:ea typeface="楷体" panose="02010609060101010101" pitchFamily="49" charset="-122"/>
                        </a:rPr>
                        <a:t>进一步放开至银保监会认可的其他机构</a:t>
                      </a:r>
                      <a:endParaRPr lang="zh-CN" altLang="en-US" sz="1400" b="0" i="0" u="none" strike="noStrike">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a:effectLst/>
                          <a:latin typeface="楷体" panose="02010609060101010101" pitchFamily="49" charset="-122"/>
                          <a:ea typeface="楷体" panose="02010609060101010101" pitchFamily="49" charset="-122"/>
                        </a:rPr>
                        <a:t>本行及其他银行业金融机构</a:t>
                      </a:r>
                      <a:endParaRPr lang="zh-CN" altLang="en-US" sz="1400" b="0" i="0" u="none" strike="noStrike">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9709">
                <a:tc vMerge="1">
                  <a:txBody>
                    <a:bodyPr/>
                    <a:lstStyle/>
                    <a:p>
                      <a:endParaRPr lang="zh-CN" altLang="en-US"/>
                    </a:p>
                  </a:txBody>
                  <a:tcPr/>
                </a:tc>
                <a:tc>
                  <a:txBody>
                    <a:bodyPr/>
                    <a:lstStyle/>
                    <a:p>
                      <a:pPr algn="l" rtl="0" fontAlgn="ctr"/>
                      <a:r>
                        <a:rPr lang="zh-CN" altLang="en-US" sz="1400" u="none" strike="noStrike" dirty="0">
                          <a:effectLst/>
                          <a:latin typeface="楷体" panose="02010609060101010101" pitchFamily="49" charset="-122"/>
                          <a:ea typeface="楷体" panose="02010609060101010101" pitchFamily="49" charset="-122"/>
                        </a:rPr>
                        <a:t>销售管理</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dirty="0">
                          <a:effectLst/>
                          <a:latin typeface="楷体" panose="02010609060101010101" pitchFamily="49" charset="-122"/>
                          <a:ea typeface="楷体" panose="02010609060101010101" pitchFamily="49" charset="-122"/>
                        </a:rPr>
                        <a:t>个人投资者首次购买理财产品不强制要求面签</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a:effectLst/>
                          <a:latin typeface="楷体" panose="02010609060101010101" pitchFamily="49" charset="-122"/>
                          <a:ea typeface="楷体" panose="02010609060101010101" pitchFamily="49" charset="-122"/>
                        </a:rPr>
                        <a:t>个人投资者首次购买理财产品需进行面签</a:t>
                      </a:r>
                      <a:endParaRPr lang="zh-CN" altLang="en-US" sz="1400" b="0" i="0" u="none" strike="noStrike">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8399">
                <a:tc vMerge="1">
                  <a:txBody>
                    <a:bodyPr/>
                    <a:lstStyle/>
                    <a:p>
                      <a:endParaRPr lang="zh-CN" altLang="en-US"/>
                    </a:p>
                  </a:txBody>
                  <a:tcPr/>
                </a:tc>
                <a:tc>
                  <a:txBody>
                    <a:bodyPr/>
                    <a:lstStyle/>
                    <a:p>
                      <a:pPr algn="l" rtl="0" fontAlgn="ctr"/>
                      <a:r>
                        <a:rPr lang="zh-CN" altLang="en-US" sz="1400" u="none" strike="noStrike" dirty="0">
                          <a:effectLst/>
                          <a:latin typeface="楷体" panose="02010609060101010101" pitchFamily="49" charset="-122"/>
                          <a:ea typeface="楷体" panose="02010609060101010101" pitchFamily="49" charset="-122"/>
                        </a:rPr>
                        <a:t>分级产品</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dirty="0">
                          <a:effectLst/>
                          <a:latin typeface="楷体" panose="02010609060101010101" pitchFamily="49" charset="-122"/>
                          <a:ea typeface="楷体" panose="02010609060101010101" pitchFamily="49" charset="-122"/>
                        </a:rPr>
                        <a:t>可以发行分级理财产品</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a:effectLst/>
                          <a:latin typeface="楷体" panose="02010609060101010101" pitchFamily="49" charset="-122"/>
                          <a:ea typeface="楷体" panose="02010609060101010101" pitchFamily="49" charset="-122"/>
                        </a:rPr>
                        <a:t>禁止发行分级理财产品</a:t>
                      </a:r>
                      <a:endParaRPr lang="zh-CN" altLang="en-US" sz="1400" b="0" i="0" u="none" strike="noStrike">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2541">
                <a:tc rowSpan="4">
                  <a:txBody>
                    <a:bodyPr/>
                    <a:lstStyle/>
                    <a:p>
                      <a:pPr algn="ctr" rtl="0" fontAlgn="ctr"/>
                      <a:r>
                        <a:rPr lang="en-US" altLang="zh-CN" sz="1400" b="1" u="none" strike="noStrike" dirty="0">
                          <a:effectLst/>
                          <a:latin typeface="楷体" panose="02010609060101010101" pitchFamily="49" charset="-122"/>
                          <a:ea typeface="楷体" panose="02010609060101010101" pitchFamily="49" charset="-122"/>
                        </a:rPr>
                        <a:t>2.</a:t>
                      </a:r>
                      <a:r>
                        <a:rPr lang="zh-CN" altLang="en-US" sz="1400" b="1" u="none" strike="noStrike" dirty="0">
                          <a:effectLst/>
                          <a:latin typeface="楷体" panose="02010609060101010101" pitchFamily="49" charset="-122"/>
                          <a:ea typeface="楷体" panose="02010609060101010101" pitchFamily="49" charset="-122"/>
                        </a:rPr>
                        <a:t>投资端</a:t>
                      </a:r>
                      <a:endParaRPr lang="zh-CN" altLang="en-US" sz="1400" b="1" i="0" u="none" strike="noStrike" dirty="0">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dirty="0">
                          <a:effectLst/>
                          <a:latin typeface="楷体" panose="02010609060101010101" pitchFamily="49" charset="-122"/>
                          <a:ea typeface="楷体" panose="02010609060101010101" pitchFamily="49" charset="-122"/>
                        </a:rPr>
                        <a:t>投资</a:t>
                      </a:r>
                      <a:r>
                        <a:rPr lang="zh-CN" altLang="en-US" sz="1400" u="none" strike="noStrike" dirty="0" smtClean="0">
                          <a:effectLst/>
                          <a:latin typeface="楷体" panose="02010609060101010101" pitchFamily="49" charset="-122"/>
                          <a:ea typeface="楷体" panose="02010609060101010101" pitchFamily="49" charset="-122"/>
                        </a:rPr>
                        <a:t>范围更广</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dirty="0">
                          <a:effectLst/>
                          <a:latin typeface="楷体" panose="02010609060101010101" pitchFamily="49" charset="-122"/>
                          <a:ea typeface="楷体" panose="02010609060101010101" pitchFamily="49" charset="-122"/>
                        </a:rPr>
                        <a:t>理财子公司发行的理财产品，仅限制不得直接或间接投资本公司发行的理财</a:t>
                      </a:r>
                      <a:r>
                        <a:rPr lang="zh-CN" altLang="en-US" sz="1400" u="none" strike="noStrike" dirty="0" smtClean="0">
                          <a:effectLst/>
                          <a:latin typeface="楷体" panose="02010609060101010101" pitchFamily="49" charset="-122"/>
                          <a:ea typeface="楷体" panose="02010609060101010101" pitchFamily="49" charset="-122"/>
                        </a:rPr>
                        <a:t>产品，债权、股权、股票、大宗商品、金融衍生品均可投资</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a:effectLst/>
                          <a:latin typeface="楷体" panose="02010609060101010101" pitchFamily="49" charset="-122"/>
                          <a:ea typeface="楷体" panose="02010609060101010101" pitchFamily="49" charset="-122"/>
                        </a:rPr>
                        <a:t>银行发行的理财产品，不得直接或间接投资任何银行业金融机构发行的理财产品</a:t>
                      </a:r>
                      <a:endParaRPr lang="zh-CN" altLang="en-US" sz="1400" b="0" i="0" u="none" strike="noStrike">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0470">
                <a:tc vMerge="1">
                  <a:txBody>
                    <a:bodyPr/>
                    <a:lstStyle/>
                    <a:p>
                      <a:endParaRPr lang="zh-CN" altLang="en-US"/>
                    </a:p>
                  </a:txBody>
                  <a:tcPr/>
                </a:tc>
                <a:tc>
                  <a:txBody>
                    <a:bodyPr/>
                    <a:lstStyle/>
                    <a:p>
                      <a:pPr algn="l" rtl="0" fontAlgn="ctr"/>
                      <a:r>
                        <a:rPr lang="zh-CN" altLang="en-US" sz="1400" u="none" strike="noStrike">
                          <a:effectLst/>
                          <a:latin typeface="楷体" panose="02010609060101010101" pitchFamily="49" charset="-122"/>
                          <a:ea typeface="楷体" panose="02010609060101010101" pitchFamily="49" charset="-122"/>
                        </a:rPr>
                        <a:t>公募理财投资股票的方式</a:t>
                      </a:r>
                      <a:endParaRPr lang="zh-CN" altLang="en-US" sz="1400" b="0" i="0" u="none" strike="noStrike">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dirty="0">
                          <a:effectLst/>
                          <a:latin typeface="楷体" panose="02010609060101010101" pitchFamily="49" charset="-122"/>
                          <a:ea typeface="楷体" panose="02010609060101010101" pitchFamily="49" charset="-122"/>
                        </a:rPr>
                        <a:t>公募理财可直接投资股票</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a:effectLst/>
                          <a:latin typeface="楷体" panose="02010609060101010101" pitchFamily="49" charset="-122"/>
                          <a:ea typeface="楷体" panose="02010609060101010101" pitchFamily="49" charset="-122"/>
                        </a:rPr>
                        <a:t>公募理财可通过投资公募基金的方式，间接投资股票</a:t>
                      </a:r>
                      <a:endParaRPr lang="zh-CN" altLang="en-US" sz="1400" b="0" i="0" u="none" strike="noStrike">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5369">
                <a:tc vMerge="1">
                  <a:txBody>
                    <a:bodyPr/>
                    <a:lstStyle/>
                    <a:p>
                      <a:endParaRPr lang="zh-CN" altLang="en-US"/>
                    </a:p>
                  </a:txBody>
                  <a:tcPr/>
                </a:tc>
                <a:tc>
                  <a:txBody>
                    <a:bodyPr/>
                    <a:lstStyle/>
                    <a:p>
                      <a:pPr algn="l" rtl="0" fontAlgn="ctr"/>
                      <a:r>
                        <a:rPr lang="zh-CN" altLang="en-US" sz="1400" u="none" strike="noStrike">
                          <a:effectLst/>
                          <a:latin typeface="楷体" panose="02010609060101010101" pitchFamily="49" charset="-122"/>
                          <a:ea typeface="楷体" panose="02010609060101010101" pitchFamily="49" charset="-122"/>
                        </a:rPr>
                        <a:t>非标投资上限</a:t>
                      </a:r>
                      <a:endParaRPr lang="zh-CN" altLang="en-US" sz="1400" b="0" i="0" u="none" strike="noStrike">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dirty="0">
                          <a:effectLst/>
                          <a:latin typeface="楷体" panose="02010609060101010101" pitchFamily="49" charset="-122"/>
                          <a:ea typeface="楷体" panose="02010609060101010101" pitchFamily="49" charset="-122"/>
                        </a:rPr>
                        <a:t>银行理财投资非标的余额上限为理财产品净资产的</a:t>
                      </a:r>
                      <a:r>
                        <a:rPr lang="en-US" altLang="zh-CN" sz="1400" u="none" strike="noStrike" dirty="0">
                          <a:effectLst/>
                          <a:latin typeface="楷体" panose="02010609060101010101" pitchFamily="49" charset="-122"/>
                          <a:ea typeface="楷体" panose="02010609060101010101" pitchFamily="49" charset="-122"/>
                        </a:rPr>
                        <a:t>35</a:t>
                      </a:r>
                      <a:r>
                        <a:rPr lang="en-US" altLang="zh-CN" sz="1400" u="none" strike="noStrike" dirty="0" smtClean="0">
                          <a:effectLst/>
                          <a:latin typeface="楷体" panose="02010609060101010101" pitchFamily="49" charset="-122"/>
                          <a:ea typeface="楷体" panose="02010609060101010101" pitchFamily="49" charset="-122"/>
                        </a:rPr>
                        <a:t>%</a:t>
                      </a:r>
                      <a:r>
                        <a:rPr lang="zh-CN" altLang="en-US" sz="1400" u="none" strike="noStrike" dirty="0" smtClean="0">
                          <a:effectLst/>
                          <a:latin typeface="楷体" panose="02010609060101010101" pitchFamily="49" charset="-122"/>
                          <a:ea typeface="楷体" panose="02010609060101010101" pitchFamily="49" charset="-122"/>
                        </a:rPr>
                        <a:t>，取消不能高于本行上一年度审计报告披露总资产的</a:t>
                      </a:r>
                      <a:r>
                        <a:rPr lang="en-US" altLang="zh-CN" sz="1400" u="none" strike="noStrike" dirty="0" smtClean="0">
                          <a:effectLst/>
                          <a:latin typeface="楷体" panose="02010609060101010101" pitchFamily="49" charset="-122"/>
                          <a:ea typeface="楷体" panose="02010609060101010101" pitchFamily="49" charset="-122"/>
                        </a:rPr>
                        <a:t>4%</a:t>
                      </a:r>
                      <a:r>
                        <a:rPr lang="zh-CN" altLang="en-US" sz="1400" u="none" strike="noStrike" dirty="0" smtClean="0">
                          <a:effectLst/>
                          <a:latin typeface="楷体" panose="02010609060101010101" pitchFamily="49" charset="-122"/>
                          <a:ea typeface="楷体" panose="02010609060101010101" pitchFamily="49" charset="-122"/>
                        </a:rPr>
                        <a:t>的限制</a:t>
                      </a:r>
                      <a:endParaRPr lang="en-US" altLang="zh-CN" sz="1400" b="0" i="0" u="none" strike="noStrike" dirty="0">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dirty="0">
                          <a:effectLst/>
                          <a:latin typeface="楷体" panose="02010609060101010101" pitchFamily="49" charset="-122"/>
                          <a:ea typeface="楷体" panose="02010609060101010101" pitchFamily="49" charset="-122"/>
                        </a:rPr>
                        <a:t>银行理财投资非标的余额上限，既不能高于理财产品净资产的</a:t>
                      </a:r>
                      <a:r>
                        <a:rPr lang="en-US" altLang="zh-CN" sz="1400" u="none" strike="noStrike" dirty="0">
                          <a:effectLst/>
                          <a:latin typeface="楷体" panose="02010609060101010101" pitchFamily="49" charset="-122"/>
                          <a:ea typeface="楷体" panose="02010609060101010101" pitchFamily="49" charset="-122"/>
                        </a:rPr>
                        <a:t>35%</a:t>
                      </a:r>
                      <a:r>
                        <a:rPr lang="zh-CN" altLang="en-US" sz="1400" u="none" strike="noStrike" dirty="0">
                          <a:effectLst/>
                          <a:latin typeface="楷体" panose="02010609060101010101" pitchFamily="49" charset="-122"/>
                          <a:ea typeface="楷体" panose="02010609060101010101" pitchFamily="49" charset="-122"/>
                        </a:rPr>
                        <a:t>，也不能高于本行上一年度审计报告披露总资产的</a:t>
                      </a:r>
                      <a:r>
                        <a:rPr lang="en-US" altLang="zh-CN" sz="1400" u="none" strike="noStrike" dirty="0">
                          <a:effectLst/>
                          <a:latin typeface="楷体" panose="02010609060101010101" pitchFamily="49" charset="-122"/>
                          <a:ea typeface="楷体" panose="02010609060101010101" pitchFamily="49" charset="-122"/>
                        </a:rPr>
                        <a:t>4%</a:t>
                      </a:r>
                      <a:endParaRPr lang="en-US" altLang="zh-CN" sz="1400" b="0" i="0" u="none" strike="noStrike" dirty="0">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7629">
                <a:tc vMerge="1">
                  <a:txBody>
                    <a:bodyPr/>
                    <a:lstStyle/>
                    <a:p>
                      <a:endParaRPr lang="zh-CN" altLang="en-US"/>
                    </a:p>
                  </a:txBody>
                  <a:tcPr/>
                </a:tc>
                <a:tc>
                  <a:txBody>
                    <a:bodyPr/>
                    <a:lstStyle/>
                    <a:p>
                      <a:pPr algn="l" rtl="0" fontAlgn="ctr"/>
                      <a:r>
                        <a:rPr lang="zh-CN" altLang="en-US" sz="1400" u="none" strike="noStrike">
                          <a:effectLst/>
                          <a:latin typeface="楷体" panose="02010609060101010101" pitchFamily="49" charset="-122"/>
                          <a:ea typeface="楷体" panose="02010609060101010101" pitchFamily="49" charset="-122"/>
                        </a:rPr>
                        <a:t>合作机构范围</a:t>
                      </a:r>
                      <a:endParaRPr lang="zh-CN" altLang="en-US" sz="1400" b="0" i="0" u="none" strike="noStrike">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a:effectLst/>
                          <a:latin typeface="楷体" panose="02010609060101010101" pitchFamily="49" charset="-122"/>
                          <a:ea typeface="楷体" panose="02010609060101010101" pitchFamily="49" charset="-122"/>
                        </a:rPr>
                        <a:t>放开公募银行理财可与私募基金开展投顾合作的限制；放开私募银行理财与私募基金开展委外及投顾合作方面的限制</a:t>
                      </a:r>
                      <a:endParaRPr lang="zh-CN" altLang="en-US" sz="1400" b="0" i="0" u="none" strike="noStrike">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CN" altLang="en-US" sz="1400" u="none" strike="noStrike" dirty="0">
                          <a:effectLst/>
                          <a:latin typeface="楷体" panose="02010609060101010101" pitchFamily="49" charset="-122"/>
                          <a:ea typeface="楷体" panose="02010609060101010101" pitchFamily="49" charset="-122"/>
                        </a:rPr>
                        <a:t>无论是公募银行理财，还是私募银行理财，其委外或投顾合作机构均只能为持牌金融机构；银行理财能否与私募基金开展合作需要得到银保监会的进一步认可</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6682" marR="6682" marT="66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矩形 7">
            <a:extLst>
              <a:ext uri="{FF2B5EF4-FFF2-40B4-BE49-F238E27FC236}">
                <a16:creationId xmlns="" xmlns:a16="http://schemas.microsoft.com/office/drawing/2014/main" id="{89DCBB5A-6AFB-4B0A-889E-82161B720C7A}"/>
              </a:ext>
            </a:extLst>
          </p:cNvPr>
          <p:cNvSpPr/>
          <p:nvPr/>
        </p:nvSpPr>
        <p:spPr>
          <a:xfrm>
            <a:off x="423816" y="957450"/>
            <a:ext cx="8389398" cy="5203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 xmlns:a16="http://schemas.microsoft.com/office/drawing/2014/main" id="{1BC11B5F-1957-44D4-AEEF-A8B38E3DC605}"/>
              </a:ext>
            </a:extLst>
          </p:cNvPr>
          <p:cNvSpPr txBox="1"/>
          <p:nvPr/>
        </p:nvSpPr>
        <p:spPr>
          <a:xfrm>
            <a:off x="323528" y="994659"/>
            <a:ext cx="7074819" cy="400110"/>
          </a:xfrm>
          <a:prstGeom prst="rect">
            <a:avLst/>
          </a:prstGeom>
          <a:noFill/>
        </p:spPr>
        <p:txBody>
          <a:bodyPr wrap="square" rtlCol="0">
            <a:spAutoFit/>
          </a:bodyPr>
          <a:lstStyle/>
          <a:p>
            <a:r>
              <a:rPr lang="zh-CN" altLang="en-US" sz="2000" b="1" dirty="0">
                <a:solidFill>
                  <a:schemeClr val="bg1"/>
                </a:solidFill>
                <a:latin typeface="楷体" panose="02010609060101010101" pitchFamily="49" charset="-122"/>
                <a:ea typeface="楷体" panose="02010609060101010101" pitchFamily="49" charset="-122"/>
              </a:rPr>
              <a:t>“理财子公司管理办法”相比“理财新规”的</a:t>
            </a:r>
            <a:r>
              <a:rPr lang="zh-CN" altLang="en-US" sz="2000" b="1" dirty="0" smtClean="0">
                <a:solidFill>
                  <a:schemeClr val="bg1"/>
                </a:solidFill>
                <a:latin typeface="楷体" panose="02010609060101010101" pitchFamily="49" charset="-122"/>
                <a:ea typeface="楷体" panose="02010609060101010101" pitchFamily="49" charset="-122"/>
              </a:rPr>
              <a:t>主要差异</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9" name="标题 1">
            <a:extLst>
              <a:ext uri="{FF2B5EF4-FFF2-40B4-BE49-F238E27FC236}">
                <a16:creationId xmlns="" xmlns:a16="http://schemas.microsoft.com/office/drawing/2014/main" id="{70CF710F-84E8-4D9C-AF96-7416C6C7DFFC}"/>
              </a:ext>
            </a:extLst>
          </p:cNvPr>
          <p:cNvSpPr txBox="1">
            <a:spLocks/>
          </p:cNvSpPr>
          <p:nvPr/>
        </p:nvSpPr>
        <p:spPr>
          <a:xfrm>
            <a:off x="899592" y="387539"/>
            <a:ext cx="7787208" cy="540000"/>
          </a:xfrm>
          <a:prstGeom prst="rect">
            <a:avLst/>
          </a:prstGeom>
        </p:spPr>
        <p:txBody>
          <a:bodyPr>
            <a:spAutoFit/>
          </a:bodyPr>
          <a:lstStyle>
            <a:lvl1pPr algn="l" rtl="0" eaLnBrk="0" fontAlgn="base" hangingPunct="0">
              <a:spcBef>
                <a:spcPct val="0"/>
              </a:spcBef>
              <a:spcAft>
                <a:spcPct val="0"/>
              </a:spcAft>
              <a:defRPr sz="4000" kern="1200">
                <a:solidFill>
                  <a:schemeClr val="tx1"/>
                </a:solidFill>
                <a:latin typeface="Arial Unicode MS" panose="020B0604020202020204" pitchFamily="34" charset="-122"/>
                <a:ea typeface="Arial Unicode MS" panose="020B0604020202020204" pitchFamily="34" charset="-122"/>
                <a:cs typeface="Arial Unicode MS" pitchFamily="34" charset="-122"/>
              </a:defRPr>
            </a:lvl1pPr>
            <a:lvl2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4000">
                <a:solidFill>
                  <a:schemeClr val="tx1"/>
                </a:solidFill>
                <a:latin typeface="黑体" pitchFamily="49" charset="-122"/>
                <a:ea typeface="黑体" pitchFamily="49" charset="-122"/>
              </a:defRPr>
            </a:lvl6pPr>
            <a:lvl7pPr marL="914400" algn="l" rtl="0" fontAlgn="base">
              <a:spcBef>
                <a:spcPct val="0"/>
              </a:spcBef>
              <a:spcAft>
                <a:spcPct val="0"/>
              </a:spcAft>
              <a:defRPr sz="4000">
                <a:solidFill>
                  <a:schemeClr val="tx1"/>
                </a:solidFill>
                <a:latin typeface="黑体" pitchFamily="49" charset="-122"/>
                <a:ea typeface="黑体" pitchFamily="49" charset="-122"/>
              </a:defRPr>
            </a:lvl7pPr>
            <a:lvl8pPr marL="1371600" algn="l" rtl="0" fontAlgn="base">
              <a:spcBef>
                <a:spcPct val="0"/>
              </a:spcBef>
              <a:spcAft>
                <a:spcPct val="0"/>
              </a:spcAft>
              <a:defRPr sz="4000">
                <a:solidFill>
                  <a:schemeClr val="tx1"/>
                </a:solidFill>
                <a:latin typeface="黑体" pitchFamily="49" charset="-122"/>
                <a:ea typeface="黑体" pitchFamily="49" charset="-122"/>
              </a:defRPr>
            </a:lvl8pPr>
            <a:lvl9pPr marL="1828800" algn="l" rtl="0" fontAlgn="base">
              <a:spcBef>
                <a:spcPct val="0"/>
              </a:spcBef>
              <a:spcAft>
                <a:spcPct val="0"/>
              </a:spcAft>
              <a:defRPr sz="4000">
                <a:solidFill>
                  <a:schemeClr val="tx1"/>
                </a:solidFill>
                <a:latin typeface="黑体" pitchFamily="49" charset="-122"/>
                <a:ea typeface="黑体" pitchFamily="49" charset="-122"/>
              </a:defRPr>
            </a:lvl9pPr>
          </a:lstStyle>
          <a:p>
            <a:r>
              <a:rPr lang="zh-CN" altLang="en-US" sz="2800" b="1" dirty="0">
                <a:solidFill>
                  <a:srgbClr val="C00000"/>
                </a:solidFill>
                <a:latin typeface="楷体" panose="02010609060101010101" pitchFamily="49" charset="-122"/>
                <a:ea typeface="楷体" panose="02010609060101010101" pitchFamily="49" charset="-122"/>
              </a:rPr>
              <a:t>新规解读之三：</a:t>
            </a:r>
            <a:r>
              <a:rPr lang="zh-CN" altLang="en-US" sz="2400" b="1" dirty="0">
                <a:latin typeface="楷体" panose="02010609060101010101" pitchFamily="49" charset="-122"/>
                <a:ea typeface="楷体" panose="02010609060101010101" pitchFamily="49" charset="-122"/>
                <a:cs typeface="+mn-cs"/>
              </a:rPr>
              <a:t>“理财子公司管理办法”概览</a:t>
            </a:r>
          </a:p>
        </p:txBody>
      </p:sp>
    </p:spTree>
    <p:extLst>
      <p:ext uri="{BB962C8B-B14F-4D97-AF65-F5344CB8AC3E}">
        <p14:creationId xmlns:p14="http://schemas.microsoft.com/office/powerpoint/2010/main" val="1961198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100805" y="3325872"/>
            <a:ext cx="4740250" cy="468000"/>
          </a:xfrm>
          <a:prstGeom prst="rect">
            <a:avLst/>
          </a:prstGeom>
          <a:noFill/>
          <a:ln>
            <a:noFill/>
          </a:ln>
          <a:effectLst>
            <a:glow rad="63500">
              <a:schemeClr val="bg2">
                <a:lumMod val="90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1" name="标题 1">
            <a:extLst>
              <a:ext uri="{FF2B5EF4-FFF2-40B4-BE49-F238E27FC236}">
                <a16:creationId xmlns="" xmlns:a16="http://schemas.microsoft.com/office/drawing/2014/main" id="{D5C7C75B-8BE4-4828-A0BA-E814FD28C222}"/>
              </a:ext>
            </a:extLst>
          </p:cNvPr>
          <p:cNvSpPr txBox="1">
            <a:spLocks/>
          </p:cNvSpPr>
          <p:nvPr/>
        </p:nvSpPr>
        <p:spPr>
          <a:xfrm>
            <a:off x="899592" y="387539"/>
            <a:ext cx="7787208" cy="540000"/>
          </a:xfrm>
          <a:prstGeom prst="rect">
            <a:avLst/>
          </a:prstGeom>
        </p:spPr>
        <p:txBody>
          <a:bodyPr>
            <a:spAutoFit/>
          </a:bodyPr>
          <a:lstStyle>
            <a:lvl1pPr algn="l" rtl="0" eaLnBrk="0" fontAlgn="base" hangingPunct="0">
              <a:spcBef>
                <a:spcPct val="0"/>
              </a:spcBef>
              <a:spcAft>
                <a:spcPct val="0"/>
              </a:spcAft>
              <a:defRPr sz="4000" kern="1200">
                <a:solidFill>
                  <a:schemeClr val="tx1"/>
                </a:solidFill>
                <a:latin typeface="Arial Unicode MS" panose="020B0604020202020204" pitchFamily="34" charset="-122"/>
                <a:ea typeface="Arial Unicode MS" panose="020B0604020202020204" pitchFamily="34" charset="-122"/>
                <a:cs typeface="Arial Unicode MS" pitchFamily="34" charset="-122"/>
              </a:defRPr>
            </a:lvl1pPr>
            <a:lvl2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4000">
                <a:solidFill>
                  <a:schemeClr val="tx1"/>
                </a:solidFill>
                <a:latin typeface="黑体" pitchFamily="49" charset="-122"/>
                <a:ea typeface="黑体" pitchFamily="49" charset="-122"/>
              </a:defRPr>
            </a:lvl6pPr>
            <a:lvl7pPr marL="914400" algn="l" rtl="0" fontAlgn="base">
              <a:spcBef>
                <a:spcPct val="0"/>
              </a:spcBef>
              <a:spcAft>
                <a:spcPct val="0"/>
              </a:spcAft>
              <a:defRPr sz="4000">
                <a:solidFill>
                  <a:schemeClr val="tx1"/>
                </a:solidFill>
                <a:latin typeface="黑体" pitchFamily="49" charset="-122"/>
                <a:ea typeface="黑体" pitchFamily="49" charset="-122"/>
              </a:defRPr>
            </a:lvl7pPr>
            <a:lvl8pPr marL="1371600" algn="l" rtl="0" fontAlgn="base">
              <a:spcBef>
                <a:spcPct val="0"/>
              </a:spcBef>
              <a:spcAft>
                <a:spcPct val="0"/>
              </a:spcAft>
              <a:defRPr sz="4000">
                <a:solidFill>
                  <a:schemeClr val="tx1"/>
                </a:solidFill>
                <a:latin typeface="黑体" pitchFamily="49" charset="-122"/>
                <a:ea typeface="黑体" pitchFamily="49" charset="-122"/>
              </a:defRPr>
            </a:lvl8pPr>
            <a:lvl9pPr marL="1828800" algn="l" rtl="0" fontAlgn="base">
              <a:spcBef>
                <a:spcPct val="0"/>
              </a:spcBef>
              <a:spcAft>
                <a:spcPct val="0"/>
              </a:spcAft>
              <a:defRPr sz="4000">
                <a:solidFill>
                  <a:schemeClr val="tx1"/>
                </a:solidFill>
                <a:latin typeface="黑体" pitchFamily="49" charset="-122"/>
                <a:ea typeface="黑体" pitchFamily="49" charset="-122"/>
              </a:defRPr>
            </a:lvl9pPr>
          </a:lstStyle>
          <a:p>
            <a:r>
              <a:rPr lang="zh-CN" altLang="en-US" sz="2800" b="1" dirty="0">
                <a:solidFill>
                  <a:srgbClr val="C00000"/>
                </a:solidFill>
                <a:latin typeface="楷体" panose="02010609060101010101" pitchFamily="49" charset="-122"/>
                <a:ea typeface="楷体" panose="02010609060101010101" pitchFamily="49" charset="-122"/>
              </a:rPr>
              <a:t>目录</a:t>
            </a:r>
          </a:p>
        </p:txBody>
      </p:sp>
      <p:sp>
        <p:nvSpPr>
          <p:cNvPr id="2" name="灯片编号占位符 1"/>
          <p:cNvSpPr>
            <a:spLocks noGrp="1"/>
          </p:cNvSpPr>
          <p:nvPr>
            <p:ph type="sldNum" sz="quarter" idx="11"/>
          </p:nvPr>
        </p:nvSpPr>
        <p:spPr/>
        <p:txBody>
          <a:bodyPr/>
          <a:lstStyle/>
          <a:p>
            <a:pPr>
              <a:defRPr/>
            </a:pPr>
            <a:fld id="{AC37F45D-4BF3-4ECE-A77F-3C7E32F80DCB}" type="slidenum">
              <a:rPr lang="zh-CN" altLang="en-US" smtClean="0"/>
              <a:pPr>
                <a:defRPr/>
              </a:pPr>
              <a:t>15</a:t>
            </a:fld>
            <a:endParaRPr lang="zh-CN" altLang="en-US"/>
          </a:p>
        </p:txBody>
      </p:sp>
      <p:grpSp>
        <p:nvGrpSpPr>
          <p:cNvPr id="4" name="组合 3"/>
          <p:cNvGrpSpPr/>
          <p:nvPr/>
        </p:nvGrpSpPr>
        <p:grpSpPr>
          <a:xfrm>
            <a:off x="1275134" y="2670590"/>
            <a:ext cx="7036124" cy="1516820"/>
            <a:chOff x="1591580" y="1695131"/>
            <a:chExt cx="7036124" cy="1516820"/>
          </a:xfrm>
        </p:grpSpPr>
        <p:grpSp>
          <p:nvGrpSpPr>
            <p:cNvPr id="15" name="组合 14"/>
            <p:cNvGrpSpPr/>
            <p:nvPr/>
          </p:nvGrpSpPr>
          <p:grpSpPr>
            <a:xfrm>
              <a:off x="2026059" y="1695131"/>
              <a:ext cx="6601645" cy="1516820"/>
              <a:chOff x="1303108" y="1218081"/>
              <a:chExt cx="5709170" cy="1649392"/>
            </a:xfrm>
          </p:grpSpPr>
          <p:grpSp>
            <p:nvGrpSpPr>
              <p:cNvPr id="18" name="组合 17"/>
              <p:cNvGrpSpPr/>
              <p:nvPr/>
            </p:nvGrpSpPr>
            <p:grpSpPr>
              <a:xfrm>
                <a:off x="1303108" y="1218081"/>
                <a:ext cx="5709170" cy="502015"/>
                <a:chOff x="1303108" y="1288850"/>
                <a:chExt cx="5709170" cy="502015"/>
              </a:xfrm>
            </p:grpSpPr>
            <p:pic>
              <p:nvPicPr>
                <p:cNvPr id="41"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03108" y="1341559"/>
                  <a:ext cx="287337" cy="344488"/>
                </a:xfrm>
                <a:prstGeom prst="rect">
                  <a:avLst/>
                </a:prstGeom>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1">
                  <a:schemeClr val="accent6"/>
                </a:lnRef>
                <a:fillRef idx="3">
                  <a:schemeClr val="accent6"/>
                </a:fillRef>
                <a:effectRef idx="2">
                  <a:schemeClr val="accent6"/>
                </a:effectRef>
                <a:fontRef idx="minor">
                  <a:schemeClr val="lt1"/>
                </a:fontRef>
              </p:style>
            </p:pic>
            <p:sp>
              <p:nvSpPr>
                <p:cNvPr id="42" name="TextBox 22"/>
                <p:cNvSpPr txBox="1">
                  <a:spLocks noChangeArrowheads="1"/>
                </p:cNvSpPr>
                <p:nvPr/>
              </p:nvSpPr>
              <p:spPr bwMode="auto">
                <a:xfrm>
                  <a:off x="1719197" y="1288850"/>
                  <a:ext cx="5293081" cy="50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2400" b="1" dirty="0" smtClean="0">
                      <a:latin typeface="华文楷体" panose="02010600040101010101" pitchFamily="2" charset="-122"/>
                      <a:ea typeface="华文楷体" panose="02010600040101010101" pitchFamily="2" charset="-122"/>
                      <a:cs typeface="Arial Unicode MS" pitchFamily="34" charset="-122"/>
                    </a:rPr>
                    <a:t>第一部分</a:t>
                  </a:r>
                  <a:r>
                    <a:rPr lang="zh-CN" altLang="en-US" sz="2400" b="1" dirty="0">
                      <a:latin typeface="华文楷体" panose="02010600040101010101" pitchFamily="2" charset="-122"/>
                      <a:ea typeface="华文楷体" panose="02010600040101010101" pitchFamily="2" charset="-122"/>
                      <a:cs typeface="Arial Unicode MS" pitchFamily="34" charset="-122"/>
                    </a:rPr>
                    <a:t>：新规前传</a:t>
                  </a:r>
                </a:p>
              </p:txBody>
            </p:sp>
          </p:grpSp>
          <p:grpSp>
            <p:nvGrpSpPr>
              <p:cNvPr id="19" name="组合 18"/>
              <p:cNvGrpSpPr/>
              <p:nvPr/>
            </p:nvGrpSpPr>
            <p:grpSpPr>
              <a:xfrm>
                <a:off x="1303108" y="1791885"/>
                <a:ext cx="5709170" cy="502015"/>
                <a:chOff x="1303108" y="1288850"/>
                <a:chExt cx="5709170" cy="502015"/>
              </a:xfrm>
            </p:grpSpPr>
            <p:pic>
              <p:nvPicPr>
                <p:cNvPr id="39"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03108" y="1341559"/>
                  <a:ext cx="287337" cy="344488"/>
                </a:xfrm>
                <a:prstGeom prst="rect">
                  <a:avLst/>
                </a:prstGeom>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1">
                  <a:schemeClr val="accent6"/>
                </a:lnRef>
                <a:fillRef idx="3">
                  <a:schemeClr val="accent6"/>
                </a:fillRef>
                <a:effectRef idx="2">
                  <a:schemeClr val="accent6"/>
                </a:effectRef>
                <a:fontRef idx="minor">
                  <a:schemeClr val="lt1"/>
                </a:fontRef>
              </p:style>
            </p:pic>
            <p:sp>
              <p:nvSpPr>
                <p:cNvPr id="40" name="TextBox 22"/>
                <p:cNvSpPr txBox="1">
                  <a:spLocks noChangeArrowheads="1"/>
                </p:cNvSpPr>
                <p:nvPr/>
              </p:nvSpPr>
              <p:spPr bwMode="auto">
                <a:xfrm>
                  <a:off x="1719197" y="1288850"/>
                  <a:ext cx="5293081" cy="50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2400" b="1" dirty="0">
                      <a:latin typeface="华文楷体" panose="02010600040101010101" pitchFamily="2" charset="-122"/>
                      <a:ea typeface="华文楷体" panose="02010600040101010101" pitchFamily="2" charset="-122"/>
                      <a:cs typeface="Arial Unicode MS" pitchFamily="34" charset="-122"/>
                    </a:rPr>
                    <a:t>第二部分：新</a:t>
                  </a:r>
                  <a:r>
                    <a:rPr lang="zh-CN" altLang="en-US" sz="2400" b="1" dirty="0" smtClean="0">
                      <a:latin typeface="华文楷体" panose="02010600040101010101" pitchFamily="2" charset="-122"/>
                      <a:ea typeface="华文楷体" panose="02010600040101010101" pitchFamily="2" charset="-122"/>
                      <a:cs typeface="Arial Unicode MS" pitchFamily="34" charset="-122"/>
                    </a:rPr>
                    <a:t>规概览</a:t>
                  </a:r>
                  <a:endParaRPr lang="zh-CN" altLang="en-US" sz="2400" b="1" dirty="0">
                    <a:latin typeface="华文楷体" panose="02010600040101010101" pitchFamily="2" charset="-122"/>
                    <a:ea typeface="华文楷体" panose="02010600040101010101" pitchFamily="2" charset="-122"/>
                    <a:cs typeface="Arial Unicode MS" pitchFamily="34" charset="-122"/>
                  </a:endParaRPr>
                </a:p>
              </p:txBody>
            </p:sp>
          </p:grpSp>
          <p:grpSp>
            <p:nvGrpSpPr>
              <p:cNvPr id="21" name="组合 20"/>
              <p:cNvGrpSpPr/>
              <p:nvPr/>
            </p:nvGrpSpPr>
            <p:grpSpPr>
              <a:xfrm>
                <a:off x="1303108" y="2365458"/>
                <a:ext cx="5709170" cy="502015"/>
                <a:chOff x="1303108" y="1288850"/>
                <a:chExt cx="5709170" cy="502015"/>
              </a:xfrm>
            </p:grpSpPr>
            <p:pic>
              <p:nvPicPr>
                <p:cNvPr id="37"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03108" y="1341559"/>
                  <a:ext cx="287337" cy="344488"/>
                </a:xfrm>
                <a:prstGeom prst="rect">
                  <a:avLst/>
                </a:prstGeom>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1">
                  <a:schemeClr val="accent6"/>
                </a:lnRef>
                <a:fillRef idx="3">
                  <a:schemeClr val="accent6"/>
                </a:fillRef>
                <a:effectRef idx="2">
                  <a:schemeClr val="accent6"/>
                </a:effectRef>
                <a:fontRef idx="minor">
                  <a:schemeClr val="lt1"/>
                </a:fontRef>
              </p:style>
            </p:pic>
            <p:sp>
              <p:nvSpPr>
                <p:cNvPr id="38" name="TextBox 22"/>
                <p:cNvSpPr txBox="1">
                  <a:spLocks noChangeArrowheads="1"/>
                </p:cNvSpPr>
                <p:nvPr/>
              </p:nvSpPr>
              <p:spPr bwMode="auto">
                <a:xfrm>
                  <a:off x="1719197" y="1288850"/>
                  <a:ext cx="5293081" cy="50201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2400" b="1" dirty="0">
                      <a:solidFill>
                        <a:schemeClr val="bg1"/>
                      </a:solidFill>
                      <a:latin typeface="华文楷体" panose="02010600040101010101" pitchFamily="2" charset="-122"/>
                      <a:ea typeface="华文楷体" panose="02010600040101010101" pitchFamily="2" charset="-122"/>
                      <a:cs typeface="Arial Unicode MS" pitchFamily="34" charset="-122"/>
                    </a:rPr>
                    <a:t>第三部分：新规影响</a:t>
                  </a:r>
                </a:p>
              </p:txBody>
            </p:sp>
          </p:grpSp>
        </p:grpSp>
        <p:sp>
          <p:nvSpPr>
            <p:cNvPr id="3" name="右箭头 2"/>
            <p:cNvSpPr/>
            <p:nvPr/>
          </p:nvSpPr>
          <p:spPr>
            <a:xfrm>
              <a:off x="1591580" y="2800787"/>
              <a:ext cx="360040" cy="31679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46403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a:extLst>
              <a:ext uri="{FF2B5EF4-FFF2-40B4-BE49-F238E27FC236}">
                <a16:creationId xmlns="" xmlns:a16="http://schemas.microsoft.com/office/drawing/2014/main" id="{E32ECDDF-4996-46E6-8279-733F3EF85D9B}"/>
              </a:ext>
            </a:extLst>
          </p:cNvPr>
          <p:cNvSpPr txBox="1"/>
          <p:nvPr/>
        </p:nvSpPr>
        <p:spPr>
          <a:xfrm>
            <a:off x="723526" y="381465"/>
            <a:ext cx="7963268" cy="523220"/>
          </a:xfrm>
          <a:prstGeom prst="rect">
            <a:avLst/>
          </a:prstGeom>
          <a:noFill/>
        </p:spPr>
        <p:txBody>
          <a:bodyPr wrap="square" rtlCol="0">
            <a:spAutoFit/>
          </a:bodyPr>
          <a:lstStyle/>
          <a:p>
            <a:r>
              <a:rPr lang="zh-CN" altLang="en-US" sz="2400" b="1" dirty="0">
                <a:solidFill>
                  <a:srgbClr val="C00000"/>
                </a:solidFill>
                <a:latin typeface="楷体" panose="02010609060101010101" pitchFamily="49" charset="-122"/>
                <a:ea typeface="楷体" panose="02010609060101010101" pitchFamily="49" charset="-122"/>
              </a:rPr>
              <a:t> </a:t>
            </a:r>
            <a:r>
              <a:rPr lang="zh-CN" altLang="en-US" sz="2800" b="1" dirty="0">
                <a:solidFill>
                  <a:srgbClr val="C00000"/>
                </a:solidFill>
                <a:latin typeface="楷体" panose="02010609060101010101" pitchFamily="49" charset="-122"/>
                <a:ea typeface="楷体" panose="02010609060101010101" pitchFamily="49" charset="-122"/>
              </a:rPr>
              <a:t>资管新规的影响：</a:t>
            </a:r>
            <a:r>
              <a:rPr lang="zh-CN" altLang="en-US" sz="2800" b="1" dirty="0">
                <a:latin typeface="楷体" panose="02010609060101010101" pitchFamily="49" charset="-122"/>
                <a:ea typeface="楷体" panose="02010609060101010101" pitchFamily="49" charset="-122"/>
              </a:rPr>
              <a:t>总论</a:t>
            </a:r>
          </a:p>
        </p:txBody>
      </p:sp>
      <p:grpSp>
        <p:nvGrpSpPr>
          <p:cNvPr id="30" name="组合 29">
            <a:extLst>
              <a:ext uri="{FF2B5EF4-FFF2-40B4-BE49-F238E27FC236}">
                <a16:creationId xmlns="" xmlns:a16="http://schemas.microsoft.com/office/drawing/2014/main" id="{B23F48ED-1BA4-4AFE-8945-240A5F8A740C}"/>
              </a:ext>
            </a:extLst>
          </p:cNvPr>
          <p:cNvGrpSpPr/>
          <p:nvPr/>
        </p:nvGrpSpPr>
        <p:grpSpPr>
          <a:xfrm>
            <a:off x="1606948" y="2283822"/>
            <a:ext cx="6018971" cy="4243302"/>
            <a:chOff x="1606948" y="2106266"/>
            <a:chExt cx="6018971" cy="4243302"/>
          </a:xfrm>
        </p:grpSpPr>
        <p:sp>
          <p:nvSpPr>
            <p:cNvPr id="13" name="任意多边形 35">
              <a:extLst>
                <a:ext uri="{FF2B5EF4-FFF2-40B4-BE49-F238E27FC236}">
                  <a16:creationId xmlns="" xmlns:a16="http://schemas.microsoft.com/office/drawing/2014/main" id="{81D0298B-A08F-4249-8008-F7CCE9ACD8CE}"/>
                </a:ext>
              </a:extLst>
            </p:cNvPr>
            <p:cNvSpPr/>
            <p:nvPr/>
          </p:nvSpPr>
          <p:spPr>
            <a:xfrm>
              <a:off x="3989661" y="2575411"/>
              <a:ext cx="1241425" cy="1801812"/>
            </a:xfrm>
            <a:custGeom>
              <a:avLst/>
              <a:gdLst>
                <a:gd name="connsiteX0" fmla="*/ 673100 w 1290125"/>
                <a:gd name="connsiteY0" fmla="*/ 0 h 1875071"/>
                <a:gd name="connsiteX1" fmla="*/ 679133 w 1290125"/>
                <a:gd name="connsiteY1" fmla="*/ 2208 h 1875071"/>
                <a:gd name="connsiteX2" fmla="*/ 1260369 w 1290125"/>
                <a:gd name="connsiteY2" fmla="*/ 583444 h 1875071"/>
                <a:gd name="connsiteX3" fmla="*/ 1290125 w 1290125"/>
                <a:gd name="connsiteY3" fmla="*/ 664741 h 1875071"/>
                <a:gd name="connsiteX4" fmla="*/ 1186513 w 1290125"/>
                <a:gd name="connsiteY4" fmla="*/ 691382 h 1875071"/>
                <a:gd name="connsiteX5" fmla="*/ 738998 w 1290125"/>
                <a:gd name="connsiteY5" fmla="*/ 962177 h 1875071"/>
                <a:gd name="connsiteX6" fmla="*/ 673100 w 1290125"/>
                <a:gd name="connsiteY6" fmla="*/ 1034684 h 1875071"/>
                <a:gd name="connsiteX7" fmla="*/ 643942 w 1290125"/>
                <a:gd name="connsiteY7" fmla="*/ 1002602 h 1875071"/>
                <a:gd name="connsiteX8" fmla="*/ 643942 w 1290125"/>
                <a:gd name="connsiteY8" fmla="*/ 1002602 h 1875071"/>
                <a:gd name="connsiteX9" fmla="*/ 673100 w 1290125"/>
                <a:gd name="connsiteY9" fmla="*/ 1034685 h 1875071"/>
                <a:gd name="connsiteX10" fmla="*/ 668506 w 1290125"/>
                <a:gd name="connsiteY10" fmla="*/ 1039740 h 1875071"/>
                <a:gd name="connsiteX11" fmla="*/ 504931 w 1290125"/>
                <a:gd name="connsiteY11" fmla="*/ 1309347 h 1875071"/>
                <a:gd name="connsiteX12" fmla="*/ 475176 w 1290125"/>
                <a:gd name="connsiteY12" fmla="*/ 1390644 h 1875071"/>
                <a:gd name="connsiteX13" fmla="*/ 468204 w 1290125"/>
                <a:gd name="connsiteY13" fmla="*/ 1409692 h 1875071"/>
                <a:gd name="connsiteX14" fmla="*/ 441291 w 1290125"/>
                <a:gd name="connsiteY14" fmla="*/ 1514363 h 1875071"/>
                <a:gd name="connsiteX15" fmla="*/ 429154 w 1290125"/>
                <a:gd name="connsiteY15" fmla="*/ 1593889 h 1875071"/>
                <a:gd name="connsiteX16" fmla="*/ 424740 w 1290125"/>
                <a:gd name="connsiteY16" fmla="*/ 1622808 h 1875071"/>
                <a:gd name="connsiteX17" fmla="*/ 419101 w 1290125"/>
                <a:gd name="connsiteY17" fmla="*/ 1734479 h 1875071"/>
                <a:gd name="connsiteX18" fmla="*/ 424740 w 1290125"/>
                <a:gd name="connsiteY18" fmla="*/ 1846150 h 1875071"/>
                <a:gd name="connsiteX19" fmla="*/ 429154 w 1290125"/>
                <a:gd name="connsiteY19" fmla="*/ 1875071 h 1875071"/>
                <a:gd name="connsiteX20" fmla="*/ 397461 w 1290125"/>
                <a:gd name="connsiteY20" fmla="*/ 1851371 h 1875071"/>
                <a:gd name="connsiteX21" fmla="*/ 319899 w 1290125"/>
                <a:gd name="connsiteY21" fmla="*/ 1780879 h 1875071"/>
                <a:gd name="connsiteX22" fmla="*/ 277729 w 1290125"/>
                <a:gd name="connsiteY22" fmla="*/ 1734480 h 1875071"/>
                <a:gd name="connsiteX23" fmla="*/ 249407 w 1290125"/>
                <a:gd name="connsiteY23" fmla="*/ 1703317 h 1875071"/>
                <a:gd name="connsiteX24" fmla="*/ 85832 w 1290125"/>
                <a:gd name="connsiteY24" fmla="*/ 1433710 h 1875071"/>
                <a:gd name="connsiteX25" fmla="*/ 68061 w 1290125"/>
                <a:gd name="connsiteY25" fmla="*/ 1385157 h 1875071"/>
                <a:gd name="connsiteX26" fmla="*/ 68060 w 1290125"/>
                <a:gd name="connsiteY26" fmla="*/ 1385157 h 1875071"/>
                <a:gd name="connsiteX27" fmla="*/ 49103 w 1290125"/>
                <a:gd name="connsiteY27" fmla="*/ 1333365 h 1875071"/>
                <a:gd name="connsiteX28" fmla="*/ 0 w 1290125"/>
                <a:gd name="connsiteY28" fmla="*/ 1008578 h 1875071"/>
                <a:gd name="connsiteX29" fmla="*/ 49103 w 1290125"/>
                <a:gd name="connsiteY29" fmla="*/ 683791 h 1875071"/>
                <a:gd name="connsiteX30" fmla="*/ 56075 w 1290125"/>
                <a:gd name="connsiteY30" fmla="*/ 664742 h 1875071"/>
                <a:gd name="connsiteX31" fmla="*/ 115557 w 1290125"/>
                <a:gd name="connsiteY31" fmla="*/ 680036 h 1875071"/>
                <a:gd name="connsiteX32" fmla="*/ 115558 w 1290125"/>
                <a:gd name="connsiteY32" fmla="*/ 680036 h 1875071"/>
                <a:gd name="connsiteX33" fmla="*/ 56075 w 1290125"/>
                <a:gd name="connsiteY33" fmla="*/ 664741 h 1875071"/>
                <a:gd name="connsiteX34" fmla="*/ 85831 w 1290125"/>
                <a:gd name="connsiteY34" fmla="*/ 583444 h 1875071"/>
                <a:gd name="connsiteX35" fmla="*/ 667067 w 1290125"/>
                <a:gd name="connsiteY35" fmla="*/ 2208 h 1875071"/>
                <a:gd name="connsiteX0" fmla="*/ 673100 w 1290125"/>
                <a:gd name="connsiteY0" fmla="*/ 0 h 1875071"/>
                <a:gd name="connsiteX1" fmla="*/ 679133 w 1290125"/>
                <a:gd name="connsiteY1" fmla="*/ 2208 h 1875071"/>
                <a:gd name="connsiteX2" fmla="*/ 1260369 w 1290125"/>
                <a:gd name="connsiteY2" fmla="*/ 583444 h 1875071"/>
                <a:gd name="connsiteX3" fmla="*/ 1290125 w 1290125"/>
                <a:gd name="connsiteY3" fmla="*/ 664741 h 1875071"/>
                <a:gd name="connsiteX4" fmla="*/ 1186513 w 1290125"/>
                <a:gd name="connsiteY4" fmla="*/ 691382 h 1875071"/>
                <a:gd name="connsiteX5" fmla="*/ 738998 w 1290125"/>
                <a:gd name="connsiteY5" fmla="*/ 962177 h 1875071"/>
                <a:gd name="connsiteX6" fmla="*/ 673100 w 1290125"/>
                <a:gd name="connsiteY6" fmla="*/ 1034684 h 1875071"/>
                <a:gd name="connsiteX7" fmla="*/ 643942 w 1290125"/>
                <a:gd name="connsiteY7" fmla="*/ 1002602 h 1875071"/>
                <a:gd name="connsiteX8" fmla="*/ 673100 w 1290125"/>
                <a:gd name="connsiteY8" fmla="*/ 1034685 h 1875071"/>
                <a:gd name="connsiteX9" fmla="*/ 668506 w 1290125"/>
                <a:gd name="connsiteY9" fmla="*/ 1039740 h 1875071"/>
                <a:gd name="connsiteX10" fmla="*/ 504931 w 1290125"/>
                <a:gd name="connsiteY10" fmla="*/ 1309347 h 1875071"/>
                <a:gd name="connsiteX11" fmla="*/ 475176 w 1290125"/>
                <a:gd name="connsiteY11" fmla="*/ 1390644 h 1875071"/>
                <a:gd name="connsiteX12" fmla="*/ 468204 w 1290125"/>
                <a:gd name="connsiteY12" fmla="*/ 1409692 h 1875071"/>
                <a:gd name="connsiteX13" fmla="*/ 441291 w 1290125"/>
                <a:gd name="connsiteY13" fmla="*/ 1514363 h 1875071"/>
                <a:gd name="connsiteX14" fmla="*/ 429154 w 1290125"/>
                <a:gd name="connsiteY14" fmla="*/ 1593889 h 1875071"/>
                <a:gd name="connsiteX15" fmla="*/ 424740 w 1290125"/>
                <a:gd name="connsiteY15" fmla="*/ 1622808 h 1875071"/>
                <a:gd name="connsiteX16" fmla="*/ 419101 w 1290125"/>
                <a:gd name="connsiteY16" fmla="*/ 1734479 h 1875071"/>
                <a:gd name="connsiteX17" fmla="*/ 424740 w 1290125"/>
                <a:gd name="connsiteY17" fmla="*/ 1846150 h 1875071"/>
                <a:gd name="connsiteX18" fmla="*/ 429154 w 1290125"/>
                <a:gd name="connsiteY18" fmla="*/ 1875071 h 1875071"/>
                <a:gd name="connsiteX19" fmla="*/ 397461 w 1290125"/>
                <a:gd name="connsiteY19" fmla="*/ 1851371 h 1875071"/>
                <a:gd name="connsiteX20" fmla="*/ 319899 w 1290125"/>
                <a:gd name="connsiteY20" fmla="*/ 1780879 h 1875071"/>
                <a:gd name="connsiteX21" fmla="*/ 277729 w 1290125"/>
                <a:gd name="connsiteY21" fmla="*/ 1734480 h 1875071"/>
                <a:gd name="connsiteX22" fmla="*/ 249407 w 1290125"/>
                <a:gd name="connsiteY22" fmla="*/ 1703317 h 1875071"/>
                <a:gd name="connsiteX23" fmla="*/ 85832 w 1290125"/>
                <a:gd name="connsiteY23" fmla="*/ 1433710 h 1875071"/>
                <a:gd name="connsiteX24" fmla="*/ 68061 w 1290125"/>
                <a:gd name="connsiteY24" fmla="*/ 1385157 h 1875071"/>
                <a:gd name="connsiteX25" fmla="*/ 68060 w 1290125"/>
                <a:gd name="connsiteY25" fmla="*/ 1385157 h 1875071"/>
                <a:gd name="connsiteX26" fmla="*/ 49103 w 1290125"/>
                <a:gd name="connsiteY26" fmla="*/ 1333365 h 1875071"/>
                <a:gd name="connsiteX27" fmla="*/ 0 w 1290125"/>
                <a:gd name="connsiteY27" fmla="*/ 1008578 h 1875071"/>
                <a:gd name="connsiteX28" fmla="*/ 49103 w 1290125"/>
                <a:gd name="connsiteY28" fmla="*/ 683791 h 1875071"/>
                <a:gd name="connsiteX29" fmla="*/ 56075 w 1290125"/>
                <a:gd name="connsiteY29" fmla="*/ 664742 h 1875071"/>
                <a:gd name="connsiteX30" fmla="*/ 115557 w 1290125"/>
                <a:gd name="connsiteY30" fmla="*/ 680036 h 1875071"/>
                <a:gd name="connsiteX31" fmla="*/ 115558 w 1290125"/>
                <a:gd name="connsiteY31" fmla="*/ 680036 h 1875071"/>
                <a:gd name="connsiteX32" fmla="*/ 56075 w 1290125"/>
                <a:gd name="connsiteY32" fmla="*/ 664741 h 1875071"/>
                <a:gd name="connsiteX33" fmla="*/ 85831 w 1290125"/>
                <a:gd name="connsiteY33" fmla="*/ 583444 h 1875071"/>
                <a:gd name="connsiteX34" fmla="*/ 667067 w 1290125"/>
                <a:gd name="connsiteY34" fmla="*/ 2208 h 1875071"/>
                <a:gd name="connsiteX35" fmla="*/ 673100 w 1290125"/>
                <a:gd name="connsiteY35" fmla="*/ 0 h 1875071"/>
                <a:gd name="connsiteX0" fmla="*/ 673100 w 1290125"/>
                <a:gd name="connsiteY0" fmla="*/ 0 h 1875071"/>
                <a:gd name="connsiteX1" fmla="*/ 679133 w 1290125"/>
                <a:gd name="connsiteY1" fmla="*/ 2208 h 1875071"/>
                <a:gd name="connsiteX2" fmla="*/ 1260369 w 1290125"/>
                <a:gd name="connsiteY2" fmla="*/ 583444 h 1875071"/>
                <a:gd name="connsiteX3" fmla="*/ 1290125 w 1290125"/>
                <a:gd name="connsiteY3" fmla="*/ 664741 h 1875071"/>
                <a:gd name="connsiteX4" fmla="*/ 1186513 w 1290125"/>
                <a:gd name="connsiteY4" fmla="*/ 691382 h 1875071"/>
                <a:gd name="connsiteX5" fmla="*/ 738998 w 1290125"/>
                <a:gd name="connsiteY5" fmla="*/ 962177 h 1875071"/>
                <a:gd name="connsiteX6" fmla="*/ 673100 w 1290125"/>
                <a:gd name="connsiteY6" fmla="*/ 1034684 h 1875071"/>
                <a:gd name="connsiteX7" fmla="*/ 673100 w 1290125"/>
                <a:gd name="connsiteY7" fmla="*/ 1034685 h 1875071"/>
                <a:gd name="connsiteX8" fmla="*/ 668506 w 1290125"/>
                <a:gd name="connsiteY8" fmla="*/ 1039740 h 1875071"/>
                <a:gd name="connsiteX9" fmla="*/ 504931 w 1290125"/>
                <a:gd name="connsiteY9" fmla="*/ 1309347 h 1875071"/>
                <a:gd name="connsiteX10" fmla="*/ 475176 w 1290125"/>
                <a:gd name="connsiteY10" fmla="*/ 1390644 h 1875071"/>
                <a:gd name="connsiteX11" fmla="*/ 468204 w 1290125"/>
                <a:gd name="connsiteY11" fmla="*/ 1409692 h 1875071"/>
                <a:gd name="connsiteX12" fmla="*/ 441291 w 1290125"/>
                <a:gd name="connsiteY12" fmla="*/ 1514363 h 1875071"/>
                <a:gd name="connsiteX13" fmla="*/ 429154 w 1290125"/>
                <a:gd name="connsiteY13" fmla="*/ 1593889 h 1875071"/>
                <a:gd name="connsiteX14" fmla="*/ 424740 w 1290125"/>
                <a:gd name="connsiteY14" fmla="*/ 1622808 h 1875071"/>
                <a:gd name="connsiteX15" fmla="*/ 419101 w 1290125"/>
                <a:gd name="connsiteY15" fmla="*/ 1734479 h 1875071"/>
                <a:gd name="connsiteX16" fmla="*/ 424740 w 1290125"/>
                <a:gd name="connsiteY16" fmla="*/ 1846150 h 1875071"/>
                <a:gd name="connsiteX17" fmla="*/ 429154 w 1290125"/>
                <a:gd name="connsiteY17" fmla="*/ 1875071 h 1875071"/>
                <a:gd name="connsiteX18" fmla="*/ 397461 w 1290125"/>
                <a:gd name="connsiteY18" fmla="*/ 1851371 h 1875071"/>
                <a:gd name="connsiteX19" fmla="*/ 319899 w 1290125"/>
                <a:gd name="connsiteY19" fmla="*/ 1780879 h 1875071"/>
                <a:gd name="connsiteX20" fmla="*/ 277729 w 1290125"/>
                <a:gd name="connsiteY20" fmla="*/ 1734480 h 1875071"/>
                <a:gd name="connsiteX21" fmla="*/ 249407 w 1290125"/>
                <a:gd name="connsiteY21" fmla="*/ 1703317 h 1875071"/>
                <a:gd name="connsiteX22" fmla="*/ 85832 w 1290125"/>
                <a:gd name="connsiteY22" fmla="*/ 1433710 h 1875071"/>
                <a:gd name="connsiteX23" fmla="*/ 68061 w 1290125"/>
                <a:gd name="connsiteY23" fmla="*/ 1385157 h 1875071"/>
                <a:gd name="connsiteX24" fmla="*/ 68060 w 1290125"/>
                <a:gd name="connsiteY24" fmla="*/ 1385157 h 1875071"/>
                <a:gd name="connsiteX25" fmla="*/ 49103 w 1290125"/>
                <a:gd name="connsiteY25" fmla="*/ 1333365 h 1875071"/>
                <a:gd name="connsiteX26" fmla="*/ 0 w 1290125"/>
                <a:gd name="connsiteY26" fmla="*/ 1008578 h 1875071"/>
                <a:gd name="connsiteX27" fmla="*/ 49103 w 1290125"/>
                <a:gd name="connsiteY27" fmla="*/ 683791 h 1875071"/>
                <a:gd name="connsiteX28" fmla="*/ 56075 w 1290125"/>
                <a:gd name="connsiteY28" fmla="*/ 664742 h 1875071"/>
                <a:gd name="connsiteX29" fmla="*/ 115557 w 1290125"/>
                <a:gd name="connsiteY29" fmla="*/ 680036 h 1875071"/>
                <a:gd name="connsiteX30" fmla="*/ 115558 w 1290125"/>
                <a:gd name="connsiteY30" fmla="*/ 680036 h 1875071"/>
                <a:gd name="connsiteX31" fmla="*/ 56075 w 1290125"/>
                <a:gd name="connsiteY31" fmla="*/ 664741 h 1875071"/>
                <a:gd name="connsiteX32" fmla="*/ 85831 w 1290125"/>
                <a:gd name="connsiteY32" fmla="*/ 583444 h 1875071"/>
                <a:gd name="connsiteX33" fmla="*/ 667067 w 1290125"/>
                <a:gd name="connsiteY33" fmla="*/ 2208 h 1875071"/>
                <a:gd name="connsiteX34" fmla="*/ 673100 w 1290125"/>
                <a:gd name="connsiteY34" fmla="*/ 0 h 1875071"/>
                <a:gd name="connsiteX0" fmla="*/ 673100 w 1290125"/>
                <a:gd name="connsiteY0" fmla="*/ 0 h 1875071"/>
                <a:gd name="connsiteX1" fmla="*/ 679133 w 1290125"/>
                <a:gd name="connsiteY1" fmla="*/ 2208 h 1875071"/>
                <a:gd name="connsiteX2" fmla="*/ 1260369 w 1290125"/>
                <a:gd name="connsiteY2" fmla="*/ 583444 h 1875071"/>
                <a:gd name="connsiteX3" fmla="*/ 1290125 w 1290125"/>
                <a:gd name="connsiteY3" fmla="*/ 664741 h 1875071"/>
                <a:gd name="connsiteX4" fmla="*/ 1186513 w 1290125"/>
                <a:gd name="connsiteY4" fmla="*/ 691382 h 1875071"/>
                <a:gd name="connsiteX5" fmla="*/ 738998 w 1290125"/>
                <a:gd name="connsiteY5" fmla="*/ 962177 h 1875071"/>
                <a:gd name="connsiteX6" fmla="*/ 673100 w 1290125"/>
                <a:gd name="connsiteY6" fmla="*/ 1034684 h 1875071"/>
                <a:gd name="connsiteX7" fmla="*/ 673100 w 1290125"/>
                <a:gd name="connsiteY7" fmla="*/ 1034685 h 1875071"/>
                <a:gd name="connsiteX8" fmla="*/ 668506 w 1290125"/>
                <a:gd name="connsiteY8" fmla="*/ 1039740 h 1875071"/>
                <a:gd name="connsiteX9" fmla="*/ 504931 w 1290125"/>
                <a:gd name="connsiteY9" fmla="*/ 1309347 h 1875071"/>
                <a:gd name="connsiteX10" fmla="*/ 475176 w 1290125"/>
                <a:gd name="connsiteY10" fmla="*/ 1390644 h 1875071"/>
                <a:gd name="connsiteX11" fmla="*/ 468204 w 1290125"/>
                <a:gd name="connsiteY11" fmla="*/ 1409692 h 1875071"/>
                <a:gd name="connsiteX12" fmla="*/ 441291 w 1290125"/>
                <a:gd name="connsiteY12" fmla="*/ 1514363 h 1875071"/>
                <a:gd name="connsiteX13" fmla="*/ 429154 w 1290125"/>
                <a:gd name="connsiteY13" fmla="*/ 1593889 h 1875071"/>
                <a:gd name="connsiteX14" fmla="*/ 424740 w 1290125"/>
                <a:gd name="connsiteY14" fmla="*/ 1622808 h 1875071"/>
                <a:gd name="connsiteX15" fmla="*/ 419101 w 1290125"/>
                <a:gd name="connsiteY15" fmla="*/ 1734479 h 1875071"/>
                <a:gd name="connsiteX16" fmla="*/ 424740 w 1290125"/>
                <a:gd name="connsiteY16" fmla="*/ 1846150 h 1875071"/>
                <a:gd name="connsiteX17" fmla="*/ 429154 w 1290125"/>
                <a:gd name="connsiteY17" fmla="*/ 1875071 h 1875071"/>
                <a:gd name="connsiteX18" fmla="*/ 397461 w 1290125"/>
                <a:gd name="connsiteY18" fmla="*/ 1851371 h 1875071"/>
                <a:gd name="connsiteX19" fmla="*/ 319899 w 1290125"/>
                <a:gd name="connsiteY19" fmla="*/ 1780879 h 1875071"/>
                <a:gd name="connsiteX20" fmla="*/ 277729 w 1290125"/>
                <a:gd name="connsiteY20" fmla="*/ 1734480 h 1875071"/>
                <a:gd name="connsiteX21" fmla="*/ 249407 w 1290125"/>
                <a:gd name="connsiteY21" fmla="*/ 1703317 h 1875071"/>
                <a:gd name="connsiteX22" fmla="*/ 85832 w 1290125"/>
                <a:gd name="connsiteY22" fmla="*/ 1433710 h 1875071"/>
                <a:gd name="connsiteX23" fmla="*/ 68061 w 1290125"/>
                <a:gd name="connsiteY23" fmla="*/ 1385157 h 1875071"/>
                <a:gd name="connsiteX24" fmla="*/ 68060 w 1290125"/>
                <a:gd name="connsiteY24" fmla="*/ 1385157 h 1875071"/>
                <a:gd name="connsiteX25" fmla="*/ 49103 w 1290125"/>
                <a:gd name="connsiteY25" fmla="*/ 1333365 h 1875071"/>
                <a:gd name="connsiteX26" fmla="*/ 0 w 1290125"/>
                <a:gd name="connsiteY26" fmla="*/ 1008578 h 1875071"/>
                <a:gd name="connsiteX27" fmla="*/ 49103 w 1290125"/>
                <a:gd name="connsiteY27" fmla="*/ 683791 h 1875071"/>
                <a:gd name="connsiteX28" fmla="*/ 56075 w 1290125"/>
                <a:gd name="connsiteY28" fmla="*/ 664742 h 1875071"/>
                <a:gd name="connsiteX29" fmla="*/ 115557 w 1290125"/>
                <a:gd name="connsiteY29" fmla="*/ 680036 h 1875071"/>
                <a:gd name="connsiteX30" fmla="*/ 56075 w 1290125"/>
                <a:gd name="connsiteY30" fmla="*/ 664741 h 1875071"/>
                <a:gd name="connsiteX31" fmla="*/ 85831 w 1290125"/>
                <a:gd name="connsiteY31" fmla="*/ 583444 h 1875071"/>
                <a:gd name="connsiteX32" fmla="*/ 667067 w 1290125"/>
                <a:gd name="connsiteY32" fmla="*/ 2208 h 1875071"/>
                <a:gd name="connsiteX33" fmla="*/ 673100 w 1290125"/>
                <a:gd name="connsiteY33" fmla="*/ 0 h 1875071"/>
                <a:gd name="connsiteX0" fmla="*/ 673100 w 1290125"/>
                <a:gd name="connsiteY0" fmla="*/ 0 h 1875071"/>
                <a:gd name="connsiteX1" fmla="*/ 679133 w 1290125"/>
                <a:gd name="connsiteY1" fmla="*/ 2208 h 1875071"/>
                <a:gd name="connsiteX2" fmla="*/ 1260369 w 1290125"/>
                <a:gd name="connsiteY2" fmla="*/ 583444 h 1875071"/>
                <a:gd name="connsiteX3" fmla="*/ 1290125 w 1290125"/>
                <a:gd name="connsiteY3" fmla="*/ 664741 h 1875071"/>
                <a:gd name="connsiteX4" fmla="*/ 1186513 w 1290125"/>
                <a:gd name="connsiteY4" fmla="*/ 691382 h 1875071"/>
                <a:gd name="connsiteX5" fmla="*/ 738998 w 1290125"/>
                <a:gd name="connsiteY5" fmla="*/ 962177 h 1875071"/>
                <a:gd name="connsiteX6" fmla="*/ 673100 w 1290125"/>
                <a:gd name="connsiteY6" fmla="*/ 1034684 h 1875071"/>
                <a:gd name="connsiteX7" fmla="*/ 673100 w 1290125"/>
                <a:gd name="connsiteY7" fmla="*/ 1034685 h 1875071"/>
                <a:gd name="connsiteX8" fmla="*/ 668506 w 1290125"/>
                <a:gd name="connsiteY8" fmla="*/ 1039740 h 1875071"/>
                <a:gd name="connsiteX9" fmla="*/ 504931 w 1290125"/>
                <a:gd name="connsiteY9" fmla="*/ 1309347 h 1875071"/>
                <a:gd name="connsiteX10" fmla="*/ 475176 w 1290125"/>
                <a:gd name="connsiteY10" fmla="*/ 1390644 h 1875071"/>
                <a:gd name="connsiteX11" fmla="*/ 468204 w 1290125"/>
                <a:gd name="connsiteY11" fmla="*/ 1409692 h 1875071"/>
                <a:gd name="connsiteX12" fmla="*/ 441291 w 1290125"/>
                <a:gd name="connsiteY12" fmla="*/ 1514363 h 1875071"/>
                <a:gd name="connsiteX13" fmla="*/ 429154 w 1290125"/>
                <a:gd name="connsiteY13" fmla="*/ 1593889 h 1875071"/>
                <a:gd name="connsiteX14" fmla="*/ 424740 w 1290125"/>
                <a:gd name="connsiteY14" fmla="*/ 1622808 h 1875071"/>
                <a:gd name="connsiteX15" fmla="*/ 419101 w 1290125"/>
                <a:gd name="connsiteY15" fmla="*/ 1734479 h 1875071"/>
                <a:gd name="connsiteX16" fmla="*/ 424740 w 1290125"/>
                <a:gd name="connsiteY16" fmla="*/ 1846150 h 1875071"/>
                <a:gd name="connsiteX17" fmla="*/ 429154 w 1290125"/>
                <a:gd name="connsiteY17" fmla="*/ 1875071 h 1875071"/>
                <a:gd name="connsiteX18" fmla="*/ 397461 w 1290125"/>
                <a:gd name="connsiteY18" fmla="*/ 1851371 h 1875071"/>
                <a:gd name="connsiteX19" fmla="*/ 319899 w 1290125"/>
                <a:gd name="connsiteY19" fmla="*/ 1780879 h 1875071"/>
                <a:gd name="connsiteX20" fmla="*/ 277729 w 1290125"/>
                <a:gd name="connsiteY20" fmla="*/ 1734480 h 1875071"/>
                <a:gd name="connsiteX21" fmla="*/ 249407 w 1290125"/>
                <a:gd name="connsiteY21" fmla="*/ 1703317 h 1875071"/>
                <a:gd name="connsiteX22" fmla="*/ 85832 w 1290125"/>
                <a:gd name="connsiteY22" fmla="*/ 1433710 h 1875071"/>
                <a:gd name="connsiteX23" fmla="*/ 68061 w 1290125"/>
                <a:gd name="connsiteY23" fmla="*/ 1385157 h 1875071"/>
                <a:gd name="connsiteX24" fmla="*/ 68060 w 1290125"/>
                <a:gd name="connsiteY24" fmla="*/ 1385157 h 1875071"/>
                <a:gd name="connsiteX25" fmla="*/ 49103 w 1290125"/>
                <a:gd name="connsiteY25" fmla="*/ 1333365 h 1875071"/>
                <a:gd name="connsiteX26" fmla="*/ 0 w 1290125"/>
                <a:gd name="connsiteY26" fmla="*/ 1008578 h 1875071"/>
                <a:gd name="connsiteX27" fmla="*/ 49103 w 1290125"/>
                <a:gd name="connsiteY27" fmla="*/ 683791 h 1875071"/>
                <a:gd name="connsiteX28" fmla="*/ 56075 w 1290125"/>
                <a:gd name="connsiteY28" fmla="*/ 664742 h 1875071"/>
                <a:gd name="connsiteX29" fmla="*/ 56075 w 1290125"/>
                <a:gd name="connsiteY29" fmla="*/ 664741 h 1875071"/>
                <a:gd name="connsiteX30" fmla="*/ 85831 w 1290125"/>
                <a:gd name="connsiteY30" fmla="*/ 583444 h 1875071"/>
                <a:gd name="connsiteX31" fmla="*/ 667067 w 1290125"/>
                <a:gd name="connsiteY31" fmla="*/ 2208 h 1875071"/>
                <a:gd name="connsiteX32" fmla="*/ 673100 w 1290125"/>
                <a:gd name="connsiteY32" fmla="*/ 0 h 187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0125" h="1875071">
                  <a:moveTo>
                    <a:pt x="673100" y="0"/>
                  </a:moveTo>
                  <a:lnTo>
                    <a:pt x="679133" y="2208"/>
                  </a:lnTo>
                  <a:cubicBezTo>
                    <a:pt x="940471" y="112744"/>
                    <a:pt x="1149833" y="322106"/>
                    <a:pt x="1260369" y="583444"/>
                  </a:cubicBezTo>
                  <a:lnTo>
                    <a:pt x="1290125" y="664741"/>
                  </a:lnTo>
                  <a:lnTo>
                    <a:pt x="1186513" y="691382"/>
                  </a:lnTo>
                  <a:cubicBezTo>
                    <a:pt x="1015513" y="744569"/>
                    <a:pt x="862529" y="838646"/>
                    <a:pt x="738998" y="962177"/>
                  </a:cubicBezTo>
                  <a:lnTo>
                    <a:pt x="673100" y="1034684"/>
                  </a:lnTo>
                  <a:lnTo>
                    <a:pt x="673100" y="1034685"/>
                  </a:lnTo>
                  <a:lnTo>
                    <a:pt x="668506" y="1039740"/>
                  </a:lnTo>
                  <a:cubicBezTo>
                    <a:pt x="601730" y="1120652"/>
                    <a:pt x="546382" y="1211345"/>
                    <a:pt x="504931" y="1309347"/>
                  </a:cubicBezTo>
                  <a:lnTo>
                    <a:pt x="475176" y="1390644"/>
                  </a:lnTo>
                  <a:lnTo>
                    <a:pt x="468204" y="1409692"/>
                  </a:lnTo>
                  <a:cubicBezTo>
                    <a:pt x="457567" y="1443892"/>
                    <a:pt x="448565" y="1478813"/>
                    <a:pt x="441291" y="1514363"/>
                  </a:cubicBezTo>
                  <a:lnTo>
                    <a:pt x="429154" y="1593889"/>
                  </a:lnTo>
                  <a:lnTo>
                    <a:pt x="424740" y="1622808"/>
                  </a:lnTo>
                  <a:cubicBezTo>
                    <a:pt x="421011" y="1659525"/>
                    <a:pt x="419101" y="1696779"/>
                    <a:pt x="419101" y="1734479"/>
                  </a:cubicBezTo>
                  <a:cubicBezTo>
                    <a:pt x="419101" y="1772179"/>
                    <a:pt x="421011" y="1809434"/>
                    <a:pt x="424740" y="1846150"/>
                  </a:cubicBezTo>
                  <a:lnTo>
                    <a:pt x="429154" y="1875071"/>
                  </a:lnTo>
                  <a:lnTo>
                    <a:pt x="397461" y="1851371"/>
                  </a:lnTo>
                  <a:cubicBezTo>
                    <a:pt x="370490" y="1829113"/>
                    <a:pt x="344605" y="1805585"/>
                    <a:pt x="319899" y="1780879"/>
                  </a:cubicBezTo>
                  <a:lnTo>
                    <a:pt x="277729" y="1734480"/>
                  </a:lnTo>
                  <a:lnTo>
                    <a:pt x="249407" y="1703317"/>
                  </a:lnTo>
                  <a:cubicBezTo>
                    <a:pt x="182631" y="1622405"/>
                    <a:pt x="127283" y="1531712"/>
                    <a:pt x="85832" y="1433710"/>
                  </a:cubicBezTo>
                  <a:lnTo>
                    <a:pt x="68061" y="1385157"/>
                  </a:lnTo>
                  <a:lnTo>
                    <a:pt x="68060" y="1385157"/>
                  </a:lnTo>
                  <a:lnTo>
                    <a:pt x="49103" y="1333365"/>
                  </a:lnTo>
                  <a:cubicBezTo>
                    <a:pt x="17191" y="1230765"/>
                    <a:pt x="0" y="1121679"/>
                    <a:pt x="0" y="1008578"/>
                  </a:cubicBezTo>
                  <a:cubicBezTo>
                    <a:pt x="0" y="895477"/>
                    <a:pt x="17191" y="786391"/>
                    <a:pt x="49103" y="683791"/>
                  </a:cubicBezTo>
                  <a:lnTo>
                    <a:pt x="56075" y="664742"/>
                  </a:lnTo>
                  <a:lnTo>
                    <a:pt x="56075" y="664741"/>
                  </a:lnTo>
                  <a:lnTo>
                    <a:pt x="85831" y="583444"/>
                  </a:lnTo>
                  <a:cubicBezTo>
                    <a:pt x="196367" y="322106"/>
                    <a:pt x="405729" y="112744"/>
                    <a:pt x="667067" y="2208"/>
                  </a:cubicBezTo>
                  <a:lnTo>
                    <a:pt x="673100" y="0"/>
                  </a:lnTo>
                  <a:close/>
                </a:path>
              </a:pathLst>
            </a:custGeom>
            <a:solidFill>
              <a:schemeClr val="tx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0" anchor="ctr"/>
            <a:lstStyle/>
            <a:p>
              <a:pPr algn="ctr" eaLnBrk="1" fontAlgn="auto" hangingPunct="1">
                <a:spcBef>
                  <a:spcPts val="0"/>
                </a:spcBef>
                <a:spcAft>
                  <a:spcPts val="0"/>
                </a:spcAft>
                <a:defRPr/>
              </a:pPr>
              <a:r>
                <a:rPr lang="en-US" altLang="zh-CN" sz="2000" dirty="0">
                  <a:solidFill>
                    <a:srgbClr val="FFFFFF"/>
                  </a:solidFill>
                  <a:latin typeface="方正黑体简体" panose="03000509000000000000" pitchFamily="65" charset="-122"/>
                  <a:ea typeface="方正黑体简体" panose="03000509000000000000" pitchFamily="65" charset="-122"/>
                </a:rPr>
                <a:t>1</a:t>
              </a:r>
              <a:endParaRPr lang="zh-CN" altLang="en-US" sz="2000" dirty="0">
                <a:solidFill>
                  <a:srgbClr val="FFFFFF"/>
                </a:solidFill>
                <a:latin typeface="方正黑体简体" panose="03000509000000000000" pitchFamily="65" charset="-122"/>
                <a:ea typeface="方正黑体简体" panose="03000509000000000000" pitchFamily="65" charset="-122"/>
              </a:endParaRPr>
            </a:p>
          </p:txBody>
        </p:sp>
        <p:sp>
          <p:nvSpPr>
            <p:cNvPr id="14" name="任意多边形 36">
              <a:extLst>
                <a:ext uri="{FF2B5EF4-FFF2-40B4-BE49-F238E27FC236}">
                  <a16:creationId xmlns="" xmlns:a16="http://schemas.microsoft.com/office/drawing/2014/main" id="{ED1A377B-1647-4429-B033-7199DBAFACA9}"/>
                </a:ext>
              </a:extLst>
            </p:cNvPr>
            <p:cNvSpPr/>
            <p:nvPr/>
          </p:nvSpPr>
          <p:spPr>
            <a:xfrm>
              <a:off x="4043636" y="4107348"/>
              <a:ext cx="1241425" cy="1803400"/>
            </a:xfrm>
            <a:custGeom>
              <a:avLst/>
              <a:gdLst>
                <a:gd name="connsiteX0" fmla="*/ 860973 w 1290125"/>
                <a:gd name="connsiteY0" fmla="*/ 0 h 1875071"/>
                <a:gd name="connsiteX1" fmla="*/ 892666 w 1290125"/>
                <a:gd name="connsiteY1" fmla="*/ 23699 h 1875071"/>
                <a:gd name="connsiteX2" fmla="*/ 970228 w 1290125"/>
                <a:gd name="connsiteY2" fmla="*/ 94191 h 1875071"/>
                <a:gd name="connsiteX3" fmla="*/ 1012398 w 1290125"/>
                <a:gd name="connsiteY3" fmla="*/ 140591 h 1875071"/>
                <a:gd name="connsiteX4" fmla="*/ 1012397 w 1290125"/>
                <a:gd name="connsiteY4" fmla="*/ 140592 h 1875071"/>
                <a:gd name="connsiteX5" fmla="*/ 1040719 w 1290125"/>
                <a:gd name="connsiteY5" fmla="*/ 171754 h 1875071"/>
                <a:gd name="connsiteX6" fmla="*/ 1204294 w 1290125"/>
                <a:gd name="connsiteY6" fmla="*/ 441361 h 1875071"/>
                <a:gd name="connsiteX7" fmla="*/ 1222066 w 1290125"/>
                <a:gd name="connsiteY7" fmla="*/ 489914 h 1875071"/>
                <a:gd name="connsiteX8" fmla="*/ 1241022 w 1290125"/>
                <a:gd name="connsiteY8" fmla="*/ 541706 h 1875071"/>
                <a:gd name="connsiteX9" fmla="*/ 1290125 w 1290125"/>
                <a:gd name="connsiteY9" fmla="*/ 866493 h 1875071"/>
                <a:gd name="connsiteX10" fmla="*/ 1241022 w 1290125"/>
                <a:gd name="connsiteY10" fmla="*/ 1191280 h 1875071"/>
                <a:gd name="connsiteX11" fmla="*/ 1234050 w 1290125"/>
                <a:gd name="connsiteY11" fmla="*/ 1210328 h 1875071"/>
                <a:gd name="connsiteX12" fmla="*/ 1146702 w 1290125"/>
                <a:gd name="connsiteY12" fmla="*/ 1187869 h 1875071"/>
                <a:gd name="connsiteX13" fmla="*/ 1146702 w 1290125"/>
                <a:gd name="connsiteY13" fmla="*/ 1187870 h 1875071"/>
                <a:gd name="connsiteX14" fmla="*/ 1234050 w 1290125"/>
                <a:gd name="connsiteY14" fmla="*/ 1210329 h 1875071"/>
                <a:gd name="connsiteX15" fmla="*/ 1204294 w 1290125"/>
                <a:gd name="connsiteY15" fmla="*/ 1291627 h 1875071"/>
                <a:gd name="connsiteX16" fmla="*/ 623058 w 1290125"/>
                <a:gd name="connsiteY16" fmla="*/ 1872863 h 1875071"/>
                <a:gd name="connsiteX17" fmla="*/ 617025 w 1290125"/>
                <a:gd name="connsiteY17" fmla="*/ 1875071 h 1875071"/>
                <a:gd name="connsiteX18" fmla="*/ 610992 w 1290125"/>
                <a:gd name="connsiteY18" fmla="*/ 1872863 h 1875071"/>
                <a:gd name="connsiteX19" fmla="*/ 29756 w 1290125"/>
                <a:gd name="connsiteY19" fmla="*/ 1291627 h 1875071"/>
                <a:gd name="connsiteX20" fmla="*/ 0 w 1290125"/>
                <a:gd name="connsiteY20" fmla="*/ 1210329 h 1875071"/>
                <a:gd name="connsiteX21" fmla="*/ 103612 w 1290125"/>
                <a:gd name="connsiteY21" fmla="*/ 1183688 h 1875071"/>
                <a:gd name="connsiteX22" fmla="*/ 551127 w 1290125"/>
                <a:gd name="connsiteY22" fmla="*/ 912893 h 1875071"/>
                <a:gd name="connsiteX23" fmla="*/ 617025 w 1290125"/>
                <a:gd name="connsiteY23" fmla="*/ 840386 h 1875071"/>
                <a:gd name="connsiteX24" fmla="*/ 636580 w 1290125"/>
                <a:gd name="connsiteY24" fmla="*/ 861902 h 1875071"/>
                <a:gd name="connsiteX25" fmla="*/ 636580 w 1290125"/>
                <a:gd name="connsiteY25" fmla="*/ 861902 h 1875071"/>
                <a:gd name="connsiteX26" fmla="*/ 617025 w 1290125"/>
                <a:gd name="connsiteY26" fmla="*/ 840385 h 1875071"/>
                <a:gd name="connsiteX27" fmla="*/ 621619 w 1290125"/>
                <a:gd name="connsiteY27" fmla="*/ 835330 h 1875071"/>
                <a:gd name="connsiteX28" fmla="*/ 785194 w 1290125"/>
                <a:gd name="connsiteY28" fmla="*/ 565723 h 1875071"/>
                <a:gd name="connsiteX29" fmla="*/ 814950 w 1290125"/>
                <a:gd name="connsiteY29" fmla="*/ 484426 h 1875071"/>
                <a:gd name="connsiteX30" fmla="*/ 821922 w 1290125"/>
                <a:gd name="connsiteY30" fmla="*/ 465378 h 1875071"/>
                <a:gd name="connsiteX31" fmla="*/ 848835 w 1290125"/>
                <a:gd name="connsiteY31" fmla="*/ 360707 h 1875071"/>
                <a:gd name="connsiteX32" fmla="*/ 860972 w 1290125"/>
                <a:gd name="connsiteY32" fmla="*/ 281183 h 1875071"/>
                <a:gd name="connsiteX33" fmla="*/ 892665 w 1290125"/>
                <a:gd name="connsiteY33" fmla="*/ 257483 h 1875071"/>
                <a:gd name="connsiteX34" fmla="*/ 900171 w 1290125"/>
                <a:gd name="connsiteY34" fmla="*/ 250662 h 1875071"/>
                <a:gd name="connsiteX35" fmla="*/ 970228 w 1290125"/>
                <a:gd name="connsiteY35" fmla="*/ 186991 h 1875071"/>
                <a:gd name="connsiteX36" fmla="*/ 970227 w 1290125"/>
                <a:gd name="connsiteY36" fmla="*/ 186991 h 1875071"/>
                <a:gd name="connsiteX37" fmla="*/ 900171 w 1290125"/>
                <a:gd name="connsiteY37" fmla="*/ 250662 h 1875071"/>
                <a:gd name="connsiteX38" fmla="*/ 892666 w 1290125"/>
                <a:gd name="connsiteY38" fmla="*/ 257482 h 1875071"/>
                <a:gd name="connsiteX39" fmla="*/ 860973 w 1290125"/>
                <a:gd name="connsiteY39" fmla="*/ 281182 h 1875071"/>
                <a:gd name="connsiteX40" fmla="*/ 865387 w 1290125"/>
                <a:gd name="connsiteY40" fmla="*/ 252261 h 1875071"/>
                <a:gd name="connsiteX41" fmla="*/ 871026 w 1290125"/>
                <a:gd name="connsiteY41" fmla="*/ 140590 h 1875071"/>
                <a:gd name="connsiteX42" fmla="*/ 865387 w 1290125"/>
                <a:gd name="connsiteY42" fmla="*/ 28919 h 1875071"/>
                <a:gd name="connsiteX0" fmla="*/ 860973 w 1290125"/>
                <a:gd name="connsiteY0" fmla="*/ 0 h 1875071"/>
                <a:gd name="connsiteX1" fmla="*/ 892666 w 1290125"/>
                <a:gd name="connsiteY1" fmla="*/ 23699 h 1875071"/>
                <a:gd name="connsiteX2" fmla="*/ 970228 w 1290125"/>
                <a:gd name="connsiteY2" fmla="*/ 94191 h 1875071"/>
                <a:gd name="connsiteX3" fmla="*/ 1012398 w 1290125"/>
                <a:gd name="connsiteY3" fmla="*/ 140591 h 1875071"/>
                <a:gd name="connsiteX4" fmla="*/ 1012397 w 1290125"/>
                <a:gd name="connsiteY4" fmla="*/ 140592 h 1875071"/>
                <a:gd name="connsiteX5" fmla="*/ 1040719 w 1290125"/>
                <a:gd name="connsiteY5" fmla="*/ 171754 h 1875071"/>
                <a:gd name="connsiteX6" fmla="*/ 1204294 w 1290125"/>
                <a:gd name="connsiteY6" fmla="*/ 441361 h 1875071"/>
                <a:gd name="connsiteX7" fmla="*/ 1222066 w 1290125"/>
                <a:gd name="connsiteY7" fmla="*/ 489914 h 1875071"/>
                <a:gd name="connsiteX8" fmla="*/ 1241022 w 1290125"/>
                <a:gd name="connsiteY8" fmla="*/ 541706 h 1875071"/>
                <a:gd name="connsiteX9" fmla="*/ 1290125 w 1290125"/>
                <a:gd name="connsiteY9" fmla="*/ 866493 h 1875071"/>
                <a:gd name="connsiteX10" fmla="*/ 1241022 w 1290125"/>
                <a:gd name="connsiteY10" fmla="*/ 1191280 h 1875071"/>
                <a:gd name="connsiteX11" fmla="*/ 1234050 w 1290125"/>
                <a:gd name="connsiteY11" fmla="*/ 1210328 h 1875071"/>
                <a:gd name="connsiteX12" fmla="*/ 1146702 w 1290125"/>
                <a:gd name="connsiteY12" fmla="*/ 1187869 h 1875071"/>
                <a:gd name="connsiteX13" fmla="*/ 1146702 w 1290125"/>
                <a:gd name="connsiteY13" fmla="*/ 1187870 h 1875071"/>
                <a:gd name="connsiteX14" fmla="*/ 1234050 w 1290125"/>
                <a:gd name="connsiteY14" fmla="*/ 1210329 h 1875071"/>
                <a:gd name="connsiteX15" fmla="*/ 1204294 w 1290125"/>
                <a:gd name="connsiteY15" fmla="*/ 1291627 h 1875071"/>
                <a:gd name="connsiteX16" fmla="*/ 623058 w 1290125"/>
                <a:gd name="connsiteY16" fmla="*/ 1872863 h 1875071"/>
                <a:gd name="connsiteX17" fmla="*/ 617025 w 1290125"/>
                <a:gd name="connsiteY17" fmla="*/ 1875071 h 1875071"/>
                <a:gd name="connsiteX18" fmla="*/ 610992 w 1290125"/>
                <a:gd name="connsiteY18" fmla="*/ 1872863 h 1875071"/>
                <a:gd name="connsiteX19" fmla="*/ 29756 w 1290125"/>
                <a:gd name="connsiteY19" fmla="*/ 1291627 h 1875071"/>
                <a:gd name="connsiteX20" fmla="*/ 0 w 1290125"/>
                <a:gd name="connsiteY20" fmla="*/ 1210329 h 1875071"/>
                <a:gd name="connsiteX21" fmla="*/ 103612 w 1290125"/>
                <a:gd name="connsiteY21" fmla="*/ 1183688 h 1875071"/>
                <a:gd name="connsiteX22" fmla="*/ 551127 w 1290125"/>
                <a:gd name="connsiteY22" fmla="*/ 912893 h 1875071"/>
                <a:gd name="connsiteX23" fmla="*/ 617025 w 1290125"/>
                <a:gd name="connsiteY23" fmla="*/ 840386 h 1875071"/>
                <a:gd name="connsiteX24" fmla="*/ 636580 w 1290125"/>
                <a:gd name="connsiteY24" fmla="*/ 861902 h 1875071"/>
                <a:gd name="connsiteX25" fmla="*/ 617025 w 1290125"/>
                <a:gd name="connsiteY25" fmla="*/ 840385 h 1875071"/>
                <a:gd name="connsiteX26" fmla="*/ 621619 w 1290125"/>
                <a:gd name="connsiteY26" fmla="*/ 835330 h 1875071"/>
                <a:gd name="connsiteX27" fmla="*/ 785194 w 1290125"/>
                <a:gd name="connsiteY27" fmla="*/ 565723 h 1875071"/>
                <a:gd name="connsiteX28" fmla="*/ 814950 w 1290125"/>
                <a:gd name="connsiteY28" fmla="*/ 484426 h 1875071"/>
                <a:gd name="connsiteX29" fmla="*/ 821922 w 1290125"/>
                <a:gd name="connsiteY29" fmla="*/ 465378 h 1875071"/>
                <a:gd name="connsiteX30" fmla="*/ 848835 w 1290125"/>
                <a:gd name="connsiteY30" fmla="*/ 360707 h 1875071"/>
                <a:gd name="connsiteX31" fmla="*/ 860972 w 1290125"/>
                <a:gd name="connsiteY31" fmla="*/ 281183 h 1875071"/>
                <a:gd name="connsiteX32" fmla="*/ 892665 w 1290125"/>
                <a:gd name="connsiteY32" fmla="*/ 257483 h 1875071"/>
                <a:gd name="connsiteX33" fmla="*/ 900171 w 1290125"/>
                <a:gd name="connsiteY33" fmla="*/ 250662 h 1875071"/>
                <a:gd name="connsiteX34" fmla="*/ 970228 w 1290125"/>
                <a:gd name="connsiteY34" fmla="*/ 186991 h 1875071"/>
                <a:gd name="connsiteX35" fmla="*/ 970227 w 1290125"/>
                <a:gd name="connsiteY35" fmla="*/ 186991 h 1875071"/>
                <a:gd name="connsiteX36" fmla="*/ 900171 w 1290125"/>
                <a:gd name="connsiteY36" fmla="*/ 250662 h 1875071"/>
                <a:gd name="connsiteX37" fmla="*/ 892666 w 1290125"/>
                <a:gd name="connsiteY37" fmla="*/ 257482 h 1875071"/>
                <a:gd name="connsiteX38" fmla="*/ 860973 w 1290125"/>
                <a:gd name="connsiteY38" fmla="*/ 281182 h 1875071"/>
                <a:gd name="connsiteX39" fmla="*/ 865387 w 1290125"/>
                <a:gd name="connsiteY39" fmla="*/ 252261 h 1875071"/>
                <a:gd name="connsiteX40" fmla="*/ 871026 w 1290125"/>
                <a:gd name="connsiteY40" fmla="*/ 140590 h 1875071"/>
                <a:gd name="connsiteX41" fmla="*/ 865387 w 1290125"/>
                <a:gd name="connsiteY41" fmla="*/ 28919 h 1875071"/>
                <a:gd name="connsiteX42" fmla="*/ 860973 w 1290125"/>
                <a:gd name="connsiteY42" fmla="*/ 0 h 1875071"/>
                <a:gd name="connsiteX0" fmla="*/ 860973 w 1290125"/>
                <a:gd name="connsiteY0" fmla="*/ 0 h 1875071"/>
                <a:gd name="connsiteX1" fmla="*/ 892666 w 1290125"/>
                <a:gd name="connsiteY1" fmla="*/ 23699 h 1875071"/>
                <a:gd name="connsiteX2" fmla="*/ 970228 w 1290125"/>
                <a:gd name="connsiteY2" fmla="*/ 94191 h 1875071"/>
                <a:gd name="connsiteX3" fmla="*/ 1012398 w 1290125"/>
                <a:gd name="connsiteY3" fmla="*/ 140591 h 1875071"/>
                <a:gd name="connsiteX4" fmla="*/ 1012397 w 1290125"/>
                <a:gd name="connsiteY4" fmla="*/ 140592 h 1875071"/>
                <a:gd name="connsiteX5" fmla="*/ 1040719 w 1290125"/>
                <a:gd name="connsiteY5" fmla="*/ 171754 h 1875071"/>
                <a:gd name="connsiteX6" fmla="*/ 1204294 w 1290125"/>
                <a:gd name="connsiteY6" fmla="*/ 441361 h 1875071"/>
                <a:gd name="connsiteX7" fmla="*/ 1222066 w 1290125"/>
                <a:gd name="connsiteY7" fmla="*/ 489914 h 1875071"/>
                <a:gd name="connsiteX8" fmla="*/ 1241022 w 1290125"/>
                <a:gd name="connsiteY8" fmla="*/ 541706 h 1875071"/>
                <a:gd name="connsiteX9" fmla="*/ 1290125 w 1290125"/>
                <a:gd name="connsiteY9" fmla="*/ 866493 h 1875071"/>
                <a:gd name="connsiteX10" fmla="*/ 1241022 w 1290125"/>
                <a:gd name="connsiteY10" fmla="*/ 1191280 h 1875071"/>
                <a:gd name="connsiteX11" fmla="*/ 1234050 w 1290125"/>
                <a:gd name="connsiteY11" fmla="*/ 1210328 h 1875071"/>
                <a:gd name="connsiteX12" fmla="*/ 1146702 w 1290125"/>
                <a:gd name="connsiteY12" fmla="*/ 1187869 h 1875071"/>
                <a:gd name="connsiteX13" fmla="*/ 1146702 w 1290125"/>
                <a:gd name="connsiteY13" fmla="*/ 1187870 h 1875071"/>
                <a:gd name="connsiteX14" fmla="*/ 1234050 w 1290125"/>
                <a:gd name="connsiteY14" fmla="*/ 1210329 h 1875071"/>
                <a:gd name="connsiteX15" fmla="*/ 1204294 w 1290125"/>
                <a:gd name="connsiteY15" fmla="*/ 1291627 h 1875071"/>
                <a:gd name="connsiteX16" fmla="*/ 623058 w 1290125"/>
                <a:gd name="connsiteY16" fmla="*/ 1872863 h 1875071"/>
                <a:gd name="connsiteX17" fmla="*/ 617025 w 1290125"/>
                <a:gd name="connsiteY17" fmla="*/ 1875071 h 1875071"/>
                <a:gd name="connsiteX18" fmla="*/ 610992 w 1290125"/>
                <a:gd name="connsiteY18" fmla="*/ 1872863 h 1875071"/>
                <a:gd name="connsiteX19" fmla="*/ 29756 w 1290125"/>
                <a:gd name="connsiteY19" fmla="*/ 1291627 h 1875071"/>
                <a:gd name="connsiteX20" fmla="*/ 0 w 1290125"/>
                <a:gd name="connsiteY20" fmla="*/ 1210329 h 1875071"/>
                <a:gd name="connsiteX21" fmla="*/ 103612 w 1290125"/>
                <a:gd name="connsiteY21" fmla="*/ 1183688 h 1875071"/>
                <a:gd name="connsiteX22" fmla="*/ 551127 w 1290125"/>
                <a:gd name="connsiteY22" fmla="*/ 912893 h 1875071"/>
                <a:gd name="connsiteX23" fmla="*/ 617025 w 1290125"/>
                <a:gd name="connsiteY23" fmla="*/ 840386 h 1875071"/>
                <a:gd name="connsiteX24" fmla="*/ 617025 w 1290125"/>
                <a:gd name="connsiteY24" fmla="*/ 840385 h 1875071"/>
                <a:gd name="connsiteX25" fmla="*/ 621619 w 1290125"/>
                <a:gd name="connsiteY25" fmla="*/ 835330 h 1875071"/>
                <a:gd name="connsiteX26" fmla="*/ 785194 w 1290125"/>
                <a:gd name="connsiteY26" fmla="*/ 565723 h 1875071"/>
                <a:gd name="connsiteX27" fmla="*/ 814950 w 1290125"/>
                <a:gd name="connsiteY27" fmla="*/ 484426 h 1875071"/>
                <a:gd name="connsiteX28" fmla="*/ 821922 w 1290125"/>
                <a:gd name="connsiteY28" fmla="*/ 465378 h 1875071"/>
                <a:gd name="connsiteX29" fmla="*/ 848835 w 1290125"/>
                <a:gd name="connsiteY29" fmla="*/ 360707 h 1875071"/>
                <a:gd name="connsiteX30" fmla="*/ 860972 w 1290125"/>
                <a:gd name="connsiteY30" fmla="*/ 281183 h 1875071"/>
                <a:gd name="connsiteX31" fmla="*/ 892665 w 1290125"/>
                <a:gd name="connsiteY31" fmla="*/ 257483 h 1875071"/>
                <a:gd name="connsiteX32" fmla="*/ 900171 w 1290125"/>
                <a:gd name="connsiteY32" fmla="*/ 250662 h 1875071"/>
                <a:gd name="connsiteX33" fmla="*/ 970228 w 1290125"/>
                <a:gd name="connsiteY33" fmla="*/ 186991 h 1875071"/>
                <a:gd name="connsiteX34" fmla="*/ 970227 w 1290125"/>
                <a:gd name="connsiteY34" fmla="*/ 186991 h 1875071"/>
                <a:gd name="connsiteX35" fmla="*/ 900171 w 1290125"/>
                <a:gd name="connsiteY35" fmla="*/ 250662 h 1875071"/>
                <a:gd name="connsiteX36" fmla="*/ 892666 w 1290125"/>
                <a:gd name="connsiteY36" fmla="*/ 257482 h 1875071"/>
                <a:gd name="connsiteX37" fmla="*/ 860973 w 1290125"/>
                <a:gd name="connsiteY37" fmla="*/ 281182 h 1875071"/>
                <a:gd name="connsiteX38" fmla="*/ 865387 w 1290125"/>
                <a:gd name="connsiteY38" fmla="*/ 252261 h 1875071"/>
                <a:gd name="connsiteX39" fmla="*/ 871026 w 1290125"/>
                <a:gd name="connsiteY39" fmla="*/ 140590 h 1875071"/>
                <a:gd name="connsiteX40" fmla="*/ 865387 w 1290125"/>
                <a:gd name="connsiteY40" fmla="*/ 28919 h 1875071"/>
                <a:gd name="connsiteX41" fmla="*/ 860973 w 1290125"/>
                <a:gd name="connsiteY41" fmla="*/ 0 h 1875071"/>
                <a:gd name="connsiteX0" fmla="*/ 860973 w 1290125"/>
                <a:gd name="connsiteY0" fmla="*/ 0 h 1875071"/>
                <a:gd name="connsiteX1" fmla="*/ 892666 w 1290125"/>
                <a:gd name="connsiteY1" fmla="*/ 23699 h 1875071"/>
                <a:gd name="connsiteX2" fmla="*/ 970228 w 1290125"/>
                <a:gd name="connsiteY2" fmla="*/ 94191 h 1875071"/>
                <a:gd name="connsiteX3" fmla="*/ 1012398 w 1290125"/>
                <a:gd name="connsiteY3" fmla="*/ 140591 h 1875071"/>
                <a:gd name="connsiteX4" fmla="*/ 1012397 w 1290125"/>
                <a:gd name="connsiteY4" fmla="*/ 140592 h 1875071"/>
                <a:gd name="connsiteX5" fmla="*/ 1040719 w 1290125"/>
                <a:gd name="connsiteY5" fmla="*/ 171754 h 1875071"/>
                <a:gd name="connsiteX6" fmla="*/ 1204294 w 1290125"/>
                <a:gd name="connsiteY6" fmla="*/ 441361 h 1875071"/>
                <a:gd name="connsiteX7" fmla="*/ 1222066 w 1290125"/>
                <a:gd name="connsiteY7" fmla="*/ 489914 h 1875071"/>
                <a:gd name="connsiteX8" fmla="*/ 1241022 w 1290125"/>
                <a:gd name="connsiteY8" fmla="*/ 541706 h 1875071"/>
                <a:gd name="connsiteX9" fmla="*/ 1290125 w 1290125"/>
                <a:gd name="connsiteY9" fmla="*/ 866493 h 1875071"/>
                <a:gd name="connsiteX10" fmla="*/ 1241022 w 1290125"/>
                <a:gd name="connsiteY10" fmla="*/ 1191280 h 1875071"/>
                <a:gd name="connsiteX11" fmla="*/ 1234050 w 1290125"/>
                <a:gd name="connsiteY11" fmla="*/ 1210328 h 1875071"/>
                <a:gd name="connsiteX12" fmla="*/ 1146702 w 1290125"/>
                <a:gd name="connsiteY12" fmla="*/ 1187869 h 1875071"/>
                <a:gd name="connsiteX13" fmla="*/ 1234050 w 1290125"/>
                <a:gd name="connsiteY13" fmla="*/ 1210329 h 1875071"/>
                <a:gd name="connsiteX14" fmla="*/ 1204294 w 1290125"/>
                <a:gd name="connsiteY14" fmla="*/ 1291627 h 1875071"/>
                <a:gd name="connsiteX15" fmla="*/ 623058 w 1290125"/>
                <a:gd name="connsiteY15" fmla="*/ 1872863 h 1875071"/>
                <a:gd name="connsiteX16" fmla="*/ 617025 w 1290125"/>
                <a:gd name="connsiteY16" fmla="*/ 1875071 h 1875071"/>
                <a:gd name="connsiteX17" fmla="*/ 610992 w 1290125"/>
                <a:gd name="connsiteY17" fmla="*/ 1872863 h 1875071"/>
                <a:gd name="connsiteX18" fmla="*/ 29756 w 1290125"/>
                <a:gd name="connsiteY18" fmla="*/ 1291627 h 1875071"/>
                <a:gd name="connsiteX19" fmla="*/ 0 w 1290125"/>
                <a:gd name="connsiteY19" fmla="*/ 1210329 h 1875071"/>
                <a:gd name="connsiteX20" fmla="*/ 103612 w 1290125"/>
                <a:gd name="connsiteY20" fmla="*/ 1183688 h 1875071"/>
                <a:gd name="connsiteX21" fmla="*/ 551127 w 1290125"/>
                <a:gd name="connsiteY21" fmla="*/ 912893 h 1875071"/>
                <a:gd name="connsiteX22" fmla="*/ 617025 w 1290125"/>
                <a:gd name="connsiteY22" fmla="*/ 840386 h 1875071"/>
                <a:gd name="connsiteX23" fmla="*/ 617025 w 1290125"/>
                <a:gd name="connsiteY23" fmla="*/ 840385 h 1875071"/>
                <a:gd name="connsiteX24" fmla="*/ 621619 w 1290125"/>
                <a:gd name="connsiteY24" fmla="*/ 835330 h 1875071"/>
                <a:gd name="connsiteX25" fmla="*/ 785194 w 1290125"/>
                <a:gd name="connsiteY25" fmla="*/ 565723 h 1875071"/>
                <a:gd name="connsiteX26" fmla="*/ 814950 w 1290125"/>
                <a:gd name="connsiteY26" fmla="*/ 484426 h 1875071"/>
                <a:gd name="connsiteX27" fmla="*/ 821922 w 1290125"/>
                <a:gd name="connsiteY27" fmla="*/ 465378 h 1875071"/>
                <a:gd name="connsiteX28" fmla="*/ 848835 w 1290125"/>
                <a:gd name="connsiteY28" fmla="*/ 360707 h 1875071"/>
                <a:gd name="connsiteX29" fmla="*/ 860972 w 1290125"/>
                <a:gd name="connsiteY29" fmla="*/ 281183 h 1875071"/>
                <a:gd name="connsiteX30" fmla="*/ 892665 w 1290125"/>
                <a:gd name="connsiteY30" fmla="*/ 257483 h 1875071"/>
                <a:gd name="connsiteX31" fmla="*/ 900171 w 1290125"/>
                <a:gd name="connsiteY31" fmla="*/ 250662 h 1875071"/>
                <a:gd name="connsiteX32" fmla="*/ 970228 w 1290125"/>
                <a:gd name="connsiteY32" fmla="*/ 186991 h 1875071"/>
                <a:gd name="connsiteX33" fmla="*/ 970227 w 1290125"/>
                <a:gd name="connsiteY33" fmla="*/ 186991 h 1875071"/>
                <a:gd name="connsiteX34" fmla="*/ 900171 w 1290125"/>
                <a:gd name="connsiteY34" fmla="*/ 250662 h 1875071"/>
                <a:gd name="connsiteX35" fmla="*/ 892666 w 1290125"/>
                <a:gd name="connsiteY35" fmla="*/ 257482 h 1875071"/>
                <a:gd name="connsiteX36" fmla="*/ 860973 w 1290125"/>
                <a:gd name="connsiteY36" fmla="*/ 281182 h 1875071"/>
                <a:gd name="connsiteX37" fmla="*/ 865387 w 1290125"/>
                <a:gd name="connsiteY37" fmla="*/ 252261 h 1875071"/>
                <a:gd name="connsiteX38" fmla="*/ 871026 w 1290125"/>
                <a:gd name="connsiteY38" fmla="*/ 140590 h 1875071"/>
                <a:gd name="connsiteX39" fmla="*/ 865387 w 1290125"/>
                <a:gd name="connsiteY39" fmla="*/ 28919 h 1875071"/>
                <a:gd name="connsiteX40" fmla="*/ 860973 w 1290125"/>
                <a:gd name="connsiteY40" fmla="*/ 0 h 1875071"/>
                <a:gd name="connsiteX0" fmla="*/ 860973 w 1290125"/>
                <a:gd name="connsiteY0" fmla="*/ 0 h 1875071"/>
                <a:gd name="connsiteX1" fmla="*/ 892666 w 1290125"/>
                <a:gd name="connsiteY1" fmla="*/ 23699 h 1875071"/>
                <a:gd name="connsiteX2" fmla="*/ 970228 w 1290125"/>
                <a:gd name="connsiteY2" fmla="*/ 94191 h 1875071"/>
                <a:gd name="connsiteX3" fmla="*/ 1012398 w 1290125"/>
                <a:gd name="connsiteY3" fmla="*/ 140591 h 1875071"/>
                <a:gd name="connsiteX4" fmla="*/ 1012397 w 1290125"/>
                <a:gd name="connsiteY4" fmla="*/ 140592 h 1875071"/>
                <a:gd name="connsiteX5" fmla="*/ 1040719 w 1290125"/>
                <a:gd name="connsiteY5" fmla="*/ 171754 h 1875071"/>
                <a:gd name="connsiteX6" fmla="*/ 1204294 w 1290125"/>
                <a:gd name="connsiteY6" fmla="*/ 441361 h 1875071"/>
                <a:gd name="connsiteX7" fmla="*/ 1222066 w 1290125"/>
                <a:gd name="connsiteY7" fmla="*/ 489914 h 1875071"/>
                <a:gd name="connsiteX8" fmla="*/ 1241022 w 1290125"/>
                <a:gd name="connsiteY8" fmla="*/ 541706 h 1875071"/>
                <a:gd name="connsiteX9" fmla="*/ 1290125 w 1290125"/>
                <a:gd name="connsiteY9" fmla="*/ 866493 h 1875071"/>
                <a:gd name="connsiteX10" fmla="*/ 1241022 w 1290125"/>
                <a:gd name="connsiteY10" fmla="*/ 1191280 h 1875071"/>
                <a:gd name="connsiteX11" fmla="*/ 1234050 w 1290125"/>
                <a:gd name="connsiteY11" fmla="*/ 1210328 h 1875071"/>
                <a:gd name="connsiteX12" fmla="*/ 1234050 w 1290125"/>
                <a:gd name="connsiteY12" fmla="*/ 1210329 h 1875071"/>
                <a:gd name="connsiteX13" fmla="*/ 1204294 w 1290125"/>
                <a:gd name="connsiteY13" fmla="*/ 1291627 h 1875071"/>
                <a:gd name="connsiteX14" fmla="*/ 623058 w 1290125"/>
                <a:gd name="connsiteY14" fmla="*/ 1872863 h 1875071"/>
                <a:gd name="connsiteX15" fmla="*/ 617025 w 1290125"/>
                <a:gd name="connsiteY15" fmla="*/ 1875071 h 1875071"/>
                <a:gd name="connsiteX16" fmla="*/ 610992 w 1290125"/>
                <a:gd name="connsiteY16" fmla="*/ 1872863 h 1875071"/>
                <a:gd name="connsiteX17" fmla="*/ 29756 w 1290125"/>
                <a:gd name="connsiteY17" fmla="*/ 1291627 h 1875071"/>
                <a:gd name="connsiteX18" fmla="*/ 0 w 1290125"/>
                <a:gd name="connsiteY18" fmla="*/ 1210329 h 1875071"/>
                <a:gd name="connsiteX19" fmla="*/ 103612 w 1290125"/>
                <a:gd name="connsiteY19" fmla="*/ 1183688 h 1875071"/>
                <a:gd name="connsiteX20" fmla="*/ 551127 w 1290125"/>
                <a:gd name="connsiteY20" fmla="*/ 912893 h 1875071"/>
                <a:gd name="connsiteX21" fmla="*/ 617025 w 1290125"/>
                <a:gd name="connsiteY21" fmla="*/ 840386 h 1875071"/>
                <a:gd name="connsiteX22" fmla="*/ 617025 w 1290125"/>
                <a:gd name="connsiteY22" fmla="*/ 840385 h 1875071"/>
                <a:gd name="connsiteX23" fmla="*/ 621619 w 1290125"/>
                <a:gd name="connsiteY23" fmla="*/ 835330 h 1875071"/>
                <a:gd name="connsiteX24" fmla="*/ 785194 w 1290125"/>
                <a:gd name="connsiteY24" fmla="*/ 565723 h 1875071"/>
                <a:gd name="connsiteX25" fmla="*/ 814950 w 1290125"/>
                <a:gd name="connsiteY25" fmla="*/ 484426 h 1875071"/>
                <a:gd name="connsiteX26" fmla="*/ 821922 w 1290125"/>
                <a:gd name="connsiteY26" fmla="*/ 465378 h 1875071"/>
                <a:gd name="connsiteX27" fmla="*/ 848835 w 1290125"/>
                <a:gd name="connsiteY27" fmla="*/ 360707 h 1875071"/>
                <a:gd name="connsiteX28" fmla="*/ 860972 w 1290125"/>
                <a:gd name="connsiteY28" fmla="*/ 281183 h 1875071"/>
                <a:gd name="connsiteX29" fmla="*/ 892665 w 1290125"/>
                <a:gd name="connsiteY29" fmla="*/ 257483 h 1875071"/>
                <a:gd name="connsiteX30" fmla="*/ 900171 w 1290125"/>
                <a:gd name="connsiteY30" fmla="*/ 250662 h 1875071"/>
                <a:gd name="connsiteX31" fmla="*/ 970228 w 1290125"/>
                <a:gd name="connsiteY31" fmla="*/ 186991 h 1875071"/>
                <a:gd name="connsiteX32" fmla="*/ 970227 w 1290125"/>
                <a:gd name="connsiteY32" fmla="*/ 186991 h 1875071"/>
                <a:gd name="connsiteX33" fmla="*/ 900171 w 1290125"/>
                <a:gd name="connsiteY33" fmla="*/ 250662 h 1875071"/>
                <a:gd name="connsiteX34" fmla="*/ 892666 w 1290125"/>
                <a:gd name="connsiteY34" fmla="*/ 257482 h 1875071"/>
                <a:gd name="connsiteX35" fmla="*/ 860973 w 1290125"/>
                <a:gd name="connsiteY35" fmla="*/ 281182 h 1875071"/>
                <a:gd name="connsiteX36" fmla="*/ 865387 w 1290125"/>
                <a:gd name="connsiteY36" fmla="*/ 252261 h 1875071"/>
                <a:gd name="connsiteX37" fmla="*/ 871026 w 1290125"/>
                <a:gd name="connsiteY37" fmla="*/ 140590 h 1875071"/>
                <a:gd name="connsiteX38" fmla="*/ 865387 w 1290125"/>
                <a:gd name="connsiteY38" fmla="*/ 28919 h 1875071"/>
                <a:gd name="connsiteX39" fmla="*/ 860973 w 1290125"/>
                <a:gd name="connsiteY39" fmla="*/ 0 h 1875071"/>
                <a:gd name="connsiteX0" fmla="*/ 860973 w 1290125"/>
                <a:gd name="connsiteY0" fmla="*/ 0 h 1875071"/>
                <a:gd name="connsiteX1" fmla="*/ 892666 w 1290125"/>
                <a:gd name="connsiteY1" fmla="*/ 23699 h 1875071"/>
                <a:gd name="connsiteX2" fmla="*/ 970228 w 1290125"/>
                <a:gd name="connsiteY2" fmla="*/ 94191 h 1875071"/>
                <a:gd name="connsiteX3" fmla="*/ 1012398 w 1290125"/>
                <a:gd name="connsiteY3" fmla="*/ 140591 h 1875071"/>
                <a:gd name="connsiteX4" fmla="*/ 1012397 w 1290125"/>
                <a:gd name="connsiteY4" fmla="*/ 140592 h 1875071"/>
                <a:gd name="connsiteX5" fmla="*/ 1040719 w 1290125"/>
                <a:gd name="connsiteY5" fmla="*/ 171754 h 1875071"/>
                <a:gd name="connsiteX6" fmla="*/ 1204294 w 1290125"/>
                <a:gd name="connsiteY6" fmla="*/ 441361 h 1875071"/>
                <a:gd name="connsiteX7" fmla="*/ 1222066 w 1290125"/>
                <a:gd name="connsiteY7" fmla="*/ 489914 h 1875071"/>
                <a:gd name="connsiteX8" fmla="*/ 1241022 w 1290125"/>
                <a:gd name="connsiteY8" fmla="*/ 541706 h 1875071"/>
                <a:gd name="connsiteX9" fmla="*/ 1290125 w 1290125"/>
                <a:gd name="connsiteY9" fmla="*/ 866493 h 1875071"/>
                <a:gd name="connsiteX10" fmla="*/ 1241022 w 1290125"/>
                <a:gd name="connsiteY10" fmla="*/ 1191280 h 1875071"/>
                <a:gd name="connsiteX11" fmla="*/ 1234050 w 1290125"/>
                <a:gd name="connsiteY11" fmla="*/ 1210328 h 1875071"/>
                <a:gd name="connsiteX12" fmla="*/ 1234050 w 1290125"/>
                <a:gd name="connsiteY12" fmla="*/ 1210329 h 1875071"/>
                <a:gd name="connsiteX13" fmla="*/ 1204294 w 1290125"/>
                <a:gd name="connsiteY13" fmla="*/ 1291627 h 1875071"/>
                <a:gd name="connsiteX14" fmla="*/ 623058 w 1290125"/>
                <a:gd name="connsiteY14" fmla="*/ 1872863 h 1875071"/>
                <a:gd name="connsiteX15" fmla="*/ 617025 w 1290125"/>
                <a:gd name="connsiteY15" fmla="*/ 1875071 h 1875071"/>
                <a:gd name="connsiteX16" fmla="*/ 610992 w 1290125"/>
                <a:gd name="connsiteY16" fmla="*/ 1872863 h 1875071"/>
                <a:gd name="connsiteX17" fmla="*/ 29756 w 1290125"/>
                <a:gd name="connsiteY17" fmla="*/ 1291627 h 1875071"/>
                <a:gd name="connsiteX18" fmla="*/ 0 w 1290125"/>
                <a:gd name="connsiteY18" fmla="*/ 1210329 h 1875071"/>
                <a:gd name="connsiteX19" fmla="*/ 103612 w 1290125"/>
                <a:gd name="connsiteY19" fmla="*/ 1183688 h 1875071"/>
                <a:gd name="connsiteX20" fmla="*/ 551127 w 1290125"/>
                <a:gd name="connsiteY20" fmla="*/ 912893 h 1875071"/>
                <a:gd name="connsiteX21" fmla="*/ 617025 w 1290125"/>
                <a:gd name="connsiteY21" fmla="*/ 840386 h 1875071"/>
                <a:gd name="connsiteX22" fmla="*/ 617025 w 1290125"/>
                <a:gd name="connsiteY22" fmla="*/ 840385 h 1875071"/>
                <a:gd name="connsiteX23" fmla="*/ 621619 w 1290125"/>
                <a:gd name="connsiteY23" fmla="*/ 835330 h 1875071"/>
                <a:gd name="connsiteX24" fmla="*/ 785194 w 1290125"/>
                <a:gd name="connsiteY24" fmla="*/ 565723 h 1875071"/>
                <a:gd name="connsiteX25" fmla="*/ 814950 w 1290125"/>
                <a:gd name="connsiteY25" fmla="*/ 484426 h 1875071"/>
                <a:gd name="connsiteX26" fmla="*/ 821922 w 1290125"/>
                <a:gd name="connsiteY26" fmla="*/ 465378 h 1875071"/>
                <a:gd name="connsiteX27" fmla="*/ 848835 w 1290125"/>
                <a:gd name="connsiteY27" fmla="*/ 360707 h 1875071"/>
                <a:gd name="connsiteX28" fmla="*/ 860972 w 1290125"/>
                <a:gd name="connsiteY28" fmla="*/ 281183 h 1875071"/>
                <a:gd name="connsiteX29" fmla="*/ 892665 w 1290125"/>
                <a:gd name="connsiteY29" fmla="*/ 257483 h 1875071"/>
                <a:gd name="connsiteX30" fmla="*/ 900171 w 1290125"/>
                <a:gd name="connsiteY30" fmla="*/ 250662 h 1875071"/>
                <a:gd name="connsiteX31" fmla="*/ 970228 w 1290125"/>
                <a:gd name="connsiteY31" fmla="*/ 186991 h 1875071"/>
                <a:gd name="connsiteX32" fmla="*/ 900171 w 1290125"/>
                <a:gd name="connsiteY32" fmla="*/ 250662 h 1875071"/>
                <a:gd name="connsiteX33" fmla="*/ 892666 w 1290125"/>
                <a:gd name="connsiteY33" fmla="*/ 257482 h 1875071"/>
                <a:gd name="connsiteX34" fmla="*/ 860973 w 1290125"/>
                <a:gd name="connsiteY34" fmla="*/ 281182 h 1875071"/>
                <a:gd name="connsiteX35" fmla="*/ 865387 w 1290125"/>
                <a:gd name="connsiteY35" fmla="*/ 252261 h 1875071"/>
                <a:gd name="connsiteX36" fmla="*/ 871026 w 1290125"/>
                <a:gd name="connsiteY36" fmla="*/ 140590 h 1875071"/>
                <a:gd name="connsiteX37" fmla="*/ 865387 w 1290125"/>
                <a:gd name="connsiteY37" fmla="*/ 28919 h 1875071"/>
                <a:gd name="connsiteX38" fmla="*/ 860973 w 1290125"/>
                <a:gd name="connsiteY38" fmla="*/ 0 h 1875071"/>
                <a:gd name="connsiteX0" fmla="*/ 860973 w 1290125"/>
                <a:gd name="connsiteY0" fmla="*/ 0 h 1875071"/>
                <a:gd name="connsiteX1" fmla="*/ 892666 w 1290125"/>
                <a:gd name="connsiteY1" fmla="*/ 23699 h 1875071"/>
                <a:gd name="connsiteX2" fmla="*/ 970228 w 1290125"/>
                <a:gd name="connsiteY2" fmla="*/ 94191 h 1875071"/>
                <a:gd name="connsiteX3" fmla="*/ 1012398 w 1290125"/>
                <a:gd name="connsiteY3" fmla="*/ 140591 h 1875071"/>
                <a:gd name="connsiteX4" fmla="*/ 1012397 w 1290125"/>
                <a:gd name="connsiteY4" fmla="*/ 140592 h 1875071"/>
                <a:gd name="connsiteX5" fmla="*/ 1040719 w 1290125"/>
                <a:gd name="connsiteY5" fmla="*/ 171754 h 1875071"/>
                <a:gd name="connsiteX6" fmla="*/ 1204294 w 1290125"/>
                <a:gd name="connsiteY6" fmla="*/ 441361 h 1875071"/>
                <a:gd name="connsiteX7" fmla="*/ 1222066 w 1290125"/>
                <a:gd name="connsiteY7" fmla="*/ 489914 h 1875071"/>
                <a:gd name="connsiteX8" fmla="*/ 1241022 w 1290125"/>
                <a:gd name="connsiteY8" fmla="*/ 541706 h 1875071"/>
                <a:gd name="connsiteX9" fmla="*/ 1290125 w 1290125"/>
                <a:gd name="connsiteY9" fmla="*/ 866493 h 1875071"/>
                <a:gd name="connsiteX10" fmla="*/ 1241022 w 1290125"/>
                <a:gd name="connsiteY10" fmla="*/ 1191280 h 1875071"/>
                <a:gd name="connsiteX11" fmla="*/ 1234050 w 1290125"/>
                <a:gd name="connsiteY11" fmla="*/ 1210328 h 1875071"/>
                <a:gd name="connsiteX12" fmla="*/ 1234050 w 1290125"/>
                <a:gd name="connsiteY12" fmla="*/ 1210329 h 1875071"/>
                <a:gd name="connsiteX13" fmla="*/ 1204294 w 1290125"/>
                <a:gd name="connsiteY13" fmla="*/ 1291627 h 1875071"/>
                <a:gd name="connsiteX14" fmla="*/ 623058 w 1290125"/>
                <a:gd name="connsiteY14" fmla="*/ 1872863 h 1875071"/>
                <a:gd name="connsiteX15" fmla="*/ 617025 w 1290125"/>
                <a:gd name="connsiteY15" fmla="*/ 1875071 h 1875071"/>
                <a:gd name="connsiteX16" fmla="*/ 610992 w 1290125"/>
                <a:gd name="connsiteY16" fmla="*/ 1872863 h 1875071"/>
                <a:gd name="connsiteX17" fmla="*/ 29756 w 1290125"/>
                <a:gd name="connsiteY17" fmla="*/ 1291627 h 1875071"/>
                <a:gd name="connsiteX18" fmla="*/ 0 w 1290125"/>
                <a:gd name="connsiteY18" fmla="*/ 1210329 h 1875071"/>
                <a:gd name="connsiteX19" fmla="*/ 103612 w 1290125"/>
                <a:gd name="connsiteY19" fmla="*/ 1183688 h 1875071"/>
                <a:gd name="connsiteX20" fmla="*/ 551127 w 1290125"/>
                <a:gd name="connsiteY20" fmla="*/ 912893 h 1875071"/>
                <a:gd name="connsiteX21" fmla="*/ 617025 w 1290125"/>
                <a:gd name="connsiteY21" fmla="*/ 840386 h 1875071"/>
                <a:gd name="connsiteX22" fmla="*/ 617025 w 1290125"/>
                <a:gd name="connsiteY22" fmla="*/ 840385 h 1875071"/>
                <a:gd name="connsiteX23" fmla="*/ 621619 w 1290125"/>
                <a:gd name="connsiteY23" fmla="*/ 835330 h 1875071"/>
                <a:gd name="connsiteX24" fmla="*/ 785194 w 1290125"/>
                <a:gd name="connsiteY24" fmla="*/ 565723 h 1875071"/>
                <a:gd name="connsiteX25" fmla="*/ 814950 w 1290125"/>
                <a:gd name="connsiteY25" fmla="*/ 484426 h 1875071"/>
                <a:gd name="connsiteX26" fmla="*/ 821922 w 1290125"/>
                <a:gd name="connsiteY26" fmla="*/ 465378 h 1875071"/>
                <a:gd name="connsiteX27" fmla="*/ 848835 w 1290125"/>
                <a:gd name="connsiteY27" fmla="*/ 360707 h 1875071"/>
                <a:gd name="connsiteX28" fmla="*/ 860972 w 1290125"/>
                <a:gd name="connsiteY28" fmla="*/ 281183 h 1875071"/>
                <a:gd name="connsiteX29" fmla="*/ 892665 w 1290125"/>
                <a:gd name="connsiteY29" fmla="*/ 257483 h 1875071"/>
                <a:gd name="connsiteX30" fmla="*/ 900171 w 1290125"/>
                <a:gd name="connsiteY30" fmla="*/ 250662 h 1875071"/>
                <a:gd name="connsiteX31" fmla="*/ 900171 w 1290125"/>
                <a:gd name="connsiteY31" fmla="*/ 250662 h 1875071"/>
                <a:gd name="connsiteX32" fmla="*/ 892666 w 1290125"/>
                <a:gd name="connsiteY32" fmla="*/ 257482 h 1875071"/>
                <a:gd name="connsiteX33" fmla="*/ 860973 w 1290125"/>
                <a:gd name="connsiteY33" fmla="*/ 281182 h 1875071"/>
                <a:gd name="connsiteX34" fmla="*/ 865387 w 1290125"/>
                <a:gd name="connsiteY34" fmla="*/ 252261 h 1875071"/>
                <a:gd name="connsiteX35" fmla="*/ 871026 w 1290125"/>
                <a:gd name="connsiteY35" fmla="*/ 140590 h 1875071"/>
                <a:gd name="connsiteX36" fmla="*/ 865387 w 1290125"/>
                <a:gd name="connsiteY36" fmla="*/ 28919 h 1875071"/>
                <a:gd name="connsiteX37" fmla="*/ 860973 w 1290125"/>
                <a:gd name="connsiteY37" fmla="*/ 0 h 1875071"/>
                <a:gd name="connsiteX0" fmla="*/ 860973 w 1290125"/>
                <a:gd name="connsiteY0" fmla="*/ 0 h 1875071"/>
                <a:gd name="connsiteX1" fmla="*/ 892666 w 1290125"/>
                <a:gd name="connsiteY1" fmla="*/ 23699 h 1875071"/>
                <a:gd name="connsiteX2" fmla="*/ 970228 w 1290125"/>
                <a:gd name="connsiteY2" fmla="*/ 94191 h 1875071"/>
                <a:gd name="connsiteX3" fmla="*/ 1012398 w 1290125"/>
                <a:gd name="connsiteY3" fmla="*/ 140591 h 1875071"/>
                <a:gd name="connsiteX4" fmla="*/ 1012397 w 1290125"/>
                <a:gd name="connsiteY4" fmla="*/ 140592 h 1875071"/>
                <a:gd name="connsiteX5" fmla="*/ 1040719 w 1290125"/>
                <a:gd name="connsiteY5" fmla="*/ 171754 h 1875071"/>
                <a:gd name="connsiteX6" fmla="*/ 1204294 w 1290125"/>
                <a:gd name="connsiteY6" fmla="*/ 441361 h 1875071"/>
                <a:gd name="connsiteX7" fmla="*/ 1222066 w 1290125"/>
                <a:gd name="connsiteY7" fmla="*/ 489914 h 1875071"/>
                <a:gd name="connsiteX8" fmla="*/ 1241022 w 1290125"/>
                <a:gd name="connsiteY8" fmla="*/ 541706 h 1875071"/>
                <a:gd name="connsiteX9" fmla="*/ 1290125 w 1290125"/>
                <a:gd name="connsiteY9" fmla="*/ 866493 h 1875071"/>
                <a:gd name="connsiteX10" fmla="*/ 1241022 w 1290125"/>
                <a:gd name="connsiteY10" fmla="*/ 1191280 h 1875071"/>
                <a:gd name="connsiteX11" fmla="*/ 1234050 w 1290125"/>
                <a:gd name="connsiteY11" fmla="*/ 1210328 h 1875071"/>
                <a:gd name="connsiteX12" fmla="*/ 1234050 w 1290125"/>
                <a:gd name="connsiteY12" fmla="*/ 1210329 h 1875071"/>
                <a:gd name="connsiteX13" fmla="*/ 1204294 w 1290125"/>
                <a:gd name="connsiteY13" fmla="*/ 1291627 h 1875071"/>
                <a:gd name="connsiteX14" fmla="*/ 623058 w 1290125"/>
                <a:gd name="connsiteY14" fmla="*/ 1872863 h 1875071"/>
                <a:gd name="connsiteX15" fmla="*/ 617025 w 1290125"/>
                <a:gd name="connsiteY15" fmla="*/ 1875071 h 1875071"/>
                <a:gd name="connsiteX16" fmla="*/ 610992 w 1290125"/>
                <a:gd name="connsiteY16" fmla="*/ 1872863 h 1875071"/>
                <a:gd name="connsiteX17" fmla="*/ 29756 w 1290125"/>
                <a:gd name="connsiteY17" fmla="*/ 1291627 h 1875071"/>
                <a:gd name="connsiteX18" fmla="*/ 0 w 1290125"/>
                <a:gd name="connsiteY18" fmla="*/ 1210329 h 1875071"/>
                <a:gd name="connsiteX19" fmla="*/ 103612 w 1290125"/>
                <a:gd name="connsiteY19" fmla="*/ 1183688 h 1875071"/>
                <a:gd name="connsiteX20" fmla="*/ 551127 w 1290125"/>
                <a:gd name="connsiteY20" fmla="*/ 912893 h 1875071"/>
                <a:gd name="connsiteX21" fmla="*/ 617025 w 1290125"/>
                <a:gd name="connsiteY21" fmla="*/ 840386 h 1875071"/>
                <a:gd name="connsiteX22" fmla="*/ 617025 w 1290125"/>
                <a:gd name="connsiteY22" fmla="*/ 840385 h 1875071"/>
                <a:gd name="connsiteX23" fmla="*/ 621619 w 1290125"/>
                <a:gd name="connsiteY23" fmla="*/ 835330 h 1875071"/>
                <a:gd name="connsiteX24" fmla="*/ 785194 w 1290125"/>
                <a:gd name="connsiteY24" fmla="*/ 565723 h 1875071"/>
                <a:gd name="connsiteX25" fmla="*/ 814950 w 1290125"/>
                <a:gd name="connsiteY25" fmla="*/ 484426 h 1875071"/>
                <a:gd name="connsiteX26" fmla="*/ 821922 w 1290125"/>
                <a:gd name="connsiteY26" fmla="*/ 465378 h 1875071"/>
                <a:gd name="connsiteX27" fmla="*/ 848835 w 1290125"/>
                <a:gd name="connsiteY27" fmla="*/ 360707 h 1875071"/>
                <a:gd name="connsiteX28" fmla="*/ 860972 w 1290125"/>
                <a:gd name="connsiteY28" fmla="*/ 281183 h 1875071"/>
                <a:gd name="connsiteX29" fmla="*/ 892665 w 1290125"/>
                <a:gd name="connsiteY29" fmla="*/ 257483 h 1875071"/>
                <a:gd name="connsiteX30" fmla="*/ 900171 w 1290125"/>
                <a:gd name="connsiteY30" fmla="*/ 250662 h 1875071"/>
                <a:gd name="connsiteX31" fmla="*/ 900171 w 1290125"/>
                <a:gd name="connsiteY31" fmla="*/ 250662 h 1875071"/>
                <a:gd name="connsiteX32" fmla="*/ 860973 w 1290125"/>
                <a:gd name="connsiteY32" fmla="*/ 281182 h 1875071"/>
                <a:gd name="connsiteX33" fmla="*/ 865387 w 1290125"/>
                <a:gd name="connsiteY33" fmla="*/ 252261 h 1875071"/>
                <a:gd name="connsiteX34" fmla="*/ 871026 w 1290125"/>
                <a:gd name="connsiteY34" fmla="*/ 140590 h 1875071"/>
                <a:gd name="connsiteX35" fmla="*/ 865387 w 1290125"/>
                <a:gd name="connsiteY35" fmla="*/ 28919 h 1875071"/>
                <a:gd name="connsiteX36" fmla="*/ 860973 w 1290125"/>
                <a:gd name="connsiteY36" fmla="*/ 0 h 1875071"/>
                <a:gd name="connsiteX0" fmla="*/ 860973 w 1290125"/>
                <a:gd name="connsiteY0" fmla="*/ 0 h 1875071"/>
                <a:gd name="connsiteX1" fmla="*/ 892666 w 1290125"/>
                <a:gd name="connsiteY1" fmla="*/ 23699 h 1875071"/>
                <a:gd name="connsiteX2" fmla="*/ 970228 w 1290125"/>
                <a:gd name="connsiteY2" fmla="*/ 94191 h 1875071"/>
                <a:gd name="connsiteX3" fmla="*/ 1012398 w 1290125"/>
                <a:gd name="connsiteY3" fmla="*/ 140591 h 1875071"/>
                <a:gd name="connsiteX4" fmla="*/ 1012397 w 1290125"/>
                <a:gd name="connsiteY4" fmla="*/ 140592 h 1875071"/>
                <a:gd name="connsiteX5" fmla="*/ 1040719 w 1290125"/>
                <a:gd name="connsiteY5" fmla="*/ 171754 h 1875071"/>
                <a:gd name="connsiteX6" fmla="*/ 1204294 w 1290125"/>
                <a:gd name="connsiteY6" fmla="*/ 441361 h 1875071"/>
                <a:gd name="connsiteX7" fmla="*/ 1222066 w 1290125"/>
                <a:gd name="connsiteY7" fmla="*/ 489914 h 1875071"/>
                <a:gd name="connsiteX8" fmla="*/ 1241022 w 1290125"/>
                <a:gd name="connsiteY8" fmla="*/ 541706 h 1875071"/>
                <a:gd name="connsiteX9" fmla="*/ 1290125 w 1290125"/>
                <a:gd name="connsiteY9" fmla="*/ 866493 h 1875071"/>
                <a:gd name="connsiteX10" fmla="*/ 1241022 w 1290125"/>
                <a:gd name="connsiteY10" fmla="*/ 1191280 h 1875071"/>
                <a:gd name="connsiteX11" fmla="*/ 1234050 w 1290125"/>
                <a:gd name="connsiteY11" fmla="*/ 1210328 h 1875071"/>
                <a:gd name="connsiteX12" fmla="*/ 1234050 w 1290125"/>
                <a:gd name="connsiteY12" fmla="*/ 1210329 h 1875071"/>
                <a:gd name="connsiteX13" fmla="*/ 1204294 w 1290125"/>
                <a:gd name="connsiteY13" fmla="*/ 1291627 h 1875071"/>
                <a:gd name="connsiteX14" fmla="*/ 623058 w 1290125"/>
                <a:gd name="connsiteY14" fmla="*/ 1872863 h 1875071"/>
                <a:gd name="connsiteX15" fmla="*/ 617025 w 1290125"/>
                <a:gd name="connsiteY15" fmla="*/ 1875071 h 1875071"/>
                <a:gd name="connsiteX16" fmla="*/ 610992 w 1290125"/>
                <a:gd name="connsiteY16" fmla="*/ 1872863 h 1875071"/>
                <a:gd name="connsiteX17" fmla="*/ 29756 w 1290125"/>
                <a:gd name="connsiteY17" fmla="*/ 1291627 h 1875071"/>
                <a:gd name="connsiteX18" fmla="*/ 0 w 1290125"/>
                <a:gd name="connsiteY18" fmla="*/ 1210329 h 1875071"/>
                <a:gd name="connsiteX19" fmla="*/ 103612 w 1290125"/>
                <a:gd name="connsiteY19" fmla="*/ 1183688 h 1875071"/>
                <a:gd name="connsiteX20" fmla="*/ 551127 w 1290125"/>
                <a:gd name="connsiteY20" fmla="*/ 912893 h 1875071"/>
                <a:gd name="connsiteX21" fmla="*/ 617025 w 1290125"/>
                <a:gd name="connsiteY21" fmla="*/ 840386 h 1875071"/>
                <a:gd name="connsiteX22" fmla="*/ 617025 w 1290125"/>
                <a:gd name="connsiteY22" fmla="*/ 840385 h 1875071"/>
                <a:gd name="connsiteX23" fmla="*/ 621619 w 1290125"/>
                <a:gd name="connsiteY23" fmla="*/ 835330 h 1875071"/>
                <a:gd name="connsiteX24" fmla="*/ 785194 w 1290125"/>
                <a:gd name="connsiteY24" fmla="*/ 565723 h 1875071"/>
                <a:gd name="connsiteX25" fmla="*/ 814950 w 1290125"/>
                <a:gd name="connsiteY25" fmla="*/ 484426 h 1875071"/>
                <a:gd name="connsiteX26" fmla="*/ 821922 w 1290125"/>
                <a:gd name="connsiteY26" fmla="*/ 465378 h 1875071"/>
                <a:gd name="connsiteX27" fmla="*/ 848835 w 1290125"/>
                <a:gd name="connsiteY27" fmla="*/ 360707 h 1875071"/>
                <a:gd name="connsiteX28" fmla="*/ 860972 w 1290125"/>
                <a:gd name="connsiteY28" fmla="*/ 281183 h 1875071"/>
                <a:gd name="connsiteX29" fmla="*/ 892665 w 1290125"/>
                <a:gd name="connsiteY29" fmla="*/ 257483 h 1875071"/>
                <a:gd name="connsiteX30" fmla="*/ 900171 w 1290125"/>
                <a:gd name="connsiteY30" fmla="*/ 250662 h 1875071"/>
                <a:gd name="connsiteX31" fmla="*/ 860973 w 1290125"/>
                <a:gd name="connsiteY31" fmla="*/ 281182 h 1875071"/>
                <a:gd name="connsiteX32" fmla="*/ 865387 w 1290125"/>
                <a:gd name="connsiteY32" fmla="*/ 252261 h 1875071"/>
                <a:gd name="connsiteX33" fmla="*/ 871026 w 1290125"/>
                <a:gd name="connsiteY33" fmla="*/ 140590 h 1875071"/>
                <a:gd name="connsiteX34" fmla="*/ 865387 w 1290125"/>
                <a:gd name="connsiteY34" fmla="*/ 28919 h 1875071"/>
                <a:gd name="connsiteX35" fmla="*/ 860973 w 1290125"/>
                <a:gd name="connsiteY35" fmla="*/ 0 h 1875071"/>
                <a:gd name="connsiteX0" fmla="*/ 860973 w 1290125"/>
                <a:gd name="connsiteY0" fmla="*/ 0 h 1875071"/>
                <a:gd name="connsiteX1" fmla="*/ 892666 w 1290125"/>
                <a:gd name="connsiteY1" fmla="*/ 23699 h 1875071"/>
                <a:gd name="connsiteX2" fmla="*/ 970228 w 1290125"/>
                <a:gd name="connsiteY2" fmla="*/ 94191 h 1875071"/>
                <a:gd name="connsiteX3" fmla="*/ 1012398 w 1290125"/>
                <a:gd name="connsiteY3" fmla="*/ 140591 h 1875071"/>
                <a:gd name="connsiteX4" fmla="*/ 1012397 w 1290125"/>
                <a:gd name="connsiteY4" fmla="*/ 140592 h 1875071"/>
                <a:gd name="connsiteX5" fmla="*/ 1040719 w 1290125"/>
                <a:gd name="connsiteY5" fmla="*/ 171754 h 1875071"/>
                <a:gd name="connsiteX6" fmla="*/ 1204294 w 1290125"/>
                <a:gd name="connsiteY6" fmla="*/ 441361 h 1875071"/>
                <a:gd name="connsiteX7" fmla="*/ 1222066 w 1290125"/>
                <a:gd name="connsiteY7" fmla="*/ 489914 h 1875071"/>
                <a:gd name="connsiteX8" fmla="*/ 1241022 w 1290125"/>
                <a:gd name="connsiteY8" fmla="*/ 541706 h 1875071"/>
                <a:gd name="connsiteX9" fmla="*/ 1290125 w 1290125"/>
                <a:gd name="connsiteY9" fmla="*/ 866493 h 1875071"/>
                <a:gd name="connsiteX10" fmla="*/ 1241022 w 1290125"/>
                <a:gd name="connsiteY10" fmla="*/ 1191280 h 1875071"/>
                <a:gd name="connsiteX11" fmla="*/ 1234050 w 1290125"/>
                <a:gd name="connsiteY11" fmla="*/ 1210328 h 1875071"/>
                <a:gd name="connsiteX12" fmla="*/ 1234050 w 1290125"/>
                <a:gd name="connsiteY12" fmla="*/ 1210329 h 1875071"/>
                <a:gd name="connsiteX13" fmla="*/ 1204294 w 1290125"/>
                <a:gd name="connsiteY13" fmla="*/ 1291627 h 1875071"/>
                <a:gd name="connsiteX14" fmla="*/ 623058 w 1290125"/>
                <a:gd name="connsiteY14" fmla="*/ 1872863 h 1875071"/>
                <a:gd name="connsiteX15" fmla="*/ 617025 w 1290125"/>
                <a:gd name="connsiteY15" fmla="*/ 1875071 h 1875071"/>
                <a:gd name="connsiteX16" fmla="*/ 610992 w 1290125"/>
                <a:gd name="connsiteY16" fmla="*/ 1872863 h 1875071"/>
                <a:gd name="connsiteX17" fmla="*/ 29756 w 1290125"/>
                <a:gd name="connsiteY17" fmla="*/ 1291627 h 1875071"/>
                <a:gd name="connsiteX18" fmla="*/ 0 w 1290125"/>
                <a:gd name="connsiteY18" fmla="*/ 1210329 h 1875071"/>
                <a:gd name="connsiteX19" fmla="*/ 103612 w 1290125"/>
                <a:gd name="connsiteY19" fmla="*/ 1183688 h 1875071"/>
                <a:gd name="connsiteX20" fmla="*/ 551127 w 1290125"/>
                <a:gd name="connsiteY20" fmla="*/ 912893 h 1875071"/>
                <a:gd name="connsiteX21" fmla="*/ 617025 w 1290125"/>
                <a:gd name="connsiteY21" fmla="*/ 840386 h 1875071"/>
                <a:gd name="connsiteX22" fmla="*/ 617025 w 1290125"/>
                <a:gd name="connsiteY22" fmla="*/ 840385 h 1875071"/>
                <a:gd name="connsiteX23" fmla="*/ 621619 w 1290125"/>
                <a:gd name="connsiteY23" fmla="*/ 835330 h 1875071"/>
                <a:gd name="connsiteX24" fmla="*/ 785194 w 1290125"/>
                <a:gd name="connsiteY24" fmla="*/ 565723 h 1875071"/>
                <a:gd name="connsiteX25" fmla="*/ 814950 w 1290125"/>
                <a:gd name="connsiteY25" fmla="*/ 484426 h 1875071"/>
                <a:gd name="connsiteX26" fmla="*/ 821922 w 1290125"/>
                <a:gd name="connsiteY26" fmla="*/ 465378 h 1875071"/>
                <a:gd name="connsiteX27" fmla="*/ 848835 w 1290125"/>
                <a:gd name="connsiteY27" fmla="*/ 360707 h 1875071"/>
                <a:gd name="connsiteX28" fmla="*/ 860972 w 1290125"/>
                <a:gd name="connsiteY28" fmla="*/ 281183 h 1875071"/>
                <a:gd name="connsiteX29" fmla="*/ 892665 w 1290125"/>
                <a:gd name="connsiteY29" fmla="*/ 257483 h 1875071"/>
                <a:gd name="connsiteX30" fmla="*/ 860973 w 1290125"/>
                <a:gd name="connsiteY30" fmla="*/ 281182 h 1875071"/>
                <a:gd name="connsiteX31" fmla="*/ 865387 w 1290125"/>
                <a:gd name="connsiteY31" fmla="*/ 252261 h 1875071"/>
                <a:gd name="connsiteX32" fmla="*/ 871026 w 1290125"/>
                <a:gd name="connsiteY32" fmla="*/ 140590 h 1875071"/>
                <a:gd name="connsiteX33" fmla="*/ 865387 w 1290125"/>
                <a:gd name="connsiteY33" fmla="*/ 28919 h 1875071"/>
                <a:gd name="connsiteX34" fmla="*/ 860973 w 1290125"/>
                <a:gd name="connsiteY34" fmla="*/ 0 h 1875071"/>
                <a:gd name="connsiteX0" fmla="*/ 860973 w 1290125"/>
                <a:gd name="connsiteY0" fmla="*/ 0 h 1875071"/>
                <a:gd name="connsiteX1" fmla="*/ 892666 w 1290125"/>
                <a:gd name="connsiteY1" fmla="*/ 23699 h 1875071"/>
                <a:gd name="connsiteX2" fmla="*/ 970228 w 1290125"/>
                <a:gd name="connsiteY2" fmla="*/ 94191 h 1875071"/>
                <a:gd name="connsiteX3" fmla="*/ 1012398 w 1290125"/>
                <a:gd name="connsiteY3" fmla="*/ 140591 h 1875071"/>
                <a:gd name="connsiteX4" fmla="*/ 1012397 w 1290125"/>
                <a:gd name="connsiteY4" fmla="*/ 140592 h 1875071"/>
                <a:gd name="connsiteX5" fmla="*/ 1040719 w 1290125"/>
                <a:gd name="connsiteY5" fmla="*/ 171754 h 1875071"/>
                <a:gd name="connsiteX6" fmla="*/ 1204294 w 1290125"/>
                <a:gd name="connsiteY6" fmla="*/ 441361 h 1875071"/>
                <a:gd name="connsiteX7" fmla="*/ 1222066 w 1290125"/>
                <a:gd name="connsiteY7" fmla="*/ 489914 h 1875071"/>
                <a:gd name="connsiteX8" fmla="*/ 1241022 w 1290125"/>
                <a:gd name="connsiteY8" fmla="*/ 541706 h 1875071"/>
                <a:gd name="connsiteX9" fmla="*/ 1290125 w 1290125"/>
                <a:gd name="connsiteY9" fmla="*/ 866493 h 1875071"/>
                <a:gd name="connsiteX10" fmla="*/ 1241022 w 1290125"/>
                <a:gd name="connsiteY10" fmla="*/ 1191280 h 1875071"/>
                <a:gd name="connsiteX11" fmla="*/ 1234050 w 1290125"/>
                <a:gd name="connsiteY11" fmla="*/ 1210328 h 1875071"/>
                <a:gd name="connsiteX12" fmla="*/ 1234050 w 1290125"/>
                <a:gd name="connsiteY12" fmla="*/ 1210329 h 1875071"/>
                <a:gd name="connsiteX13" fmla="*/ 1204294 w 1290125"/>
                <a:gd name="connsiteY13" fmla="*/ 1291627 h 1875071"/>
                <a:gd name="connsiteX14" fmla="*/ 623058 w 1290125"/>
                <a:gd name="connsiteY14" fmla="*/ 1872863 h 1875071"/>
                <a:gd name="connsiteX15" fmla="*/ 617025 w 1290125"/>
                <a:gd name="connsiteY15" fmla="*/ 1875071 h 1875071"/>
                <a:gd name="connsiteX16" fmla="*/ 610992 w 1290125"/>
                <a:gd name="connsiteY16" fmla="*/ 1872863 h 1875071"/>
                <a:gd name="connsiteX17" fmla="*/ 29756 w 1290125"/>
                <a:gd name="connsiteY17" fmla="*/ 1291627 h 1875071"/>
                <a:gd name="connsiteX18" fmla="*/ 0 w 1290125"/>
                <a:gd name="connsiteY18" fmla="*/ 1210329 h 1875071"/>
                <a:gd name="connsiteX19" fmla="*/ 103612 w 1290125"/>
                <a:gd name="connsiteY19" fmla="*/ 1183688 h 1875071"/>
                <a:gd name="connsiteX20" fmla="*/ 551127 w 1290125"/>
                <a:gd name="connsiteY20" fmla="*/ 912893 h 1875071"/>
                <a:gd name="connsiteX21" fmla="*/ 617025 w 1290125"/>
                <a:gd name="connsiteY21" fmla="*/ 840386 h 1875071"/>
                <a:gd name="connsiteX22" fmla="*/ 617025 w 1290125"/>
                <a:gd name="connsiteY22" fmla="*/ 840385 h 1875071"/>
                <a:gd name="connsiteX23" fmla="*/ 621619 w 1290125"/>
                <a:gd name="connsiteY23" fmla="*/ 835330 h 1875071"/>
                <a:gd name="connsiteX24" fmla="*/ 785194 w 1290125"/>
                <a:gd name="connsiteY24" fmla="*/ 565723 h 1875071"/>
                <a:gd name="connsiteX25" fmla="*/ 814950 w 1290125"/>
                <a:gd name="connsiteY25" fmla="*/ 484426 h 1875071"/>
                <a:gd name="connsiteX26" fmla="*/ 821922 w 1290125"/>
                <a:gd name="connsiteY26" fmla="*/ 465378 h 1875071"/>
                <a:gd name="connsiteX27" fmla="*/ 848835 w 1290125"/>
                <a:gd name="connsiteY27" fmla="*/ 360707 h 1875071"/>
                <a:gd name="connsiteX28" fmla="*/ 860972 w 1290125"/>
                <a:gd name="connsiteY28" fmla="*/ 281183 h 1875071"/>
                <a:gd name="connsiteX29" fmla="*/ 860973 w 1290125"/>
                <a:gd name="connsiteY29" fmla="*/ 281182 h 1875071"/>
                <a:gd name="connsiteX30" fmla="*/ 865387 w 1290125"/>
                <a:gd name="connsiteY30" fmla="*/ 252261 h 1875071"/>
                <a:gd name="connsiteX31" fmla="*/ 871026 w 1290125"/>
                <a:gd name="connsiteY31" fmla="*/ 140590 h 1875071"/>
                <a:gd name="connsiteX32" fmla="*/ 865387 w 1290125"/>
                <a:gd name="connsiteY32" fmla="*/ 28919 h 1875071"/>
                <a:gd name="connsiteX33" fmla="*/ 860973 w 1290125"/>
                <a:gd name="connsiteY33" fmla="*/ 0 h 187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90125" h="1875071">
                  <a:moveTo>
                    <a:pt x="860973" y="0"/>
                  </a:moveTo>
                  <a:lnTo>
                    <a:pt x="892666" y="23699"/>
                  </a:lnTo>
                  <a:cubicBezTo>
                    <a:pt x="919638" y="45957"/>
                    <a:pt x="945522" y="69485"/>
                    <a:pt x="970228" y="94191"/>
                  </a:cubicBezTo>
                  <a:lnTo>
                    <a:pt x="1012398" y="140591"/>
                  </a:lnTo>
                  <a:lnTo>
                    <a:pt x="1012397" y="140592"/>
                  </a:lnTo>
                  <a:lnTo>
                    <a:pt x="1040719" y="171754"/>
                  </a:lnTo>
                  <a:cubicBezTo>
                    <a:pt x="1107495" y="252667"/>
                    <a:pt x="1162843" y="343359"/>
                    <a:pt x="1204294" y="441361"/>
                  </a:cubicBezTo>
                  <a:lnTo>
                    <a:pt x="1222066" y="489914"/>
                  </a:lnTo>
                  <a:lnTo>
                    <a:pt x="1241022" y="541706"/>
                  </a:lnTo>
                  <a:cubicBezTo>
                    <a:pt x="1272934" y="644307"/>
                    <a:pt x="1290125" y="753392"/>
                    <a:pt x="1290125" y="866493"/>
                  </a:cubicBezTo>
                  <a:cubicBezTo>
                    <a:pt x="1290125" y="979594"/>
                    <a:pt x="1272934" y="1088680"/>
                    <a:pt x="1241022" y="1191280"/>
                  </a:cubicBezTo>
                  <a:lnTo>
                    <a:pt x="1234050" y="1210328"/>
                  </a:lnTo>
                  <a:lnTo>
                    <a:pt x="1234050" y="1210329"/>
                  </a:lnTo>
                  <a:lnTo>
                    <a:pt x="1204294" y="1291627"/>
                  </a:lnTo>
                  <a:cubicBezTo>
                    <a:pt x="1093758" y="1552966"/>
                    <a:pt x="884396" y="1762327"/>
                    <a:pt x="623058" y="1872863"/>
                  </a:cubicBezTo>
                  <a:lnTo>
                    <a:pt x="617025" y="1875071"/>
                  </a:lnTo>
                  <a:lnTo>
                    <a:pt x="610992" y="1872863"/>
                  </a:lnTo>
                  <a:cubicBezTo>
                    <a:pt x="349654" y="1762327"/>
                    <a:pt x="140292" y="1552966"/>
                    <a:pt x="29756" y="1291627"/>
                  </a:cubicBezTo>
                  <a:lnTo>
                    <a:pt x="0" y="1210329"/>
                  </a:lnTo>
                  <a:lnTo>
                    <a:pt x="103612" y="1183688"/>
                  </a:lnTo>
                  <a:cubicBezTo>
                    <a:pt x="274612" y="1130501"/>
                    <a:pt x="427596" y="1036424"/>
                    <a:pt x="551127" y="912893"/>
                  </a:cubicBezTo>
                  <a:lnTo>
                    <a:pt x="617025" y="840386"/>
                  </a:lnTo>
                  <a:lnTo>
                    <a:pt x="617025" y="840385"/>
                  </a:lnTo>
                  <a:lnTo>
                    <a:pt x="621619" y="835330"/>
                  </a:lnTo>
                  <a:cubicBezTo>
                    <a:pt x="688395" y="754418"/>
                    <a:pt x="743743" y="663725"/>
                    <a:pt x="785194" y="565723"/>
                  </a:cubicBezTo>
                  <a:lnTo>
                    <a:pt x="814950" y="484426"/>
                  </a:lnTo>
                  <a:lnTo>
                    <a:pt x="821922" y="465378"/>
                  </a:lnTo>
                  <a:cubicBezTo>
                    <a:pt x="832559" y="431178"/>
                    <a:pt x="841561" y="396257"/>
                    <a:pt x="848835" y="360707"/>
                  </a:cubicBezTo>
                  <a:lnTo>
                    <a:pt x="860972" y="281183"/>
                  </a:lnTo>
                  <a:lnTo>
                    <a:pt x="860973" y="281182"/>
                  </a:lnTo>
                  <a:lnTo>
                    <a:pt x="865387" y="252261"/>
                  </a:lnTo>
                  <a:cubicBezTo>
                    <a:pt x="869116" y="215545"/>
                    <a:pt x="871026" y="178290"/>
                    <a:pt x="871026" y="140590"/>
                  </a:cubicBezTo>
                  <a:cubicBezTo>
                    <a:pt x="871026" y="102890"/>
                    <a:pt x="869116" y="65636"/>
                    <a:pt x="865387" y="28919"/>
                  </a:cubicBezTo>
                  <a:lnTo>
                    <a:pt x="860973" y="0"/>
                  </a:lnTo>
                  <a:close/>
                </a:path>
              </a:pathLst>
            </a:custGeom>
            <a:solidFill>
              <a:srgbClr val="C0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720000" rIns="0" bIns="0" anchor="ctr"/>
            <a:lstStyle/>
            <a:p>
              <a:pPr algn="ctr" eaLnBrk="1" fontAlgn="auto" hangingPunct="1">
                <a:spcBef>
                  <a:spcPts val="0"/>
                </a:spcBef>
                <a:spcAft>
                  <a:spcPts val="0"/>
                </a:spcAft>
                <a:defRPr/>
              </a:pPr>
              <a:r>
                <a:rPr lang="en-US" altLang="zh-CN" sz="2000" dirty="0">
                  <a:solidFill>
                    <a:srgbClr val="FFFFFF"/>
                  </a:solidFill>
                  <a:latin typeface="方正黑体简体" panose="03000509000000000000" pitchFamily="65" charset="-122"/>
                  <a:ea typeface="方正黑体简体" panose="03000509000000000000" pitchFamily="65" charset="-122"/>
                </a:rPr>
                <a:t>4</a:t>
              </a:r>
              <a:endParaRPr lang="zh-CN" altLang="en-US" sz="2000" dirty="0">
                <a:solidFill>
                  <a:srgbClr val="FFFFFF"/>
                </a:solidFill>
                <a:latin typeface="方正黑体简体" panose="03000509000000000000" pitchFamily="65" charset="-122"/>
                <a:ea typeface="方正黑体简体" panose="03000509000000000000" pitchFamily="65" charset="-122"/>
              </a:endParaRPr>
            </a:p>
          </p:txBody>
        </p:sp>
        <p:sp>
          <p:nvSpPr>
            <p:cNvPr id="15" name="任意多边形 12">
              <a:extLst>
                <a:ext uri="{FF2B5EF4-FFF2-40B4-BE49-F238E27FC236}">
                  <a16:creationId xmlns="" xmlns:a16="http://schemas.microsoft.com/office/drawing/2014/main" id="{BA6CBF2F-BA15-4C9B-A716-F4643875014B}"/>
                </a:ext>
              </a:extLst>
            </p:cNvPr>
            <p:cNvSpPr>
              <a:spLocks/>
            </p:cNvSpPr>
            <p:nvPr/>
          </p:nvSpPr>
          <p:spPr bwMode="auto">
            <a:xfrm rot="3025862">
              <a:off x="4657998" y="2965936"/>
              <a:ext cx="1292225" cy="1736725"/>
            </a:xfrm>
            <a:custGeom>
              <a:avLst/>
              <a:gdLst>
                <a:gd name="T0" fmla="*/ 213886 w 1344085"/>
                <a:gd name="T1" fmla="*/ 313235 h 1807704"/>
                <a:gd name="T2" fmla="*/ 669165 w 1344085"/>
                <a:gd name="T3" fmla="*/ 13155 h 1807704"/>
                <a:gd name="T4" fmla="*/ 723488 w 1344085"/>
                <a:gd name="T5" fmla="*/ 0 h 1807704"/>
                <a:gd name="T6" fmla="*/ 744941 w 1344085"/>
                <a:gd name="T7" fmla="*/ 12809 h 1807704"/>
                <a:gd name="T8" fmla="*/ 821570 w 1344085"/>
                <a:gd name="T9" fmla="*/ 69759 h 1807704"/>
                <a:gd name="T10" fmla="*/ 1143449 w 1344085"/>
                <a:gd name="T11" fmla="*/ 611073 h 1807704"/>
                <a:gd name="T12" fmla="*/ 1148560 w 1344085"/>
                <a:gd name="T13" fmla="*/ 646616 h 1807704"/>
                <a:gd name="T14" fmla="*/ 1095039 w 1344085"/>
                <a:gd name="T15" fmla="*/ 649131 h 1807704"/>
                <a:gd name="T16" fmla="*/ 598356 w 1344085"/>
                <a:gd name="T17" fmla="*/ 850384 h 1807704"/>
                <a:gd name="T18" fmla="*/ 576317 w 1344085"/>
                <a:gd name="T19" fmla="*/ 870016 h 1807704"/>
                <a:gd name="T20" fmla="*/ 576316 w 1344085"/>
                <a:gd name="T21" fmla="*/ 870016 h 1807704"/>
                <a:gd name="T22" fmla="*/ 528421 w 1344085"/>
                <a:gd name="T23" fmla="*/ 912679 h 1807704"/>
                <a:gd name="T24" fmla="*/ 463920 w 1344085"/>
                <a:gd name="T25" fmla="*/ 983020 h 1807704"/>
                <a:gd name="T26" fmla="*/ 358719 w 1344085"/>
                <a:gd name="T27" fmla="*/ 1139761 h 1807704"/>
                <a:gd name="T28" fmla="*/ 358322 w 1344085"/>
                <a:gd name="T29" fmla="*/ 1140604 h 1807704"/>
                <a:gd name="T30" fmla="*/ 319470 w 1344085"/>
                <a:gd name="T31" fmla="*/ 1223181 h 1807704"/>
                <a:gd name="T32" fmla="*/ 290873 w 1344085"/>
                <a:gd name="T33" fmla="*/ 1303925 h 1807704"/>
                <a:gd name="T34" fmla="*/ 289043 w 1344085"/>
                <a:gd name="T35" fmla="*/ 1309091 h 1807704"/>
                <a:gd name="T36" fmla="*/ 254386 w 1344085"/>
                <a:gd name="T37" fmla="*/ 1485739 h 1807704"/>
                <a:gd name="T38" fmla="*/ 251676 w 1344085"/>
                <a:gd name="T39" fmla="*/ 1541456 h 1807704"/>
                <a:gd name="T40" fmla="*/ 205896 w 1344085"/>
                <a:gd name="T41" fmla="*/ 1490280 h 1807704"/>
                <a:gd name="T42" fmla="*/ 151598 w 1344085"/>
                <a:gd name="T43" fmla="*/ 1415734 h 1807704"/>
                <a:gd name="T44" fmla="*/ 142845 w 1344085"/>
                <a:gd name="T45" fmla="*/ 1400805 h 1807704"/>
                <a:gd name="T46" fmla="*/ 142844 w 1344085"/>
                <a:gd name="T47" fmla="*/ 1400805 h 1807704"/>
                <a:gd name="T48" fmla="*/ 105490 w 1344085"/>
                <a:gd name="T49" fmla="*/ 1337085 h 1807704"/>
                <a:gd name="T50" fmla="*/ 16934 w 1344085"/>
                <a:gd name="T51" fmla="*/ 1083118 h 1807704"/>
                <a:gd name="T52" fmla="*/ 16106 w 1344085"/>
                <a:gd name="T53" fmla="*/ 1077352 h 1807704"/>
                <a:gd name="T54" fmla="*/ 4215 w 1344085"/>
                <a:gd name="T55" fmla="*/ 994651 h 1807704"/>
                <a:gd name="T56" fmla="*/ 69436 w 1344085"/>
                <a:gd name="T57" fmla="*/ 553398 h 1807704"/>
                <a:gd name="T58" fmla="*/ 108287 w 1344085"/>
                <a:gd name="T59" fmla="*/ 470820 h 1807704"/>
                <a:gd name="T60" fmla="*/ 108288 w 1344085"/>
                <a:gd name="T61" fmla="*/ 470820 h 1807704"/>
                <a:gd name="T62" fmla="*/ 108685 w 1344085"/>
                <a:gd name="T63" fmla="*/ 469975 h 1807704"/>
                <a:gd name="T64" fmla="*/ 213886 w 1344085"/>
                <a:gd name="T65" fmla="*/ 313235 h 18077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4085"/>
                <a:gd name="T100" fmla="*/ 0 h 1807704"/>
                <a:gd name="T101" fmla="*/ 1344085 w 1344085"/>
                <a:gd name="T102" fmla="*/ 1807704 h 18077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4085" h="1807704">
                  <a:moveTo>
                    <a:pt x="250298" y="367340"/>
                  </a:moveTo>
                  <a:cubicBezTo>
                    <a:pt x="394390" y="192970"/>
                    <a:pt x="581259" y="74785"/>
                    <a:pt x="783081" y="15429"/>
                  </a:cubicBezTo>
                  <a:lnTo>
                    <a:pt x="846651" y="0"/>
                  </a:lnTo>
                  <a:lnTo>
                    <a:pt x="871756" y="15021"/>
                  </a:lnTo>
                  <a:cubicBezTo>
                    <a:pt x="902435" y="35535"/>
                    <a:pt x="932370" y="57794"/>
                    <a:pt x="961431" y="81809"/>
                  </a:cubicBezTo>
                  <a:cubicBezTo>
                    <a:pt x="1164862" y="249916"/>
                    <a:pt x="1291820" y="476249"/>
                    <a:pt x="1338104" y="716620"/>
                  </a:cubicBezTo>
                  <a:lnTo>
                    <a:pt x="1344085" y="758303"/>
                  </a:lnTo>
                  <a:lnTo>
                    <a:pt x="1281454" y="761253"/>
                  </a:lnTo>
                  <a:cubicBezTo>
                    <a:pt x="1072757" y="781095"/>
                    <a:pt x="869736" y="860648"/>
                    <a:pt x="700218" y="997268"/>
                  </a:cubicBezTo>
                  <a:lnTo>
                    <a:pt x="674427" y="1020290"/>
                  </a:lnTo>
                  <a:lnTo>
                    <a:pt x="674426" y="1020290"/>
                  </a:lnTo>
                  <a:lnTo>
                    <a:pt x="618378" y="1070322"/>
                  </a:lnTo>
                  <a:cubicBezTo>
                    <a:pt x="592115" y="1096249"/>
                    <a:pt x="566911" y="1123751"/>
                    <a:pt x="542896" y="1152812"/>
                  </a:cubicBezTo>
                  <a:cubicBezTo>
                    <a:pt x="494866" y="1210935"/>
                    <a:pt x="453862" y="1272551"/>
                    <a:pt x="419786" y="1336626"/>
                  </a:cubicBezTo>
                  <a:lnTo>
                    <a:pt x="419321" y="1337615"/>
                  </a:lnTo>
                  <a:lnTo>
                    <a:pt x="373856" y="1434456"/>
                  </a:lnTo>
                  <a:lnTo>
                    <a:pt x="340389" y="1529147"/>
                  </a:lnTo>
                  <a:lnTo>
                    <a:pt x="338248" y="1535204"/>
                  </a:lnTo>
                  <a:cubicBezTo>
                    <a:pt x="317931" y="1603171"/>
                    <a:pt x="304445" y="1672568"/>
                    <a:pt x="297692" y="1742364"/>
                  </a:cubicBezTo>
                  <a:lnTo>
                    <a:pt x="294520" y="1807704"/>
                  </a:lnTo>
                  <a:lnTo>
                    <a:pt x="240948" y="1747689"/>
                  </a:lnTo>
                  <a:cubicBezTo>
                    <a:pt x="218177" y="1719436"/>
                    <a:pt x="196992" y="1690252"/>
                    <a:pt x="177405" y="1660267"/>
                  </a:cubicBezTo>
                  <a:lnTo>
                    <a:pt x="167163" y="1642759"/>
                  </a:lnTo>
                  <a:lnTo>
                    <a:pt x="167162" y="1642759"/>
                  </a:lnTo>
                  <a:lnTo>
                    <a:pt x="123448" y="1568034"/>
                  </a:lnTo>
                  <a:cubicBezTo>
                    <a:pt x="74307" y="1473654"/>
                    <a:pt x="39652" y="1373216"/>
                    <a:pt x="19817" y="1270200"/>
                  </a:cubicBezTo>
                  <a:lnTo>
                    <a:pt x="18847" y="1263438"/>
                  </a:lnTo>
                  <a:lnTo>
                    <a:pt x="4932" y="1166453"/>
                  </a:lnTo>
                  <a:cubicBezTo>
                    <a:pt x="-11603" y="992538"/>
                    <a:pt x="13329" y="814681"/>
                    <a:pt x="81257" y="648984"/>
                  </a:cubicBezTo>
                  <a:lnTo>
                    <a:pt x="126722" y="552143"/>
                  </a:lnTo>
                  <a:lnTo>
                    <a:pt x="126723" y="552143"/>
                  </a:lnTo>
                  <a:lnTo>
                    <a:pt x="127188" y="551153"/>
                  </a:lnTo>
                  <a:cubicBezTo>
                    <a:pt x="161263" y="487078"/>
                    <a:pt x="202268" y="425462"/>
                    <a:pt x="250298" y="367340"/>
                  </a:cubicBezTo>
                  <a:close/>
                </a:path>
              </a:pathLst>
            </a:custGeom>
            <a:solidFill>
              <a:srgbClr val="C00000"/>
            </a:solidFill>
            <a:ln w="9525">
              <a:solidFill>
                <a:srgbClr val="FFFFFF"/>
              </a:solidFill>
              <a:miter lim="800000"/>
              <a:headEnd/>
              <a:tailEnd/>
            </a:ln>
          </p:spPr>
          <p:txBody>
            <a:bodyPr lIns="72000" tIns="0" rIns="0" bIns="86400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2000" dirty="0">
                  <a:solidFill>
                    <a:srgbClr val="FFFFFF"/>
                  </a:solidFill>
                  <a:latin typeface="方正黑体简体" panose="03000509000000000000" pitchFamily="65" charset="-122"/>
                  <a:ea typeface="方正黑体简体" panose="03000509000000000000" pitchFamily="65" charset="-122"/>
                </a:rPr>
                <a:t>2</a:t>
              </a:r>
              <a:endParaRPr lang="zh-CN" altLang="en-US" sz="2000" dirty="0">
                <a:solidFill>
                  <a:srgbClr val="FFFFFF"/>
                </a:solidFill>
                <a:latin typeface="方正黑体简体" panose="03000509000000000000" pitchFamily="65" charset="-122"/>
                <a:ea typeface="方正黑体简体" panose="03000509000000000000" pitchFamily="65" charset="-122"/>
              </a:endParaRPr>
            </a:p>
          </p:txBody>
        </p:sp>
        <p:sp>
          <p:nvSpPr>
            <p:cNvPr id="16" name="任意多边形 18">
              <a:extLst>
                <a:ext uri="{FF2B5EF4-FFF2-40B4-BE49-F238E27FC236}">
                  <a16:creationId xmlns="" xmlns:a16="http://schemas.microsoft.com/office/drawing/2014/main" id="{A4953B82-7749-45F6-B9D0-6B13B2D8E314}"/>
                </a:ext>
              </a:extLst>
            </p:cNvPr>
            <p:cNvSpPr>
              <a:spLocks/>
            </p:cNvSpPr>
            <p:nvPr/>
          </p:nvSpPr>
          <p:spPr bwMode="auto">
            <a:xfrm rot="18493677">
              <a:off x="4719910" y="3670786"/>
              <a:ext cx="1192213" cy="1817688"/>
            </a:xfrm>
            <a:custGeom>
              <a:avLst/>
              <a:gdLst>
                <a:gd name="T0" fmla="*/ 859715 w 1239871"/>
                <a:gd name="T1" fmla="*/ 237200 h 1890407"/>
                <a:gd name="T2" fmla="*/ 915003 w 1239871"/>
                <a:gd name="T3" fmla="*/ 315173 h 1890407"/>
                <a:gd name="T4" fmla="*/ 946680 w 1239871"/>
                <a:gd name="T5" fmla="*/ 371042 h 1890407"/>
                <a:gd name="T6" fmla="*/ 961255 w 1239871"/>
                <a:gd name="T7" fmla="*/ 396751 h 1890407"/>
                <a:gd name="T8" fmla="*/ 1053435 w 1239871"/>
                <a:gd name="T9" fmla="*/ 925035 h 1890407"/>
                <a:gd name="T10" fmla="*/ 1044581 w 1239871"/>
                <a:gd name="T11" fmla="*/ 977898 h 1890407"/>
                <a:gd name="T12" fmla="*/ 1044582 w 1239871"/>
                <a:gd name="T13" fmla="*/ 977898 h 1890407"/>
                <a:gd name="T14" fmla="*/ 1038637 w 1239871"/>
                <a:gd name="T15" fmla="*/ 1013402 h 1890407"/>
                <a:gd name="T16" fmla="*/ 704000 w 1239871"/>
                <a:gd name="T17" fmla="*/ 1548378 h 1890407"/>
                <a:gd name="T18" fmla="*/ 626021 w 1239871"/>
                <a:gd name="T19" fmla="*/ 1603660 h 1890407"/>
                <a:gd name="T20" fmla="*/ 604263 w 1239871"/>
                <a:gd name="T21" fmla="*/ 1615995 h 1890407"/>
                <a:gd name="T22" fmla="*/ 550240 w 1239871"/>
                <a:gd name="T23" fmla="*/ 1601536 h 1890407"/>
                <a:gd name="T24" fmla="*/ 101921 w 1239871"/>
                <a:gd name="T25" fmla="*/ 1290134 h 1890407"/>
                <a:gd name="T26" fmla="*/ 378 w 1239871"/>
                <a:gd name="T27" fmla="*/ 1130584 h 1890407"/>
                <a:gd name="T28" fmla="*/ 0 w 1239871"/>
                <a:gd name="T29" fmla="*/ 1129729 h 1890407"/>
                <a:gd name="T30" fmla="*/ 16480 w 1239871"/>
                <a:gd name="T31" fmla="*/ 1124335 h 1890407"/>
                <a:gd name="T32" fmla="*/ 260579 w 1239871"/>
                <a:gd name="T33" fmla="*/ 985507 h 1890407"/>
                <a:gd name="T34" fmla="*/ 452726 w 1239871"/>
                <a:gd name="T35" fmla="*/ 780731 h 1890407"/>
                <a:gd name="T36" fmla="*/ 477480 w 1239871"/>
                <a:gd name="T37" fmla="*/ 740606 h 1890407"/>
                <a:gd name="T38" fmla="*/ 477480 w 1239871"/>
                <a:gd name="T39" fmla="*/ 740605 h 1890407"/>
                <a:gd name="T40" fmla="*/ 500684 w 1239871"/>
                <a:gd name="T41" fmla="*/ 702987 h 1890407"/>
                <a:gd name="T42" fmla="*/ 595216 w 1239871"/>
                <a:gd name="T43" fmla="*/ 450529 h 1890407"/>
                <a:gd name="T44" fmla="*/ 601161 w 1239871"/>
                <a:gd name="T45" fmla="*/ 415026 h 1890407"/>
                <a:gd name="T46" fmla="*/ 601161 w 1239871"/>
                <a:gd name="T47" fmla="*/ 415026 h 1890407"/>
                <a:gd name="T48" fmla="*/ 610015 w 1239871"/>
                <a:gd name="T49" fmla="*/ 362164 h 1890407"/>
                <a:gd name="T50" fmla="*/ 616325 w 1239871"/>
                <a:gd name="T51" fmla="*/ 272792 h 1890407"/>
                <a:gd name="T52" fmla="*/ 615474 w 1239871"/>
                <a:gd name="T53" fmla="*/ 238974 h 1890407"/>
                <a:gd name="T54" fmla="*/ 614070 w 1239871"/>
                <a:gd name="T55" fmla="*/ 183070 h 1890407"/>
                <a:gd name="T56" fmla="*/ 583553 w 1239871"/>
                <a:gd name="T57" fmla="*/ 5219 h 1890407"/>
                <a:gd name="T58" fmla="*/ 581842 w 1239871"/>
                <a:gd name="T59" fmla="*/ 0 h 1890407"/>
                <a:gd name="T60" fmla="*/ 654920 w 1239871"/>
                <a:gd name="T61" fmla="*/ 45074 h 1890407"/>
                <a:gd name="T62" fmla="*/ 727625 w 1239871"/>
                <a:gd name="T63" fmla="*/ 100559 h 1890407"/>
                <a:gd name="T64" fmla="*/ 727625 w 1239871"/>
                <a:gd name="T65" fmla="*/ 100557 h 1890407"/>
                <a:gd name="T66" fmla="*/ 728367 w 1239871"/>
                <a:gd name="T67" fmla="*/ 101125 h 1890407"/>
                <a:gd name="T68" fmla="*/ 859715 w 1239871"/>
                <a:gd name="T69" fmla="*/ 237200 h 18904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9871"/>
                <a:gd name="T106" fmla="*/ 0 h 1890407"/>
                <a:gd name="T107" fmla="*/ 1239871 w 1239871"/>
                <a:gd name="T108" fmla="*/ 1890407 h 18904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9871" h="1890407">
                  <a:moveTo>
                    <a:pt x="1005611" y="277479"/>
                  </a:moveTo>
                  <a:cubicBezTo>
                    <a:pt x="1028939" y="307095"/>
                    <a:pt x="1050492" y="337542"/>
                    <a:pt x="1070282" y="368692"/>
                  </a:cubicBezTo>
                  <a:lnTo>
                    <a:pt x="1107335" y="434049"/>
                  </a:lnTo>
                  <a:lnTo>
                    <a:pt x="1124384" y="464124"/>
                  </a:lnTo>
                  <a:cubicBezTo>
                    <a:pt x="1222085" y="658690"/>
                    <a:pt x="1256927" y="873940"/>
                    <a:pt x="1232206" y="1082116"/>
                  </a:cubicBezTo>
                  <a:lnTo>
                    <a:pt x="1221851" y="1143955"/>
                  </a:lnTo>
                  <a:lnTo>
                    <a:pt x="1221852" y="1143955"/>
                  </a:lnTo>
                  <a:lnTo>
                    <a:pt x="1214898" y="1185487"/>
                  </a:lnTo>
                  <a:cubicBezTo>
                    <a:pt x="1163001" y="1424709"/>
                    <a:pt x="1030781" y="1648008"/>
                    <a:pt x="823471" y="1811308"/>
                  </a:cubicBezTo>
                  <a:cubicBezTo>
                    <a:pt x="793855" y="1834637"/>
                    <a:pt x="763408" y="1856189"/>
                    <a:pt x="732258" y="1875979"/>
                  </a:cubicBezTo>
                  <a:lnTo>
                    <a:pt x="706809" y="1890407"/>
                  </a:lnTo>
                  <a:lnTo>
                    <a:pt x="643617" y="1873495"/>
                  </a:lnTo>
                  <a:cubicBezTo>
                    <a:pt x="443240" y="1809433"/>
                    <a:pt x="259188" y="1686907"/>
                    <a:pt x="119216" y="1509212"/>
                  </a:cubicBezTo>
                  <a:cubicBezTo>
                    <a:pt x="72559" y="1449982"/>
                    <a:pt x="33007" y="1387424"/>
                    <a:pt x="442" y="1322568"/>
                  </a:cubicBezTo>
                  <a:lnTo>
                    <a:pt x="0" y="1321568"/>
                  </a:lnTo>
                  <a:lnTo>
                    <a:pt x="19277" y="1315258"/>
                  </a:lnTo>
                  <a:cubicBezTo>
                    <a:pt x="119622" y="1276839"/>
                    <a:pt x="215953" y="1222842"/>
                    <a:pt x="304800" y="1152856"/>
                  </a:cubicBezTo>
                  <a:cubicBezTo>
                    <a:pt x="393647" y="1082870"/>
                    <a:pt x="468702" y="1001864"/>
                    <a:pt x="529554" y="913307"/>
                  </a:cubicBezTo>
                  <a:lnTo>
                    <a:pt x="558509" y="866368"/>
                  </a:lnTo>
                  <a:lnTo>
                    <a:pt x="558509" y="866367"/>
                  </a:lnTo>
                  <a:lnTo>
                    <a:pt x="585653" y="822361"/>
                  </a:lnTo>
                  <a:cubicBezTo>
                    <a:pt x="636990" y="729156"/>
                    <a:pt x="673985" y="629558"/>
                    <a:pt x="696226" y="527033"/>
                  </a:cubicBezTo>
                  <a:lnTo>
                    <a:pt x="703180" y="485502"/>
                  </a:lnTo>
                  <a:lnTo>
                    <a:pt x="703181" y="485502"/>
                  </a:lnTo>
                  <a:lnTo>
                    <a:pt x="713536" y="423663"/>
                  </a:lnTo>
                  <a:cubicBezTo>
                    <a:pt x="717656" y="388967"/>
                    <a:pt x="720122" y="354075"/>
                    <a:pt x="720917" y="319114"/>
                  </a:cubicBezTo>
                  <a:lnTo>
                    <a:pt x="719922" y="279554"/>
                  </a:lnTo>
                  <a:lnTo>
                    <a:pt x="718279" y="214158"/>
                  </a:lnTo>
                  <a:cubicBezTo>
                    <a:pt x="713162" y="144223"/>
                    <a:pt x="701304" y="74529"/>
                    <a:pt x="682583" y="6105"/>
                  </a:cubicBezTo>
                  <a:lnTo>
                    <a:pt x="680584" y="0"/>
                  </a:lnTo>
                  <a:lnTo>
                    <a:pt x="766062" y="52727"/>
                  </a:lnTo>
                  <a:lnTo>
                    <a:pt x="851104" y="117635"/>
                  </a:lnTo>
                  <a:lnTo>
                    <a:pt x="851104" y="117633"/>
                  </a:lnTo>
                  <a:lnTo>
                    <a:pt x="851973" y="118297"/>
                  </a:lnTo>
                  <a:cubicBezTo>
                    <a:pt x="907398" y="165146"/>
                    <a:pt x="958954" y="218248"/>
                    <a:pt x="1005611" y="277479"/>
                  </a:cubicBezTo>
                  <a:close/>
                </a:path>
              </a:pathLst>
            </a:custGeom>
            <a:solidFill>
              <a:schemeClr val="tx2"/>
            </a:solidFill>
            <a:ln w="9525">
              <a:solidFill>
                <a:srgbClr val="FFFFFF"/>
              </a:solidFill>
              <a:miter lim="800000"/>
              <a:headEnd/>
              <a:tailEnd/>
            </a:ln>
          </p:spPr>
          <p:txBody>
            <a:bodyPr lIns="72000" tIns="720000" rIns="0" bIns="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2000" dirty="0">
                  <a:solidFill>
                    <a:srgbClr val="FFFFFF"/>
                  </a:solidFill>
                  <a:latin typeface="方正黑体简体" panose="03000509000000000000" pitchFamily="65" charset="-122"/>
                  <a:ea typeface="方正黑体简体" panose="03000509000000000000" pitchFamily="65" charset="-122"/>
                </a:rPr>
                <a:t>3</a:t>
              </a:r>
              <a:endParaRPr lang="zh-CN" altLang="en-US" sz="2000" dirty="0">
                <a:solidFill>
                  <a:srgbClr val="FFFFFF"/>
                </a:solidFill>
                <a:latin typeface="方正黑体简体" panose="03000509000000000000" pitchFamily="65" charset="-122"/>
                <a:ea typeface="方正黑体简体" panose="03000509000000000000" pitchFamily="65" charset="-122"/>
              </a:endParaRPr>
            </a:p>
          </p:txBody>
        </p:sp>
        <p:sp>
          <p:nvSpPr>
            <p:cNvPr id="17" name="任意多边形 22">
              <a:extLst>
                <a:ext uri="{FF2B5EF4-FFF2-40B4-BE49-F238E27FC236}">
                  <a16:creationId xmlns="" xmlns:a16="http://schemas.microsoft.com/office/drawing/2014/main" id="{06E2BE6C-8902-40F1-BF13-11A8003FAEE7}"/>
                </a:ext>
              </a:extLst>
            </p:cNvPr>
            <p:cNvSpPr>
              <a:spLocks/>
            </p:cNvSpPr>
            <p:nvPr/>
          </p:nvSpPr>
          <p:spPr bwMode="auto">
            <a:xfrm rot="2574318">
              <a:off x="3302273" y="3837473"/>
              <a:ext cx="1327150" cy="1654175"/>
            </a:xfrm>
            <a:custGeom>
              <a:avLst/>
              <a:gdLst>
                <a:gd name="T0" fmla="*/ 0 w 1381071"/>
                <a:gd name="T1" fmla="*/ 772554 h 1719818"/>
                <a:gd name="T2" fmla="*/ 53312 w 1381071"/>
                <a:gd name="T3" fmla="*/ 777069 h 1719818"/>
                <a:gd name="T4" fmla="*/ 571388 w 1381071"/>
                <a:gd name="T5" fmla="*/ 642000 h 1719818"/>
                <a:gd name="T6" fmla="*/ 595780 w 1381071"/>
                <a:gd name="T7" fmla="*/ 625363 h 1719818"/>
                <a:gd name="T8" fmla="*/ 595780 w 1381071"/>
                <a:gd name="T9" fmla="*/ 625362 h 1719818"/>
                <a:gd name="T10" fmla="*/ 648783 w 1381071"/>
                <a:gd name="T11" fmla="*/ 589204 h 1719818"/>
                <a:gd name="T12" fmla="*/ 721858 w 1381071"/>
                <a:gd name="T13" fmla="*/ 527690 h 1719818"/>
                <a:gd name="T14" fmla="*/ 846546 w 1381071"/>
                <a:gd name="T15" fmla="*/ 385562 h 1719818"/>
                <a:gd name="T16" fmla="*/ 847050 w 1381071"/>
                <a:gd name="T17" fmla="*/ 384775 h 1719818"/>
                <a:gd name="T18" fmla="*/ 896333 w 1381071"/>
                <a:gd name="T19" fmla="*/ 307723 h 1719818"/>
                <a:gd name="T20" fmla="*/ 935229 w 1381071"/>
                <a:gd name="T21" fmla="*/ 231150 h 1719818"/>
                <a:gd name="T22" fmla="*/ 935229 w 1381071"/>
                <a:gd name="T23" fmla="*/ 231149 h 1719818"/>
                <a:gd name="T24" fmla="*/ 937717 w 1381071"/>
                <a:gd name="T25" fmla="*/ 226252 h 1719818"/>
                <a:gd name="T26" fmla="*/ 995178 w 1381071"/>
                <a:gd name="T27" fmla="*/ 55069 h 1719818"/>
                <a:gd name="T28" fmla="*/ 1005164 w 1381071"/>
                <a:gd name="T29" fmla="*/ 0 h 1719818"/>
                <a:gd name="T30" fmla="*/ 1043774 w 1381071"/>
                <a:gd name="T31" fmla="*/ 56911 h 1719818"/>
                <a:gd name="T32" fmla="*/ 1087760 w 1381071"/>
                <a:gd name="T33" fmla="*/ 138188 h 1719818"/>
                <a:gd name="T34" fmla="*/ 1094468 w 1381071"/>
                <a:gd name="T35" fmla="*/ 154188 h 1719818"/>
                <a:gd name="T36" fmla="*/ 1123096 w 1381071"/>
                <a:gd name="T37" fmla="*/ 222474 h 1719818"/>
                <a:gd name="T38" fmla="*/ 1177477 w 1381071"/>
                <a:gd name="T39" fmla="*/ 486730 h 1719818"/>
                <a:gd name="T40" fmla="*/ 1177542 w 1381071"/>
                <a:gd name="T41" fmla="*/ 492574 h 1719818"/>
                <a:gd name="T42" fmla="*/ 1178475 w 1381071"/>
                <a:gd name="T43" fmla="*/ 576404 h 1719818"/>
                <a:gd name="T44" fmla="*/ 1056076 w 1381071"/>
                <a:gd name="T45" fmla="*/ 1006801 h 1719818"/>
                <a:gd name="T46" fmla="*/ 1006792 w 1381071"/>
                <a:gd name="T47" fmla="*/ 1083853 h 1719818"/>
                <a:gd name="T48" fmla="*/ 1006288 w 1381071"/>
                <a:gd name="T49" fmla="*/ 1084641 h 1719818"/>
                <a:gd name="T50" fmla="*/ 881600 w 1381071"/>
                <a:gd name="T51" fmla="*/ 1226768 h 1719818"/>
                <a:gd name="T52" fmla="*/ 391560 w 1381071"/>
                <a:gd name="T53" fmla="*/ 1465575 h 1719818"/>
                <a:gd name="T54" fmla="*/ 336058 w 1381071"/>
                <a:gd name="T55" fmla="*/ 1471539 h 1719818"/>
                <a:gd name="T56" fmla="*/ 316500 w 1381071"/>
                <a:gd name="T57" fmla="*/ 1455985 h 1719818"/>
                <a:gd name="T58" fmla="*/ 248104 w 1381071"/>
                <a:gd name="T59" fmla="*/ 1389281 h 1719818"/>
                <a:gd name="T60" fmla="*/ 401 w 1381071"/>
                <a:gd name="T61" fmla="*/ 808582 h 17198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81071"/>
                <a:gd name="T94" fmla="*/ 0 h 1719818"/>
                <a:gd name="T95" fmla="*/ 1381071 w 1381071"/>
                <a:gd name="T96" fmla="*/ 1719818 h 17198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81071" h="1719818">
                  <a:moveTo>
                    <a:pt x="0" y="902900"/>
                  </a:moveTo>
                  <a:lnTo>
                    <a:pt x="62477" y="908177"/>
                  </a:lnTo>
                  <a:cubicBezTo>
                    <a:pt x="271976" y="915840"/>
                    <a:pt x="483667" y="863561"/>
                    <a:pt x="669618" y="750320"/>
                  </a:cubicBezTo>
                  <a:lnTo>
                    <a:pt x="698203" y="730874"/>
                  </a:lnTo>
                  <a:lnTo>
                    <a:pt x="698202" y="730873"/>
                  </a:lnTo>
                  <a:lnTo>
                    <a:pt x="760319" y="688615"/>
                  </a:lnTo>
                  <a:cubicBezTo>
                    <a:pt x="789752" y="666350"/>
                    <a:pt x="818340" y="642386"/>
                    <a:pt x="845955" y="616721"/>
                  </a:cubicBezTo>
                  <a:cubicBezTo>
                    <a:pt x="901185" y="565389"/>
                    <a:pt x="949906" y="509676"/>
                    <a:pt x="992079" y="450615"/>
                  </a:cubicBezTo>
                  <a:lnTo>
                    <a:pt x="992669" y="449694"/>
                  </a:lnTo>
                  <a:lnTo>
                    <a:pt x="1050426" y="359642"/>
                  </a:lnTo>
                  <a:lnTo>
                    <a:pt x="1096008" y="270150"/>
                  </a:lnTo>
                  <a:lnTo>
                    <a:pt x="1096008" y="270149"/>
                  </a:lnTo>
                  <a:lnTo>
                    <a:pt x="1098924" y="264425"/>
                  </a:lnTo>
                  <a:cubicBezTo>
                    <a:pt x="1127969" y="199705"/>
                    <a:pt x="1150427" y="132672"/>
                    <a:pt x="1166263" y="64360"/>
                  </a:cubicBezTo>
                  <a:lnTo>
                    <a:pt x="1177966" y="0"/>
                  </a:lnTo>
                  <a:lnTo>
                    <a:pt x="1223215" y="66512"/>
                  </a:lnTo>
                  <a:cubicBezTo>
                    <a:pt x="1242089" y="97504"/>
                    <a:pt x="1259269" y="129212"/>
                    <a:pt x="1274761" y="161504"/>
                  </a:cubicBezTo>
                  <a:lnTo>
                    <a:pt x="1282622" y="180203"/>
                  </a:lnTo>
                  <a:lnTo>
                    <a:pt x="1316172" y="260010"/>
                  </a:lnTo>
                  <a:cubicBezTo>
                    <a:pt x="1352529" y="360014"/>
                    <a:pt x="1373730" y="464125"/>
                    <a:pt x="1379902" y="568852"/>
                  </a:cubicBezTo>
                  <a:lnTo>
                    <a:pt x="1379978" y="575682"/>
                  </a:lnTo>
                  <a:lnTo>
                    <a:pt x="1381071" y="673655"/>
                  </a:lnTo>
                  <a:cubicBezTo>
                    <a:pt x="1374686" y="848237"/>
                    <a:pt x="1326675" y="1021296"/>
                    <a:pt x="1237630" y="1176670"/>
                  </a:cubicBezTo>
                  <a:lnTo>
                    <a:pt x="1179873" y="1266722"/>
                  </a:lnTo>
                  <a:lnTo>
                    <a:pt x="1179283" y="1267642"/>
                  </a:lnTo>
                  <a:cubicBezTo>
                    <a:pt x="1137110" y="1326703"/>
                    <a:pt x="1088389" y="1382417"/>
                    <a:pt x="1033159" y="1433749"/>
                  </a:cubicBezTo>
                  <a:cubicBezTo>
                    <a:pt x="867471" y="1587744"/>
                    <a:pt x="666732" y="1680437"/>
                    <a:pt x="458875" y="1712848"/>
                  </a:cubicBezTo>
                  <a:lnTo>
                    <a:pt x="393832" y="1719818"/>
                  </a:lnTo>
                  <a:lnTo>
                    <a:pt x="370911" y="1701640"/>
                  </a:lnTo>
                  <a:cubicBezTo>
                    <a:pt x="343184" y="1677285"/>
                    <a:pt x="316422" y="1651297"/>
                    <a:pt x="290756" y="1623682"/>
                  </a:cubicBezTo>
                  <a:cubicBezTo>
                    <a:pt x="111095" y="1430379"/>
                    <a:pt x="14873" y="1189369"/>
                    <a:pt x="470" y="945006"/>
                  </a:cubicBezTo>
                  <a:lnTo>
                    <a:pt x="0" y="902900"/>
                  </a:lnTo>
                  <a:close/>
                </a:path>
              </a:pathLst>
            </a:custGeom>
            <a:solidFill>
              <a:schemeClr val="tx2"/>
            </a:solidFill>
            <a:ln w="9525">
              <a:solidFill>
                <a:srgbClr val="FFFFFF"/>
              </a:solidFill>
              <a:miter lim="800000"/>
              <a:headEnd/>
              <a:tailEnd/>
            </a:ln>
          </p:spPr>
          <p:txBody>
            <a:bodyPr lIns="0" tIns="720000" rIns="144000" bIns="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2000" dirty="0">
                  <a:solidFill>
                    <a:srgbClr val="FFFFFF"/>
                  </a:solidFill>
                  <a:latin typeface="方正黑体简体" panose="03000509000000000000" pitchFamily="65" charset="-122"/>
                  <a:ea typeface="方正黑体简体" panose="03000509000000000000" pitchFamily="65" charset="-122"/>
                </a:rPr>
                <a:t>5</a:t>
              </a:r>
              <a:endParaRPr lang="zh-CN" altLang="en-US" sz="2000" dirty="0">
                <a:solidFill>
                  <a:srgbClr val="FFFFFF"/>
                </a:solidFill>
                <a:latin typeface="方正黑体简体" panose="03000509000000000000" pitchFamily="65" charset="-122"/>
                <a:ea typeface="方正黑体简体" panose="03000509000000000000" pitchFamily="65" charset="-122"/>
              </a:endParaRPr>
            </a:p>
          </p:txBody>
        </p:sp>
        <p:sp>
          <p:nvSpPr>
            <p:cNvPr id="18" name="任意多边形 30">
              <a:extLst>
                <a:ext uri="{FF2B5EF4-FFF2-40B4-BE49-F238E27FC236}">
                  <a16:creationId xmlns="" xmlns:a16="http://schemas.microsoft.com/office/drawing/2014/main" id="{AFE06E98-1174-46A8-9F42-AED26B5F0BB4}"/>
                </a:ext>
              </a:extLst>
            </p:cNvPr>
            <p:cNvSpPr>
              <a:spLocks/>
            </p:cNvSpPr>
            <p:nvPr/>
          </p:nvSpPr>
          <p:spPr bwMode="auto">
            <a:xfrm rot="18403932">
              <a:off x="3359423" y="2992923"/>
              <a:ext cx="1201738" cy="1817688"/>
            </a:xfrm>
            <a:custGeom>
              <a:avLst/>
              <a:gdLst>
                <a:gd name="T0" fmla="*/ 1674230 w 1042054"/>
                <a:gd name="T1" fmla="*/ 584097 h 1576647"/>
                <a:gd name="T2" fmla="*/ 1842162 w 1042054"/>
                <a:gd name="T3" fmla="*/ 863589 h 1576647"/>
                <a:gd name="T4" fmla="*/ 1842773 w 1042054"/>
                <a:gd name="T5" fmla="*/ 865078 h 1576647"/>
                <a:gd name="T6" fmla="*/ 1814107 w 1042054"/>
                <a:gd name="T7" fmla="*/ 873632 h 1576647"/>
                <a:gd name="T8" fmla="*/ 1386893 w 1042054"/>
                <a:gd name="T9" fmla="*/ 1101867 h 1576647"/>
                <a:gd name="T10" fmla="*/ 1046302 w 1042054"/>
                <a:gd name="T11" fmla="*/ 1446076 h 1576647"/>
                <a:gd name="T12" fmla="*/ 1001807 w 1042054"/>
                <a:gd name="T13" fmla="*/ 1514105 h 1576647"/>
                <a:gd name="T14" fmla="*/ 960088 w 1042054"/>
                <a:gd name="T15" fmla="*/ 1577878 h 1576647"/>
                <a:gd name="T16" fmla="*/ 785695 w 1042054"/>
                <a:gd name="T17" fmla="*/ 2008639 h 1576647"/>
                <a:gd name="T18" fmla="*/ 773843 w 1042054"/>
                <a:gd name="T19" fmla="*/ 2069549 h 1576647"/>
                <a:gd name="T20" fmla="*/ 756197 w 1042054"/>
                <a:gd name="T21" fmla="*/ 2160237 h 1576647"/>
                <a:gd name="T22" fmla="*/ 741291 w 1042054"/>
                <a:gd name="T23" fmla="*/ 2313953 h 1576647"/>
                <a:gd name="T24" fmla="*/ 741232 w 1042054"/>
                <a:gd name="T25" fmla="*/ 2372265 h 1576647"/>
                <a:gd name="T26" fmla="*/ 741234 w 1042054"/>
                <a:gd name="T27" fmla="*/ 2372265 h 1576647"/>
                <a:gd name="T28" fmla="*/ 741139 w 1042054"/>
                <a:gd name="T29" fmla="*/ 2468651 h 1576647"/>
                <a:gd name="T30" fmla="*/ 785759 w 1042054"/>
                <a:gd name="T31" fmla="*/ 2776486 h 1576647"/>
                <a:gd name="T32" fmla="*/ 788472 w 1042054"/>
                <a:gd name="T33" fmla="*/ 2785557 h 1576647"/>
                <a:gd name="T34" fmla="*/ 664476 w 1042054"/>
                <a:gd name="T35" fmla="*/ 2704601 h 1576647"/>
                <a:gd name="T36" fmla="*/ 541592 w 1042054"/>
                <a:gd name="T37" fmla="*/ 2605722 h 1576647"/>
                <a:gd name="T38" fmla="*/ 541592 w 1042054"/>
                <a:gd name="T39" fmla="*/ 2605724 h 1576647"/>
                <a:gd name="T40" fmla="*/ 540334 w 1042054"/>
                <a:gd name="T41" fmla="*/ 2604713 h 1576647"/>
                <a:gd name="T42" fmla="*/ 319947 w 1042054"/>
                <a:gd name="T43" fmla="*/ 2364330 h 1576647"/>
                <a:gd name="T44" fmla="*/ 228111 w 1042054"/>
                <a:gd name="T45" fmla="*/ 2227486 h 1576647"/>
                <a:gd name="T46" fmla="*/ 175997 w 1042054"/>
                <a:gd name="T47" fmla="*/ 2129793 h 1576647"/>
                <a:gd name="T48" fmla="*/ 152015 w 1042054"/>
                <a:gd name="T49" fmla="*/ 2084836 h 1576647"/>
                <a:gd name="T50" fmla="*/ 16838 w 1042054"/>
                <a:gd name="T51" fmla="*/ 1170395 h 1576647"/>
                <a:gd name="T52" fmla="*/ 34484 w 1042054"/>
                <a:gd name="T53" fmla="*/ 1079707 h 1576647"/>
                <a:gd name="T54" fmla="*/ 46338 w 1042054"/>
                <a:gd name="T55" fmla="*/ 1018798 h 1576647"/>
                <a:gd name="T56" fmla="*/ 647535 w 1042054"/>
                <a:gd name="T57" fmla="*/ 112027 h 1576647"/>
                <a:gd name="T58" fmla="*/ 784503 w 1042054"/>
                <a:gd name="T59" fmla="*/ 20273 h 1576647"/>
                <a:gd name="T60" fmla="*/ 822583 w 1042054"/>
                <a:gd name="T61" fmla="*/ 0 h 1576647"/>
                <a:gd name="T62" fmla="*/ 915098 w 1042054"/>
                <a:gd name="T63" fmla="*/ 27343 h 1576647"/>
                <a:gd name="T64" fmla="*/ 1674230 w 1042054"/>
                <a:gd name="T65" fmla="*/ 584097 h 15766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2054"/>
                <a:gd name="T100" fmla="*/ 0 h 1576647"/>
                <a:gd name="T101" fmla="*/ 1042054 w 1042054"/>
                <a:gd name="T102" fmla="*/ 1576647 h 15766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2054" h="1576647">
                  <a:moveTo>
                    <a:pt x="946745" y="330603"/>
                  </a:moveTo>
                  <a:cubicBezTo>
                    <a:pt x="984356" y="381001"/>
                    <a:pt x="1015968" y="434018"/>
                    <a:pt x="1041708" y="488798"/>
                  </a:cubicBezTo>
                  <a:lnTo>
                    <a:pt x="1042054" y="489641"/>
                  </a:lnTo>
                  <a:lnTo>
                    <a:pt x="1025844" y="494483"/>
                  </a:lnTo>
                  <a:cubicBezTo>
                    <a:pt x="941348" y="524329"/>
                    <a:pt x="859859" y="567251"/>
                    <a:pt x="784262" y="623665"/>
                  </a:cubicBezTo>
                  <a:cubicBezTo>
                    <a:pt x="708664" y="680080"/>
                    <a:pt x="644325" y="745983"/>
                    <a:pt x="591664" y="818490"/>
                  </a:cubicBezTo>
                  <a:lnTo>
                    <a:pt x="566503" y="856995"/>
                  </a:lnTo>
                  <a:lnTo>
                    <a:pt x="542912" y="893091"/>
                  </a:lnTo>
                  <a:cubicBezTo>
                    <a:pt x="498083" y="969681"/>
                    <a:pt x="465071" y="1051914"/>
                    <a:pt x="444296" y="1136905"/>
                  </a:cubicBezTo>
                  <a:lnTo>
                    <a:pt x="437594" y="1171381"/>
                  </a:lnTo>
                  <a:lnTo>
                    <a:pt x="427615" y="1222711"/>
                  </a:lnTo>
                  <a:cubicBezTo>
                    <a:pt x="423425" y="1251549"/>
                    <a:pt x="420611" y="1280585"/>
                    <a:pt x="419186" y="1309716"/>
                  </a:cubicBezTo>
                  <a:lnTo>
                    <a:pt x="419153" y="1342721"/>
                  </a:lnTo>
                  <a:lnTo>
                    <a:pt x="419154" y="1342721"/>
                  </a:lnTo>
                  <a:lnTo>
                    <a:pt x="419100" y="1397277"/>
                  </a:lnTo>
                  <a:cubicBezTo>
                    <a:pt x="421844" y="1455696"/>
                    <a:pt x="430213" y="1514060"/>
                    <a:pt x="444332" y="1571513"/>
                  </a:cubicBezTo>
                  <a:lnTo>
                    <a:pt x="445866" y="1576647"/>
                  </a:lnTo>
                  <a:lnTo>
                    <a:pt x="375749" y="1530826"/>
                  </a:lnTo>
                  <a:lnTo>
                    <a:pt x="306260" y="1474860"/>
                  </a:lnTo>
                  <a:lnTo>
                    <a:pt x="306260" y="1474861"/>
                  </a:lnTo>
                  <a:lnTo>
                    <a:pt x="305549" y="1474289"/>
                  </a:lnTo>
                  <a:cubicBezTo>
                    <a:pt x="260360" y="1434023"/>
                    <a:pt x="218534" y="1388628"/>
                    <a:pt x="180924" y="1338230"/>
                  </a:cubicBezTo>
                  <a:cubicBezTo>
                    <a:pt x="162119" y="1313031"/>
                    <a:pt x="144814" y="1287177"/>
                    <a:pt x="128992" y="1260775"/>
                  </a:cubicBezTo>
                  <a:lnTo>
                    <a:pt x="99523" y="1205480"/>
                  </a:lnTo>
                  <a:lnTo>
                    <a:pt x="85962" y="1180034"/>
                  </a:lnTo>
                  <a:cubicBezTo>
                    <a:pt x="8742" y="1015693"/>
                    <a:pt x="-15620" y="835476"/>
                    <a:pt x="9522" y="662453"/>
                  </a:cubicBezTo>
                  <a:lnTo>
                    <a:pt x="19501" y="611123"/>
                  </a:lnTo>
                  <a:lnTo>
                    <a:pt x="26203" y="576648"/>
                  </a:lnTo>
                  <a:cubicBezTo>
                    <a:pt x="74679" y="378333"/>
                    <a:pt x="189774" y="195042"/>
                    <a:pt x="366168" y="63408"/>
                  </a:cubicBezTo>
                  <a:cubicBezTo>
                    <a:pt x="391367" y="44603"/>
                    <a:pt x="417220" y="27297"/>
                    <a:pt x="443622" y="11475"/>
                  </a:cubicBezTo>
                  <a:lnTo>
                    <a:pt x="465155" y="0"/>
                  </a:lnTo>
                  <a:lnTo>
                    <a:pt x="517471" y="15476"/>
                  </a:lnTo>
                  <a:cubicBezTo>
                    <a:pt x="683135" y="73249"/>
                    <a:pt x="833917" y="179409"/>
                    <a:pt x="946745" y="330603"/>
                  </a:cubicBezTo>
                  <a:close/>
                </a:path>
              </a:pathLst>
            </a:custGeom>
            <a:solidFill>
              <a:srgbClr val="C00000"/>
            </a:solidFill>
            <a:ln w="9525">
              <a:solidFill>
                <a:srgbClr val="FFFFFF"/>
              </a:solidFill>
              <a:miter lim="800000"/>
              <a:headEnd/>
              <a:tailEnd/>
            </a:ln>
          </p:spPr>
          <p:txBody>
            <a:bodyPr lIns="0" tIns="0" rIns="0" bIns="86400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2000" dirty="0">
                  <a:solidFill>
                    <a:srgbClr val="FFFFFF"/>
                  </a:solidFill>
                  <a:latin typeface="方正黑体简体" panose="03000509000000000000" pitchFamily="65" charset="-122"/>
                  <a:ea typeface="方正黑体简体" panose="03000509000000000000" pitchFamily="65" charset="-122"/>
                </a:rPr>
                <a:t>6</a:t>
              </a:r>
              <a:endParaRPr lang="zh-CN" altLang="en-US" sz="2000" dirty="0">
                <a:solidFill>
                  <a:srgbClr val="FFFFFF"/>
                </a:solidFill>
                <a:latin typeface="方正黑体简体" panose="03000509000000000000" pitchFamily="65" charset="-122"/>
                <a:ea typeface="方正黑体简体" panose="03000509000000000000" pitchFamily="65" charset="-122"/>
              </a:endParaRPr>
            </a:p>
          </p:txBody>
        </p:sp>
        <p:sp>
          <p:nvSpPr>
            <p:cNvPr id="22" name="文本框 21">
              <a:extLst>
                <a:ext uri="{FF2B5EF4-FFF2-40B4-BE49-F238E27FC236}">
                  <a16:creationId xmlns="" xmlns:a16="http://schemas.microsoft.com/office/drawing/2014/main" id="{B84C0F2C-164B-466D-B30B-3A7DD42C563F}"/>
                </a:ext>
              </a:extLst>
            </p:cNvPr>
            <p:cNvSpPr txBox="1"/>
            <p:nvPr/>
          </p:nvSpPr>
          <p:spPr>
            <a:xfrm>
              <a:off x="4034758" y="2106266"/>
              <a:ext cx="1154097" cy="430887"/>
            </a:xfrm>
            <a:prstGeom prst="rect">
              <a:avLst/>
            </a:prstGeom>
            <a:noFill/>
          </p:spPr>
          <p:txBody>
            <a:bodyPr wrap="square" rtlCol="0">
              <a:spAutoFit/>
            </a:bodyPr>
            <a:lstStyle/>
            <a:p>
              <a:r>
                <a:rPr lang="zh-CN" altLang="en-US" sz="2200" b="1" dirty="0">
                  <a:solidFill>
                    <a:srgbClr val="C00000"/>
                  </a:solidFill>
                  <a:latin typeface="楷体" panose="02010609060101010101" pitchFamily="49" charset="-122"/>
                  <a:ea typeface="楷体" panose="02010609060101010101" pitchFamily="49" charset="-122"/>
                </a:rPr>
                <a:t>产品端</a:t>
              </a:r>
            </a:p>
          </p:txBody>
        </p:sp>
        <p:sp>
          <p:nvSpPr>
            <p:cNvPr id="23" name="文本框 22">
              <a:extLst>
                <a:ext uri="{FF2B5EF4-FFF2-40B4-BE49-F238E27FC236}">
                  <a16:creationId xmlns="" xmlns:a16="http://schemas.microsoft.com/office/drawing/2014/main" id="{497CD594-B372-4294-827A-39500E5AB3C5}"/>
                </a:ext>
              </a:extLst>
            </p:cNvPr>
            <p:cNvSpPr txBox="1"/>
            <p:nvPr/>
          </p:nvSpPr>
          <p:spPr>
            <a:xfrm>
              <a:off x="6114338" y="3161694"/>
              <a:ext cx="1154097" cy="430887"/>
            </a:xfrm>
            <a:prstGeom prst="rect">
              <a:avLst/>
            </a:prstGeom>
            <a:noFill/>
          </p:spPr>
          <p:txBody>
            <a:bodyPr wrap="square" rtlCol="0">
              <a:spAutoFit/>
            </a:bodyPr>
            <a:lstStyle/>
            <a:p>
              <a:r>
                <a:rPr lang="zh-CN" altLang="en-US" sz="2200" b="1" dirty="0" smtClean="0">
                  <a:solidFill>
                    <a:srgbClr val="C00000"/>
                  </a:solidFill>
                  <a:latin typeface="楷体" panose="02010609060101010101" pitchFamily="49" charset="-122"/>
                  <a:ea typeface="楷体" panose="02010609060101010101" pitchFamily="49" charset="-122"/>
                </a:rPr>
                <a:t>投资端</a:t>
              </a:r>
              <a:endParaRPr lang="zh-CN" altLang="en-US" sz="2200" b="1" dirty="0">
                <a:solidFill>
                  <a:srgbClr val="C00000"/>
                </a:solidFill>
                <a:latin typeface="楷体" panose="02010609060101010101" pitchFamily="49" charset="-122"/>
                <a:ea typeface="楷体" panose="02010609060101010101" pitchFamily="49" charset="-122"/>
              </a:endParaRPr>
            </a:p>
          </p:txBody>
        </p:sp>
        <p:sp>
          <p:nvSpPr>
            <p:cNvPr id="24" name="文本框 23">
              <a:extLst>
                <a:ext uri="{FF2B5EF4-FFF2-40B4-BE49-F238E27FC236}">
                  <a16:creationId xmlns="" xmlns:a16="http://schemas.microsoft.com/office/drawing/2014/main" id="{93AEE848-4962-47DA-BA4E-3A33CBC34271}"/>
                </a:ext>
              </a:extLst>
            </p:cNvPr>
            <p:cNvSpPr txBox="1"/>
            <p:nvPr/>
          </p:nvSpPr>
          <p:spPr>
            <a:xfrm>
              <a:off x="6112811" y="4821748"/>
              <a:ext cx="1513108" cy="430887"/>
            </a:xfrm>
            <a:prstGeom prst="rect">
              <a:avLst/>
            </a:prstGeom>
            <a:noFill/>
          </p:spPr>
          <p:txBody>
            <a:bodyPr wrap="square" rtlCol="0">
              <a:spAutoFit/>
            </a:bodyPr>
            <a:lstStyle/>
            <a:p>
              <a:r>
                <a:rPr lang="zh-CN" altLang="en-US" sz="2200" b="1" dirty="0">
                  <a:solidFill>
                    <a:srgbClr val="C00000"/>
                  </a:solidFill>
                  <a:latin typeface="楷体" panose="02010609060101010101" pitchFamily="49" charset="-122"/>
                  <a:ea typeface="楷体" panose="02010609060101010101" pitchFamily="49" charset="-122"/>
                </a:rPr>
                <a:t>风险管理</a:t>
              </a:r>
            </a:p>
          </p:txBody>
        </p:sp>
        <p:sp>
          <p:nvSpPr>
            <p:cNvPr id="25" name="文本框 24">
              <a:extLst>
                <a:ext uri="{FF2B5EF4-FFF2-40B4-BE49-F238E27FC236}">
                  <a16:creationId xmlns="" xmlns:a16="http://schemas.microsoft.com/office/drawing/2014/main" id="{80CE5C66-723D-42B5-AEBB-F53B77040A44}"/>
                </a:ext>
              </a:extLst>
            </p:cNvPr>
            <p:cNvSpPr txBox="1"/>
            <p:nvPr/>
          </p:nvSpPr>
          <p:spPr>
            <a:xfrm>
              <a:off x="3879936" y="5918681"/>
              <a:ext cx="1513108" cy="430887"/>
            </a:xfrm>
            <a:prstGeom prst="rect">
              <a:avLst/>
            </a:prstGeom>
            <a:noFill/>
          </p:spPr>
          <p:txBody>
            <a:bodyPr wrap="square" rtlCol="0">
              <a:spAutoFit/>
            </a:bodyPr>
            <a:lstStyle/>
            <a:p>
              <a:pPr algn="ctr"/>
              <a:r>
                <a:rPr lang="zh-CN" altLang="en-US" sz="2200" b="1" dirty="0">
                  <a:solidFill>
                    <a:srgbClr val="C00000"/>
                  </a:solidFill>
                  <a:latin typeface="楷体" panose="02010609060101010101" pitchFamily="49" charset="-122"/>
                  <a:ea typeface="楷体" panose="02010609060101010101" pitchFamily="49" charset="-122"/>
                </a:rPr>
                <a:t>中后台</a:t>
              </a:r>
            </a:p>
          </p:txBody>
        </p:sp>
        <p:sp>
          <p:nvSpPr>
            <p:cNvPr id="26" name="文本框 25">
              <a:extLst>
                <a:ext uri="{FF2B5EF4-FFF2-40B4-BE49-F238E27FC236}">
                  <a16:creationId xmlns="" xmlns:a16="http://schemas.microsoft.com/office/drawing/2014/main" id="{ECE72D81-5977-43DF-94D9-543087A1C30B}"/>
                </a:ext>
              </a:extLst>
            </p:cNvPr>
            <p:cNvSpPr txBox="1"/>
            <p:nvPr/>
          </p:nvSpPr>
          <p:spPr>
            <a:xfrm>
              <a:off x="1652557" y="4885513"/>
              <a:ext cx="1513108" cy="430887"/>
            </a:xfrm>
            <a:prstGeom prst="rect">
              <a:avLst/>
            </a:prstGeom>
            <a:noFill/>
          </p:spPr>
          <p:txBody>
            <a:bodyPr wrap="square" rtlCol="0">
              <a:spAutoFit/>
            </a:bodyPr>
            <a:lstStyle/>
            <a:p>
              <a:pPr algn="r"/>
              <a:r>
                <a:rPr lang="zh-CN" altLang="en-US" sz="2200" b="1" dirty="0">
                  <a:solidFill>
                    <a:srgbClr val="C00000"/>
                  </a:solidFill>
                  <a:latin typeface="楷体" panose="02010609060101010101" pitchFamily="49" charset="-122"/>
                  <a:ea typeface="楷体" panose="02010609060101010101" pitchFamily="49" charset="-122"/>
                </a:rPr>
                <a:t>经营策略</a:t>
              </a:r>
            </a:p>
          </p:txBody>
        </p:sp>
        <p:sp>
          <p:nvSpPr>
            <p:cNvPr id="27" name="文本框 26">
              <a:extLst>
                <a:ext uri="{FF2B5EF4-FFF2-40B4-BE49-F238E27FC236}">
                  <a16:creationId xmlns="" xmlns:a16="http://schemas.microsoft.com/office/drawing/2014/main" id="{B3EDE111-3986-4E23-86C0-534AB8B31E64}"/>
                </a:ext>
              </a:extLst>
            </p:cNvPr>
            <p:cNvSpPr txBox="1"/>
            <p:nvPr/>
          </p:nvSpPr>
          <p:spPr>
            <a:xfrm>
              <a:off x="1606948" y="3187540"/>
              <a:ext cx="1513108" cy="430887"/>
            </a:xfrm>
            <a:prstGeom prst="rect">
              <a:avLst/>
            </a:prstGeom>
            <a:noFill/>
          </p:spPr>
          <p:txBody>
            <a:bodyPr wrap="square" rtlCol="0">
              <a:spAutoFit/>
            </a:bodyPr>
            <a:lstStyle/>
            <a:p>
              <a:pPr algn="r"/>
              <a:r>
                <a:rPr lang="zh-CN" altLang="en-US" sz="2200" b="1" dirty="0">
                  <a:solidFill>
                    <a:srgbClr val="C00000"/>
                  </a:solidFill>
                  <a:latin typeface="楷体" panose="02010609060101010101" pitchFamily="49" charset="-122"/>
                  <a:ea typeface="楷体" panose="02010609060101010101" pitchFamily="49" charset="-122"/>
                </a:rPr>
                <a:t>体制机制</a:t>
              </a:r>
            </a:p>
          </p:txBody>
        </p:sp>
      </p:grpSp>
      <p:sp>
        <p:nvSpPr>
          <p:cNvPr id="29" name="文本框 28">
            <a:extLst>
              <a:ext uri="{FF2B5EF4-FFF2-40B4-BE49-F238E27FC236}">
                <a16:creationId xmlns="" xmlns:a16="http://schemas.microsoft.com/office/drawing/2014/main" id="{39E95817-45D8-4B22-A7D9-DB65D1FCF863}"/>
              </a:ext>
            </a:extLst>
          </p:cNvPr>
          <p:cNvSpPr txBox="1"/>
          <p:nvPr/>
        </p:nvSpPr>
        <p:spPr>
          <a:xfrm>
            <a:off x="772353" y="1120745"/>
            <a:ext cx="7865615" cy="1107996"/>
          </a:xfrm>
          <a:prstGeom prst="rect">
            <a:avLst/>
          </a:prstGeom>
          <a:noFill/>
        </p:spPr>
        <p:txBody>
          <a:bodyPr wrap="square" rtlCol="0">
            <a:spAutoFit/>
          </a:bodyPr>
          <a:lstStyle/>
          <a:p>
            <a:pPr marL="457200" indent="-457200">
              <a:buFont typeface="Wingdings" panose="05000000000000000000" pitchFamily="2" charset="2"/>
              <a:buChar char="ü"/>
            </a:pPr>
            <a:r>
              <a:rPr lang="zh-CN" altLang="en-US" sz="2200" dirty="0">
                <a:latin typeface="楷体" panose="02010609060101010101" pitchFamily="49" charset="-122"/>
                <a:ea typeface="楷体" panose="02010609060101010101" pitchFamily="49" charset="-122"/>
              </a:rPr>
              <a:t>资管新规出台后，将对我行资管业务产生显著影响，涉及产品端、资产端、风险管理、中后台、经营策略、体制机制等多个方面。</a:t>
            </a:r>
          </a:p>
        </p:txBody>
      </p:sp>
      <p:sp>
        <p:nvSpPr>
          <p:cNvPr id="2" name="灯片编号占位符 1"/>
          <p:cNvSpPr>
            <a:spLocks noGrp="1"/>
          </p:cNvSpPr>
          <p:nvPr>
            <p:ph type="sldNum" sz="quarter" idx="4294967295"/>
          </p:nvPr>
        </p:nvSpPr>
        <p:spPr>
          <a:xfrm>
            <a:off x="6457950" y="6356351"/>
            <a:ext cx="2057400" cy="365125"/>
          </a:xfrm>
          <a:prstGeom prst="rect">
            <a:avLst/>
          </a:prstGeom>
        </p:spPr>
        <p:txBody>
          <a:bodyPr/>
          <a:lstStyle/>
          <a:p>
            <a:fld id="{64AEF5D2-80F1-4019-89FD-EBB87A44AC75}" type="slidenum">
              <a:rPr lang="zh-CN" altLang="en-US" smtClean="0"/>
              <a:pPr/>
              <a:t>16</a:t>
            </a:fld>
            <a:endParaRPr lang="zh-CN" altLang="en-US"/>
          </a:p>
        </p:txBody>
      </p:sp>
    </p:spTree>
    <p:extLst>
      <p:ext uri="{BB962C8B-B14F-4D97-AF65-F5344CB8AC3E}">
        <p14:creationId xmlns:p14="http://schemas.microsoft.com/office/powerpoint/2010/main" val="1865933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xmlns="" id="{3AAE526B-C816-4CAF-98CB-611FDF67FEF9}"/>
              </a:ext>
            </a:extLst>
          </p:cNvPr>
          <p:cNvSpPr txBox="1"/>
          <p:nvPr/>
        </p:nvSpPr>
        <p:spPr>
          <a:xfrm>
            <a:off x="843092" y="363810"/>
            <a:ext cx="7160842" cy="523220"/>
          </a:xfrm>
          <a:prstGeom prst="rect">
            <a:avLst/>
          </a:prstGeom>
          <a:noFill/>
        </p:spPr>
        <p:txBody>
          <a:bodyPr wrap="square" rtlCol="0">
            <a:spAutoFit/>
          </a:bodyPr>
          <a:lstStyle/>
          <a:p>
            <a:r>
              <a:rPr lang="zh-CN" altLang="en-US" sz="2800" b="1" dirty="0">
                <a:solidFill>
                  <a:srgbClr val="C00000"/>
                </a:solidFill>
                <a:latin typeface="楷体" panose="02010609060101010101" pitchFamily="49" charset="-122"/>
                <a:ea typeface="楷体" panose="02010609060101010101" pitchFamily="49" charset="-122"/>
              </a:rPr>
              <a:t>资管新规的影响</a:t>
            </a:r>
            <a:r>
              <a:rPr lang="zh-CN" altLang="en-US" sz="2800" b="1" dirty="0" smtClean="0">
                <a:solidFill>
                  <a:srgbClr val="C00000"/>
                </a:solidFill>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rPr>
              <a:t>行业分化</a:t>
            </a:r>
            <a:endParaRPr lang="zh-CN" altLang="en-US" sz="2800" b="1" dirty="0">
              <a:latin typeface="楷体" panose="02010609060101010101" pitchFamily="49" charset="-122"/>
              <a:ea typeface="楷体" panose="02010609060101010101" pitchFamily="49" charset="-122"/>
            </a:endParaRPr>
          </a:p>
        </p:txBody>
      </p:sp>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fld id="{64AEF5D2-80F1-4019-89FD-EBB87A44AC75}" type="slidenum">
              <a:rPr lang="zh-CN" altLang="en-US" smtClean="0"/>
              <a:pPr/>
              <a:t>17</a:t>
            </a:fld>
            <a:endParaRPr lang="zh-CN" altLang="en-US"/>
          </a:p>
        </p:txBody>
      </p:sp>
      <p:grpSp>
        <p:nvGrpSpPr>
          <p:cNvPr id="41" name="组合 40"/>
          <p:cNvGrpSpPr/>
          <p:nvPr/>
        </p:nvGrpSpPr>
        <p:grpSpPr>
          <a:xfrm>
            <a:off x="2168798" y="1380741"/>
            <a:ext cx="4024215" cy="1453394"/>
            <a:chOff x="2168798" y="1380741"/>
            <a:chExt cx="4024215" cy="1453394"/>
          </a:xfrm>
        </p:grpSpPr>
        <p:sp>
          <p:nvSpPr>
            <p:cNvPr id="9" name="任意多边形 8"/>
            <p:cNvSpPr/>
            <p:nvPr/>
          </p:nvSpPr>
          <p:spPr>
            <a:xfrm>
              <a:off x="2168798" y="1863990"/>
              <a:ext cx="1768419" cy="518071"/>
            </a:xfrm>
            <a:custGeom>
              <a:avLst/>
              <a:gdLst>
                <a:gd name="connsiteX0" fmla="*/ 0 w 1205917"/>
                <a:gd name="connsiteY0" fmla="*/ 0 h 482468"/>
                <a:gd name="connsiteX1" fmla="*/ 1205917 w 1205917"/>
                <a:gd name="connsiteY1" fmla="*/ 0 h 482468"/>
                <a:gd name="connsiteX2" fmla="*/ 1205917 w 1205917"/>
                <a:gd name="connsiteY2" fmla="*/ 482468 h 482468"/>
                <a:gd name="connsiteX3" fmla="*/ 0 w 1205917"/>
                <a:gd name="connsiteY3" fmla="*/ 482468 h 482468"/>
                <a:gd name="connsiteX4" fmla="*/ 0 w 1205917"/>
                <a:gd name="connsiteY4" fmla="*/ 0 h 48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917" h="482468">
                  <a:moveTo>
                    <a:pt x="0" y="0"/>
                  </a:moveTo>
                  <a:lnTo>
                    <a:pt x="1205917" y="0"/>
                  </a:lnTo>
                  <a:lnTo>
                    <a:pt x="1205917" y="482468"/>
                  </a:lnTo>
                  <a:lnTo>
                    <a:pt x="0" y="482468"/>
                  </a:lnTo>
                  <a:lnTo>
                    <a:pt x="0" y="0"/>
                  </a:lnTo>
                  <a:close/>
                </a:path>
              </a:pathLst>
            </a:custGeom>
            <a:solidFill>
              <a:srgbClr val="C000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chemeClr val="bg1"/>
                  </a:solidFill>
                  <a:latin typeface="楷体" panose="02010609060101010101" pitchFamily="49" charset="-122"/>
                  <a:ea typeface="楷体" panose="02010609060101010101" pitchFamily="49" charset="-122"/>
                </a:rPr>
                <a:t>目前能</a:t>
              </a:r>
              <a:r>
                <a:rPr lang="zh-CN" altLang="en-US" sz="1400" kern="1200" dirty="0">
                  <a:solidFill>
                    <a:schemeClr val="bg1"/>
                  </a:solidFill>
                  <a:latin typeface="楷体" panose="02010609060101010101" pitchFamily="49" charset="-122"/>
                  <a:ea typeface="楷体" panose="02010609060101010101" pitchFamily="49" charset="-122"/>
                </a:rPr>
                <a:t>提供理财产品的</a:t>
              </a:r>
              <a:r>
                <a:rPr lang="zh-CN" altLang="en-US" sz="1400" kern="1200" dirty="0" smtClean="0">
                  <a:solidFill>
                    <a:schemeClr val="bg1"/>
                  </a:solidFill>
                  <a:latin typeface="楷体" panose="02010609060101010101" pitchFamily="49" charset="-122"/>
                  <a:ea typeface="楷体" panose="02010609060101010101" pitchFamily="49" charset="-122"/>
                </a:rPr>
                <a:t>银行</a:t>
              </a:r>
              <a:r>
                <a:rPr lang="en-US" altLang="zh-CN" sz="1400" kern="1200" dirty="0" smtClean="0">
                  <a:solidFill>
                    <a:schemeClr val="bg1"/>
                  </a:solidFill>
                  <a:latin typeface="楷体" panose="02010609060101010101" pitchFamily="49" charset="-122"/>
                  <a:ea typeface="楷体" panose="02010609060101010101" pitchFamily="49" charset="-122"/>
                </a:rPr>
                <a:t>500</a:t>
              </a:r>
              <a:r>
                <a:rPr lang="zh-CN" altLang="en-US" sz="1400" kern="1200" dirty="0" smtClean="0">
                  <a:solidFill>
                    <a:schemeClr val="bg1"/>
                  </a:solidFill>
                  <a:latin typeface="楷体" panose="02010609060101010101" pitchFamily="49" charset="-122"/>
                  <a:ea typeface="楷体" panose="02010609060101010101" pitchFamily="49" charset="-122"/>
                </a:rPr>
                <a:t>多家</a:t>
              </a:r>
              <a:endParaRPr lang="zh-CN" altLang="en-US" sz="1400" kern="1200" dirty="0">
                <a:solidFill>
                  <a:schemeClr val="bg1"/>
                </a:solidFill>
                <a:latin typeface="楷体" panose="02010609060101010101" pitchFamily="49" charset="-122"/>
                <a:ea typeface="楷体" panose="02010609060101010101" pitchFamily="49" charset="-122"/>
              </a:endParaRPr>
            </a:p>
          </p:txBody>
        </p:sp>
        <p:sp>
          <p:nvSpPr>
            <p:cNvPr id="10" name="椭圆 9"/>
            <p:cNvSpPr/>
            <p:nvPr/>
          </p:nvSpPr>
          <p:spPr>
            <a:xfrm>
              <a:off x="2168798" y="1755736"/>
              <a:ext cx="116457" cy="116457"/>
            </a:xfrm>
            <a:prstGeom prst="ellipse">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12" name="椭圆 11"/>
            <p:cNvSpPr/>
            <p:nvPr/>
          </p:nvSpPr>
          <p:spPr>
            <a:xfrm>
              <a:off x="2250319" y="1592694"/>
              <a:ext cx="116457" cy="116457"/>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4367"/>
                <a:satOff val="-885"/>
                <a:lumOff val="4869"/>
                <a:alphaOff val="0"/>
              </a:schemeClr>
            </a:effectRef>
            <a:fontRef idx="minor">
              <a:schemeClr val="lt1"/>
            </a:fontRef>
          </p:style>
        </p:sp>
        <p:sp>
          <p:nvSpPr>
            <p:cNvPr id="13" name="椭圆 12"/>
            <p:cNvSpPr/>
            <p:nvPr/>
          </p:nvSpPr>
          <p:spPr>
            <a:xfrm>
              <a:off x="2445968" y="1625303"/>
              <a:ext cx="183005" cy="183005"/>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8733"/>
                <a:satOff val="-1770"/>
                <a:lumOff val="9737"/>
                <a:alphaOff val="0"/>
              </a:schemeClr>
            </a:effectRef>
            <a:fontRef idx="minor">
              <a:schemeClr val="lt1"/>
            </a:fontRef>
          </p:style>
        </p:sp>
        <p:sp>
          <p:nvSpPr>
            <p:cNvPr id="14" name="椭圆 13"/>
            <p:cNvSpPr/>
            <p:nvPr/>
          </p:nvSpPr>
          <p:spPr>
            <a:xfrm>
              <a:off x="2609009" y="1445957"/>
              <a:ext cx="116457" cy="116457"/>
            </a:xfrm>
            <a:prstGeom prst="ellipse">
              <a:avLst/>
            </a:prstGeom>
          </p:spPr>
          <p:style>
            <a:lnRef idx="2">
              <a:schemeClr val="lt1">
                <a:hueOff val="0"/>
                <a:satOff val="0"/>
                <a:lumOff val="0"/>
                <a:alphaOff val="0"/>
              </a:schemeClr>
            </a:lnRef>
            <a:fillRef idx="1">
              <a:schemeClr val="accent2">
                <a:shade val="50000"/>
                <a:hueOff val="-13100"/>
                <a:satOff val="-2655"/>
                <a:lumOff val="14606"/>
                <a:alphaOff val="0"/>
              </a:schemeClr>
            </a:fillRef>
            <a:effectRef idx="0">
              <a:schemeClr val="accent2">
                <a:shade val="50000"/>
                <a:hueOff val="-13100"/>
                <a:satOff val="-2655"/>
                <a:lumOff val="14606"/>
                <a:alphaOff val="0"/>
              </a:schemeClr>
            </a:effectRef>
            <a:fontRef idx="minor">
              <a:schemeClr val="lt1"/>
            </a:fontRef>
          </p:style>
        </p:sp>
        <p:sp>
          <p:nvSpPr>
            <p:cNvPr id="17" name="椭圆 16"/>
            <p:cNvSpPr/>
            <p:nvPr/>
          </p:nvSpPr>
          <p:spPr>
            <a:xfrm>
              <a:off x="2820963" y="1380741"/>
              <a:ext cx="116457" cy="116457"/>
            </a:xfrm>
            <a:prstGeom prst="ellipse">
              <a:avLst/>
            </a:prstGeom>
          </p:spPr>
          <p:style>
            <a:lnRef idx="2">
              <a:schemeClr val="lt1">
                <a:hueOff val="0"/>
                <a:satOff val="0"/>
                <a:lumOff val="0"/>
                <a:alphaOff val="0"/>
              </a:schemeClr>
            </a:lnRef>
            <a:fillRef idx="1">
              <a:schemeClr val="accent2">
                <a:shade val="50000"/>
                <a:hueOff val="-17467"/>
                <a:satOff val="-3541"/>
                <a:lumOff val="19474"/>
                <a:alphaOff val="0"/>
              </a:schemeClr>
            </a:fillRef>
            <a:effectRef idx="0">
              <a:schemeClr val="accent2">
                <a:shade val="50000"/>
                <a:hueOff val="-17467"/>
                <a:satOff val="-3541"/>
                <a:lumOff val="19474"/>
                <a:alphaOff val="0"/>
              </a:schemeClr>
            </a:effectRef>
            <a:fontRef idx="minor">
              <a:schemeClr val="lt1"/>
            </a:fontRef>
          </p:style>
        </p:sp>
        <p:sp>
          <p:nvSpPr>
            <p:cNvPr id="19" name="椭圆 18"/>
            <p:cNvSpPr/>
            <p:nvPr/>
          </p:nvSpPr>
          <p:spPr>
            <a:xfrm>
              <a:off x="3081829" y="1494870"/>
              <a:ext cx="116457" cy="116457"/>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21834"/>
                <a:satOff val="-4426"/>
                <a:lumOff val="24343"/>
                <a:alphaOff val="0"/>
              </a:schemeClr>
            </a:effectRef>
            <a:fontRef idx="minor">
              <a:schemeClr val="lt1"/>
            </a:fontRef>
          </p:style>
        </p:sp>
        <p:sp>
          <p:nvSpPr>
            <p:cNvPr id="20" name="椭圆 19"/>
            <p:cNvSpPr/>
            <p:nvPr/>
          </p:nvSpPr>
          <p:spPr>
            <a:xfrm>
              <a:off x="3244870" y="1576390"/>
              <a:ext cx="183005" cy="183005"/>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26200"/>
                <a:satOff val="-5311"/>
                <a:lumOff val="29211"/>
                <a:alphaOff val="0"/>
              </a:schemeClr>
            </a:effectRef>
            <a:fontRef idx="minor">
              <a:schemeClr val="lt1"/>
            </a:fontRef>
          </p:style>
        </p:sp>
        <p:sp>
          <p:nvSpPr>
            <p:cNvPr id="25" name="椭圆 24"/>
            <p:cNvSpPr/>
            <p:nvPr/>
          </p:nvSpPr>
          <p:spPr>
            <a:xfrm>
              <a:off x="2723138" y="1592694"/>
              <a:ext cx="299463" cy="299463"/>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39301"/>
                <a:satOff val="-7966"/>
                <a:lumOff val="43817"/>
                <a:alphaOff val="0"/>
              </a:schemeClr>
            </a:effectRef>
            <a:fontRef idx="minor">
              <a:schemeClr val="lt1"/>
            </a:fontRef>
          </p:style>
        </p:sp>
        <p:sp>
          <p:nvSpPr>
            <p:cNvPr id="28" name="椭圆 27"/>
            <p:cNvSpPr/>
            <p:nvPr/>
          </p:nvSpPr>
          <p:spPr>
            <a:xfrm>
              <a:off x="2185102" y="2358988"/>
              <a:ext cx="183005" cy="183005"/>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34934"/>
                <a:satOff val="-7081"/>
                <a:lumOff val="38948"/>
                <a:alphaOff val="0"/>
              </a:schemeClr>
            </a:effectRef>
            <a:fontRef idx="minor">
              <a:schemeClr val="lt1"/>
            </a:fontRef>
          </p:style>
        </p:sp>
        <p:sp>
          <p:nvSpPr>
            <p:cNvPr id="31" name="椭圆 30"/>
            <p:cNvSpPr/>
            <p:nvPr/>
          </p:nvSpPr>
          <p:spPr>
            <a:xfrm>
              <a:off x="2429664" y="2489421"/>
              <a:ext cx="266189" cy="266189"/>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30567"/>
                <a:satOff val="-6196"/>
                <a:lumOff val="34080"/>
                <a:alphaOff val="0"/>
              </a:schemeClr>
            </a:effectRef>
            <a:fontRef idx="minor">
              <a:schemeClr val="lt1"/>
            </a:fontRef>
          </p:style>
        </p:sp>
        <p:sp>
          <p:nvSpPr>
            <p:cNvPr id="32" name="椭圆 31"/>
            <p:cNvSpPr/>
            <p:nvPr/>
          </p:nvSpPr>
          <p:spPr>
            <a:xfrm>
              <a:off x="2772050" y="2701374"/>
              <a:ext cx="116457" cy="116457"/>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26200"/>
                <a:satOff val="-5311"/>
                <a:lumOff val="29211"/>
                <a:alphaOff val="0"/>
              </a:schemeClr>
            </a:effectRef>
            <a:fontRef idx="minor">
              <a:schemeClr val="lt1"/>
            </a:fontRef>
          </p:style>
        </p:sp>
        <p:sp>
          <p:nvSpPr>
            <p:cNvPr id="33" name="椭圆 32"/>
            <p:cNvSpPr/>
            <p:nvPr/>
          </p:nvSpPr>
          <p:spPr>
            <a:xfrm>
              <a:off x="2837267" y="2489421"/>
              <a:ext cx="183005" cy="183005"/>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21834"/>
                <a:satOff val="-4426"/>
                <a:lumOff val="24343"/>
                <a:alphaOff val="0"/>
              </a:schemeClr>
            </a:effectRef>
            <a:fontRef idx="minor">
              <a:schemeClr val="lt1"/>
            </a:fontRef>
          </p:style>
        </p:sp>
        <p:sp>
          <p:nvSpPr>
            <p:cNvPr id="34" name="椭圆 33"/>
            <p:cNvSpPr/>
            <p:nvPr/>
          </p:nvSpPr>
          <p:spPr>
            <a:xfrm>
              <a:off x="3000308" y="2717678"/>
              <a:ext cx="116457" cy="116457"/>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17467"/>
                <a:satOff val="-3541"/>
                <a:lumOff val="19474"/>
                <a:alphaOff val="0"/>
              </a:schemeClr>
            </a:effectRef>
            <a:fontRef idx="minor">
              <a:schemeClr val="lt1"/>
            </a:fontRef>
          </p:style>
        </p:sp>
        <p:sp>
          <p:nvSpPr>
            <p:cNvPr id="35" name="椭圆 34"/>
            <p:cNvSpPr/>
            <p:nvPr/>
          </p:nvSpPr>
          <p:spPr>
            <a:xfrm>
              <a:off x="3147045" y="2456812"/>
              <a:ext cx="266189" cy="266189"/>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13100"/>
                <a:satOff val="-2655"/>
                <a:lumOff val="14606"/>
                <a:alphaOff val="0"/>
              </a:schemeClr>
            </a:effectRef>
            <a:fontRef idx="minor">
              <a:schemeClr val="lt1"/>
            </a:fontRef>
          </p:style>
        </p:sp>
        <p:sp>
          <p:nvSpPr>
            <p:cNvPr id="36" name="椭圆 35"/>
            <p:cNvSpPr/>
            <p:nvPr/>
          </p:nvSpPr>
          <p:spPr>
            <a:xfrm>
              <a:off x="3505735" y="2391596"/>
              <a:ext cx="183005" cy="183005"/>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8733"/>
                <a:satOff val="-1770"/>
                <a:lumOff val="9737"/>
                <a:alphaOff val="0"/>
              </a:schemeClr>
            </a:effectRef>
            <a:fontRef idx="minor">
              <a:schemeClr val="lt1"/>
            </a:fontRef>
          </p:style>
        </p:sp>
        <p:sp>
          <p:nvSpPr>
            <p:cNvPr id="37" name="燕尾形 36"/>
            <p:cNvSpPr/>
            <p:nvPr/>
          </p:nvSpPr>
          <p:spPr>
            <a:xfrm>
              <a:off x="3950504" y="1615585"/>
              <a:ext cx="537460" cy="1026070"/>
            </a:xfrm>
            <a:prstGeom prst="chevron">
              <a:avLst>
                <a:gd name="adj" fmla="val 62310"/>
              </a:avLst>
            </a:prstGeom>
            <a:solidFill>
              <a:srgbClr val="C00000"/>
            </a:solidFill>
          </p:spPr>
          <p:style>
            <a:lnRef idx="0">
              <a:schemeClr val="accent2">
                <a:shade val="90000"/>
                <a:hueOff val="0"/>
                <a:satOff val="0"/>
                <a:lumOff val="0"/>
                <a:alphaOff val="0"/>
              </a:schemeClr>
            </a:lnRef>
            <a:fillRef idx="1">
              <a:scrgbClr r="0" g="0" b="0"/>
            </a:fillRef>
            <a:effectRef idx="0">
              <a:schemeClr val="accent2">
                <a:shade val="90000"/>
                <a:hueOff val="0"/>
                <a:satOff val="0"/>
                <a:lumOff val="0"/>
                <a:alphaOff val="0"/>
              </a:schemeClr>
            </a:effectRef>
            <a:fontRef idx="minor">
              <a:schemeClr val="lt1"/>
            </a:fontRef>
          </p:style>
        </p:sp>
        <p:sp>
          <p:nvSpPr>
            <p:cNvPr id="38" name="任意多边形 37"/>
            <p:cNvSpPr/>
            <p:nvPr/>
          </p:nvSpPr>
          <p:spPr>
            <a:xfrm>
              <a:off x="4727212" y="1615589"/>
              <a:ext cx="1465801" cy="1026061"/>
            </a:xfrm>
            <a:custGeom>
              <a:avLst/>
              <a:gdLst>
                <a:gd name="connsiteX0" fmla="*/ 0 w 1465801"/>
                <a:gd name="connsiteY0" fmla="*/ 0 h 1026061"/>
                <a:gd name="connsiteX1" fmla="*/ 1465801 w 1465801"/>
                <a:gd name="connsiteY1" fmla="*/ 0 h 1026061"/>
                <a:gd name="connsiteX2" fmla="*/ 1465801 w 1465801"/>
                <a:gd name="connsiteY2" fmla="*/ 1026061 h 1026061"/>
                <a:gd name="connsiteX3" fmla="*/ 0 w 1465801"/>
                <a:gd name="connsiteY3" fmla="*/ 1026061 h 1026061"/>
                <a:gd name="connsiteX4" fmla="*/ 0 w 1465801"/>
                <a:gd name="connsiteY4" fmla="*/ 0 h 1026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01" h="1026061">
                  <a:moveTo>
                    <a:pt x="0" y="0"/>
                  </a:moveTo>
                  <a:lnTo>
                    <a:pt x="1465801" y="0"/>
                  </a:lnTo>
                  <a:lnTo>
                    <a:pt x="1465801" y="1026061"/>
                  </a:lnTo>
                  <a:lnTo>
                    <a:pt x="0" y="1026061"/>
                  </a:lnTo>
                  <a:lnTo>
                    <a:pt x="0" y="0"/>
                  </a:lnTo>
                  <a:close/>
                </a:path>
              </a:pathLst>
            </a:custGeom>
            <a:ln w="28575">
              <a:solidFill>
                <a:srgbClr val="C0000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a:latin typeface="楷体" panose="02010609060101010101" pitchFamily="49" charset="-122"/>
                  <a:ea typeface="楷体" panose="02010609060101010101" pitchFamily="49" charset="-122"/>
                </a:rPr>
                <a:t>资管新</a:t>
              </a:r>
              <a:r>
                <a:rPr lang="zh-CN" altLang="en-US" sz="1600" b="1" kern="1200" dirty="0" smtClean="0">
                  <a:latin typeface="楷体" panose="02010609060101010101" pitchFamily="49" charset="-122"/>
                  <a:ea typeface="楷体" panose="02010609060101010101" pitchFamily="49" charset="-122"/>
                </a:rPr>
                <a:t>规、理财新规、理财子公司办法</a:t>
              </a:r>
              <a:endParaRPr lang="zh-CN" altLang="en-US" sz="1600" b="1" kern="1200" dirty="0">
                <a:latin typeface="楷体" panose="02010609060101010101" pitchFamily="49" charset="-122"/>
                <a:ea typeface="楷体" panose="02010609060101010101" pitchFamily="49" charset="-122"/>
              </a:endParaRPr>
            </a:p>
          </p:txBody>
        </p:sp>
      </p:grpSp>
      <p:grpSp>
        <p:nvGrpSpPr>
          <p:cNvPr id="43" name="组合 42"/>
          <p:cNvGrpSpPr/>
          <p:nvPr/>
        </p:nvGrpSpPr>
        <p:grpSpPr>
          <a:xfrm>
            <a:off x="2272304" y="3117494"/>
            <a:ext cx="2049247" cy="1247610"/>
            <a:chOff x="1727767" y="3165586"/>
            <a:chExt cx="2049247" cy="1247610"/>
          </a:xfrm>
        </p:grpSpPr>
        <p:sp>
          <p:nvSpPr>
            <p:cNvPr id="39" name="燕尾形 38"/>
            <p:cNvSpPr/>
            <p:nvPr/>
          </p:nvSpPr>
          <p:spPr>
            <a:xfrm>
              <a:off x="1727767" y="3270525"/>
              <a:ext cx="537460" cy="1026070"/>
            </a:xfrm>
            <a:prstGeom prst="chevron">
              <a:avLst>
                <a:gd name="adj" fmla="val 62310"/>
              </a:avLst>
            </a:prstGeom>
            <a:solidFill>
              <a:srgbClr val="C00000"/>
            </a:solidFill>
          </p:spPr>
          <p:style>
            <a:lnRef idx="0">
              <a:schemeClr val="accent2">
                <a:shade val="90000"/>
                <a:hueOff val="-41001"/>
                <a:satOff val="-6944"/>
                <a:lumOff val="32113"/>
                <a:alphaOff val="0"/>
              </a:schemeClr>
            </a:lnRef>
            <a:fillRef idx="1">
              <a:scrgbClr r="0" g="0" b="0"/>
            </a:fillRef>
            <a:effectRef idx="0">
              <a:schemeClr val="accent2">
                <a:shade val="90000"/>
                <a:hueOff val="-41001"/>
                <a:satOff val="-6944"/>
                <a:lumOff val="32113"/>
                <a:alphaOff val="0"/>
              </a:schemeClr>
            </a:effectRef>
            <a:fontRef idx="minor">
              <a:schemeClr val="lt1"/>
            </a:fontRef>
          </p:style>
        </p:sp>
        <p:sp>
          <p:nvSpPr>
            <p:cNvPr id="40" name="任意多边形 39"/>
            <p:cNvSpPr/>
            <p:nvPr/>
          </p:nvSpPr>
          <p:spPr>
            <a:xfrm>
              <a:off x="2473224" y="3165586"/>
              <a:ext cx="1303790" cy="1247610"/>
            </a:xfrm>
            <a:custGeom>
              <a:avLst/>
              <a:gdLst>
                <a:gd name="connsiteX0" fmla="*/ 0 w 883938"/>
                <a:gd name="connsiteY0" fmla="*/ 418228 h 836456"/>
                <a:gd name="connsiteX1" fmla="*/ 441969 w 883938"/>
                <a:gd name="connsiteY1" fmla="*/ 0 h 836456"/>
                <a:gd name="connsiteX2" fmla="*/ 883938 w 883938"/>
                <a:gd name="connsiteY2" fmla="*/ 418228 h 836456"/>
                <a:gd name="connsiteX3" fmla="*/ 441969 w 883938"/>
                <a:gd name="connsiteY3" fmla="*/ 836456 h 836456"/>
                <a:gd name="connsiteX4" fmla="*/ 0 w 883938"/>
                <a:gd name="connsiteY4" fmla="*/ 418228 h 836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38" h="836456">
                  <a:moveTo>
                    <a:pt x="0" y="418228"/>
                  </a:moveTo>
                  <a:cubicBezTo>
                    <a:pt x="0" y="187247"/>
                    <a:pt x="197876" y="0"/>
                    <a:pt x="441969" y="0"/>
                  </a:cubicBezTo>
                  <a:cubicBezTo>
                    <a:pt x="686062" y="0"/>
                    <a:pt x="883938" y="187247"/>
                    <a:pt x="883938" y="418228"/>
                  </a:cubicBezTo>
                  <a:cubicBezTo>
                    <a:pt x="883938" y="649209"/>
                    <a:pt x="686062" y="836456"/>
                    <a:pt x="441969" y="836456"/>
                  </a:cubicBezTo>
                  <a:cubicBezTo>
                    <a:pt x="197876" y="836456"/>
                    <a:pt x="0" y="649209"/>
                    <a:pt x="0" y="418228"/>
                  </a:cubicBezTo>
                  <a:close/>
                </a:path>
              </a:pathLst>
            </a:custGeom>
            <a:solidFill>
              <a:srgbClr val="C00000"/>
            </a:solidFill>
          </p:spPr>
          <p:style>
            <a:lnRef idx="2">
              <a:schemeClr val="lt1">
                <a:hueOff val="0"/>
                <a:satOff val="0"/>
                <a:lumOff val="0"/>
                <a:alphaOff val="0"/>
              </a:schemeClr>
            </a:lnRef>
            <a:fillRef idx="1">
              <a:scrgbClr r="0" g="0" b="0"/>
            </a:fillRef>
            <a:effectRef idx="0">
              <a:schemeClr val="accent2">
                <a:shade val="50000"/>
                <a:hueOff val="-4367"/>
                <a:satOff val="-885"/>
                <a:lumOff val="4869"/>
                <a:alphaOff val="0"/>
              </a:schemeClr>
            </a:effectRef>
            <a:fontRef idx="minor">
              <a:schemeClr val="lt1"/>
            </a:fontRef>
          </p:style>
          <p:txBody>
            <a:bodyPr spcFirstLastPara="0" vert="horz" wrap="square" lIns="129450" tIns="122496" rIns="129450" bIns="122496" numCol="1" spcCol="1270" anchor="ctr" anchorCtr="0">
              <a:noAutofit/>
            </a:bodyPr>
            <a:lstStyle/>
            <a:p>
              <a:pPr lvl="0" algn="ctr" defTabSz="444500">
                <a:lnSpc>
                  <a:spcPct val="90000"/>
                </a:lnSpc>
                <a:spcBef>
                  <a:spcPct val="0"/>
                </a:spcBef>
                <a:spcAft>
                  <a:spcPct val="35000"/>
                </a:spcAft>
              </a:pPr>
              <a:r>
                <a:rPr lang="zh-CN" altLang="en-US" sz="1400" kern="1200" dirty="0">
                  <a:latin typeface="楷体" panose="02010609060101010101" pitchFamily="49" charset="-122"/>
                  <a:ea typeface="楷体" panose="02010609060101010101" pitchFamily="49" charset="-122"/>
                </a:rPr>
                <a:t>转型成功后</a:t>
              </a:r>
              <a:r>
                <a:rPr lang="zh-CN" altLang="en-US" sz="1400" kern="1200" dirty="0" smtClean="0">
                  <a:latin typeface="楷体" panose="02010609060101010101" pitchFamily="49" charset="-122"/>
                  <a:ea typeface="楷体" panose="02010609060101010101" pitchFamily="49" charset="-122"/>
                </a:rPr>
                <a:t>能继续提供</a:t>
              </a:r>
              <a:r>
                <a:rPr lang="zh-CN" altLang="en-US" sz="1400" kern="1200" dirty="0">
                  <a:latin typeface="楷体" panose="02010609060101010101" pitchFamily="49" charset="-122"/>
                  <a:ea typeface="楷体" panose="02010609060101010101" pitchFamily="49" charset="-122"/>
                </a:rPr>
                <a:t>理财产品的</a:t>
              </a:r>
              <a:r>
                <a:rPr lang="zh-CN" altLang="en-US" sz="1400" kern="1200" dirty="0" smtClean="0">
                  <a:latin typeface="楷体" panose="02010609060101010101" pitchFamily="49" charset="-122"/>
                  <a:ea typeface="楷体" panose="02010609060101010101" pitchFamily="49" charset="-122"/>
                </a:rPr>
                <a:t>银行只有</a:t>
              </a:r>
              <a:r>
                <a:rPr lang="en-US" altLang="zh-CN" sz="1400" kern="1200" dirty="0" smtClean="0">
                  <a:latin typeface="楷体" panose="02010609060101010101" pitchFamily="49" charset="-122"/>
                  <a:ea typeface="楷体" panose="02010609060101010101" pitchFamily="49" charset="-122"/>
                </a:rPr>
                <a:t>100</a:t>
              </a:r>
              <a:r>
                <a:rPr lang="zh-CN" altLang="en-US" sz="1400" kern="1200" dirty="0" smtClean="0">
                  <a:latin typeface="楷体" panose="02010609060101010101" pitchFamily="49" charset="-122"/>
                  <a:ea typeface="楷体" panose="02010609060101010101" pitchFamily="49" charset="-122"/>
                </a:rPr>
                <a:t>家</a:t>
              </a:r>
              <a:endParaRPr lang="zh-CN" altLang="en-US" sz="1400" kern="1200" dirty="0">
                <a:latin typeface="楷体" panose="02010609060101010101" pitchFamily="49" charset="-122"/>
                <a:ea typeface="楷体" panose="02010609060101010101" pitchFamily="49" charset="-122"/>
              </a:endParaRPr>
            </a:p>
          </p:txBody>
        </p:sp>
      </p:grpSp>
      <p:cxnSp>
        <p:nvCxnSpPr>
          <p:cNvPr id="7" name="直接连接符 6"/>
          <p:cNvCxnSpPr/>
          <p:nvPr/>
        </p:nvCxnSpPr>
        <p:spPr>
          <a:xfrm>
            <a:off x="321276" y="1351005"/>
            <a:ext cx="8365518"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83690" y="4549439"/>
            <a:ext cx="8365518"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83690" y="5927554"/>
            <a:ext cx="8365518"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406573" y="3277440"/>
            <a:ext cx="648072" cy="923330"/>
          </a:xfrm>
          <a:prstGeom prst="rect">
            <a:avLst/>
          </a:prstGeom>
          <a:noFill/>
          <a:ln w="28575">
            <a:solidFill>
              <a:srgbClr val="C00000"/>
            </a:solidFill>
          </a:ln>
        </p:spPr>
        <p:txBody>
          <a:bodyPr wrap="square" rtlCol="0">
            <a:spAutoFit/>
          </a:bodyPr>
          <a:lstStyle/>
          <a:p>
            <a:r>
              <a:rPr lang="zh-CN" altLang="en-US" dirty="0" smtClean="0">
                <a:latin typeface="楷体" panose="02010609060101010101" pitchFamily="49" charset="-122"/>
                <a:ea typeface="楷体" panose="02010609060101010101" pitchFamily="49" charset="-122"/>
              </a:rPr>
              <a:t>按照二八法则</a:t>
            </a:r>
            <a:endParaRPr lang="zh-CN" altLang="en-US" dirty="0">
              <a:latin typeface="楷体" panose="02010609060101010101" pitchFamily="49" charset="-122"/>
              <a:ea typeface="楷体" panose="02010609060101010101" pitchFamily="49" charset="-122"/>
            </a:endParaRPr>
          </a:p>
        </p:txBody>
      </p:sp>
      <p:sp>
        <p:nvSpPr>
          <p:cNvPr id="30" name="文本框 29"/>
          <p:cNvSpPr txBox="1"/>
          <p:nvPr/>
        </p:nvSpPr>
        <p:spPr>
          <a:xfrm>
            <a:off x="2145593" y="4789762"/>
            <a:ext cx="1725114" cy="830997"/>
          </a:xfrm>
          <a:prstGeom prst="rect">
            <a:avLst/>
          </a:prstGeom>
          <a:noFill/>
        </p:spPr>
        <p:txBody>
          <a:bodyPr wrap="square" rtlCol="0">
            <a:spAutoFit/>
          </a:bodyPr>
          <a:lstStyle/>
          <a:p>
            <a:r>
              <a:rPr lang="zh-CN" altLang="en-US" sz="1600" b="1" dirty="0">
                <a:latin typeface="楷体" panose="02010609060101010101" pitchFamily="49" charset="-122"/>
                <a:ea typeface="楷体" panose="02010609060101010101" pitchFamily="49" charset="-122"/>
              </a:rPr>
              <a:t>如何抓住市场分化后重新均衡的机会是关键</a:t>
            </a:r>
          </a:p>
        </p:txBody>
      </p:sp>
      <p:sp>
        <p:nvSpPr>
          <p:cNvPr id="44" name="燕尾形 43"/>
          <p:cNvSpPr/>
          <p:nvPr/>
        </p:nvSpPr>
        <p:spPr>
          <a:xfrm>
            <a:off x="1517185" y="4736936"/>
            <a:ext cx="537460" cy="1026070"/>
          </a:xfrm>
          <a:prstGeom prst="chevron">
            <a:avLst>
              <a:gd name="adj" fmla="val 62310"/>
            </a:avLst>
          </a:prstGeom>
          <a:solidFill>
            <a:srgbClr val="C00000"/>
          </a:solidFill>
        </p:spPr>
        <p:style>
          <a:lnRef idx="0">
            <a:schemeClr val="accent2">
              <a:shade val="90000"/>
              <a:hueOff val="-41001"/>
              <a:satOff val="-6944"/>
              <a:lumOff val="32113"/>
              <a:alphaOff val="0"/>
            </a:schemeClr>
          </a:lnRef>
          <a:fillRef idx="1">
            <a:scrgbClr r="0" g="0" b="0"/>
          </a:fillRef>
          <a:effectRef idx="0">
            <a:schemeClr val="accent2">
              <a:shade val="90000"/>
              <a:hueOff val="-41001"/>
              <a:satOff val="-6944"/>
              <a:lumOff val="32113"/>
              <a:alphaOff val="0"/>
            </a:schemeClr>
          </a:effectRef>
          <a:fontRef idx="minor">
            <a:schemeClr val="lt1"/>
          </a:fontRef>
        </p:style>
      </p:sp>
      <p:sp>
        <p:nvSpPr>
          <p:cNvPr id="45" name="文本框 44"/>
          <p:cNvSpPr txBox="1"/>
          <p:nvPr/>
        </p:nvSpPr>
        <p:spPr>
          <a:xfrm>
            <a:off x="4644008" y="5065305"/>
            <a:ext cx="2736304" cy="369332"/>
          </a:xfrm>
          <a:prstGeom prst="rect">
            <a:avLst/>
          </a:prstGeom>
          <a:noFill/>
          <a:ln w="28575">
            <a:solidFill>
              <a:srgbClr val="C00000"/>
            </a:solidFill>
          </a:ln>
        </p:spPr>
        <p:txBody>
          <a:bodyPr wrap="square" rtlCol="0">
            <a:spAutoFit/>
          </a:bodyPr>
          <a:lstStyle/>
          <a:p>
            <a:r>
              <a:rPr lang="zh-CN" altLang="en-US" dirty="0" smtClean="0">
                <a:latin typeface="楷体" panose="02010609060101010101" pitchFamily="49" charset="-122"/>
                <a:ea typeface="楷体" panose="02010609060101010101" pitchFamily="49" charset="-122"/>
              </a:rPr>
              <a:t>大鱼吃小鱼，快鱼吃慢鱼</a:t>
            </a:r>
            <a:endParaRPr lang="zh-CN" altLang="en-US" dirty="0">
              <a:latin typeface="楷体" panose="02010609060101010101" pitchFamily="49" charset="-122"/>
              <a:ea typeface="楷体" panose="02010609060101010101" pitchFamily="49" charset="-122"/>
            </a:endParaRPr>
          </a:p>
        </p:txBody>
      </p:sp>
      <p:sp>
        <p:nvSpPr>
          <p:cNvPr id="46" name="燕尾形 45"/>
          <p:cNvSpPr/>
          <p:nvPr/>
        </p:nvSpPr>
        <p:spPr>
          <a:xfrm>
            <a:off x="3886053" y="4736936"/>
            <a:ext cx="537460" cy="1026070"/>
          </a:xfrm>
          <a:prstGeom prst="chevron">
            <a:avLst>
              <a:gd name="adj" fmla="val 62310"/>
            </a:avLst>
          </a:prstGeom>
          <a:solidFill>
            <a:srgbClr val="C00000"/>
          </a:solidFill>
        </p:spPr>
        <p:style>
          <a:lnRef idx="0">
            <a:schemeClr val="accent2">
              <a:shade val="90000"/>
              <a:hueOff val="-41001"/>
              <a:satOff val="-6944"/>
              <a:lumOff val="32113"/>
              <a:alphaOff val="0"/>
            </a:schemeClr>
          </a:lnRef>
          <a:fillRef idx="1">
            <a:scrgbClr r="0" g="0" b="0"/>
          </a:fillRef>
          <a:effectRef idx="0">
            <a:schemeClr val="accent2">
              <a:shade val="90000"/>
              <a:hueOff val="-41001"/>
              <a:satOff val="-6944"/>
              <a:lumOff val="32113"/>
              <a:alphaOff val="0"/>
            </a:schemeClr>
          </a:effectRef>
          <a:fontRef idx="minor">
            <a:schemeClr val="lt1"/>
          </a:fontRef>
        </p:style>
      </p:sp>
      <p:grpSp>
        <p:nvGrpSpPr>
          <p:cNvPr id="47" name="组合 46"/>
          <p:cNvGrpSpPr/>
          <p:nvPr/>
        </p:nvGrpSpPr>
        <p:grpSpPr>
          <a:xfrm>
            <a:off x="4466449" y="3111564"/>
            <a:ext cx="2049247" cy="1247610"/>
            <a:chOff x="1727767" y="3165586"/>
            <a:chExt cx="2049247" cy="1247610"/>
          </a:xfrm>
        </p:grpSpPr>
        <p:sp>
          <p:nvSpPr>
            <p:cNvPr id="48" name="燕尾形 47"/>
            <p:cNvSpPr/>
            <p:nvPr/>
          </p:nvSpPr>
          <p:spPr>
            <a:xfrm>
              <a:off x="1727767" y="3270525"/>
              <a:ext cx="537460" cy="1026070"/>
            </a:xfrm>
            <a:prstGeom prst="chevron">
              <a:avLst>
                <a:gd name="adj" fmla="val 62310"/>
              </a:avLst>
            </a:prstGeom>
            <a:solidFill>
              <a:srgbClr val="C00000"/>
            </a:solidFill>
          </p:spPr>
          <p:style>
            <a:lnRef idx="0">
              <a:schemeClr val="accent2">
                <a:shade val="90000"/>
                <a:hueOff val="-41001"/>
                <a:satOff val="-6944"/>
                <a:lumOff val="32113"/>
                <a:alphaOff val="0"/>
              </a:schemeClr>
            </a:lnRef>
            <a:fillRef idx="1">
              <a:scrgbClr r="0" g="0" b="0"/>
            </a:fillRef>
            <a:effectRef idx="0">
              <a:schemeClr val="accent2">
                <a:shade val="90000"/>
                <a:hueOff val="-41001"/>
                <a:satOff val="-6944"/>
                <a:lumOff val="32113"/>
                <a:alphaOff val="0"/>
              </a:schemeClr>
            </a:effectRef>
            <a:fontRef idx="minor">
              <a:schemeClr val="lt1"/>
            </a:fontRef>
          </p:style>
        </p:sp>
        <p:sp>
          <p:nvSpPr>
            <p:cNvPr id="49" name="任意多边形 48"/>
            <p:cNvSpPr/>
            <p:nvPr/>
          </p:nvSpPr>
          <p:spPr>
            <a:xfrm>
              <a:off x="2473224" y="3165586"/>
              <a:ext cx="1303790" cy="1247610"/>
            </a:xfrm>
            <a:custGeom>
              <a:avLst/>
              <a:gdLst>
                <a:gd name="connsiteX0" fmla="*/ 0 w 883938"/>
                <a:gd name="connsiteY0" fmla="*/ 418228 h 836456"/>
                <a:gd name="connsiteX1" fmla="*/ 441969 w 883938"/>
                <a:gd name="connsiteY1" fmla="*/ 0 h 836456"/>
                <a:gd name="connsiteX2" fmla="*/ 883938 w 883938"/>
                <a:gd name="connsiteY2" fmla="*/ 418228 h 836456"/>
                <a:gd name="connsiteX3" fmla="*/ 441969 w 883938"/>
                <a:gd name="connsiteY3" fmla="*/ 836456 h 836456"/>
                <a:gd name="connsiteX4" fmla="*/ 0 w 883938"/>
                <a:gd name="connsiteY4" fmla="*/ 418228 h 836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38" h="836456">
                  <a:moveTo>
                    <a:pt x="0" y="418228"/>
                  </a:moveTo>
                  <a:cubicBezTo>
                    <a:pt x="0" y="187247"/>
                    <a:pt x="197876" y="0"/>
                    <a:pt x="441969" y="0"/>
                  </a:cubicBezTo>
                  <a:cubicBezTo>
                    <a:pt x="686062" y="0"/>
                    <a:pt x="883938" y="187247"/>
                    <a:pt x="883938" y="418228"/>
                  </a:cubicBezTo>
                  <a:cubicBezTo>
                    <a:pt x="883938" y="649209"/>
                    <a:pt x="686062" y="836456"/>
                    <a:pt x="441969" y="836456"/>
                  </a:cubicBezTo>
                  <a:cubicBezTo>
                    <a:pt x="197876" y="836456"/>
                    <a:pt x="0" y="649209"/>
                    <a:pt x="0" y="418228"/>
                  </a:cubicBezTo>
                  <a:close/>
                </a:path>
              </a:pathLst>
            </a:custGeom>
            <a:solidFill>
              <a:srgbClr val="C00000"/>
            </a:solidFill>
          </p:spPr>
          <p:style>
            <a:lnRef idx="2">
              <a:schemeClr val="lt1">
                <a:hueOff val="0"/>
                <a:satOff val="0"/>
                <a:lumOff val="0"/>
                <a:alphaOff val="0"/>
              </a:schemeClr>
            </a:lnRef>
            <a:fillRef idx="1">
              <a:scrgbClr r="0" g="0" b="0"/>
            </a:fillRef>
            <a:effectRef idx="0">
              <a:schemeClr val="accent2">
                <a:shade val="50000"/>
                <a:hueOff val="-4367"/>
                <a:satOff val="-885"/>
                <a:lumOff val="4869"/>
                <a:alphaOff val="0"/>
              </a:schemeClr>
            </a:effectRef>
            <a:fontRef idx="minor">
              <a:schemeClr val="lt1"/>
            </a:fontRef>
          </p:style>
          <p:txBody>
            <a:bodyPr spcFirstLastPara="0" vert="horz" wrap="square" lIns="129450" tIns="122496" rIns="129450" bIns="122496" numCol="1" spcCol="1270" anchor="ctr" anchorCtr="0">
              <a:noAutofit/>
            </a:bodyPr>
            <a:lstStyle/>
            <a:p>
              <a:pPr lvl="0" algn="ctr" defTabSz="444500">
                <a:lnSpc>
                  <a:spcPct val="90000"/>
                </a:lnSpc>
                <a:spcBef>
                  <a:spcPct val="0"/>
                </a:spcBef>
                <a:spcAft>
                  <a:spcPct val="35000"/>
                </a:spcAft>
              </a:pPr>
              <a:r>
                <a:rPr lang="zh-CN" altLang="en-US" sz="1400" kern="1200" dirty="0" smtClean="0">
                  <a:latin typeface="楷体" panose="02010609060101010101" pitchFamily="49" charset="-122"/>
                  <a:ea typeface="楷体" panose="02010609060101010101" pitchFamily="49" charset="-122"/>
                </a:rPr>
                <a:t>发展壮大的只有</a:t>
              </a:r>
              <a:r>
                <a:rPr lang="en-US" altLang="zh-CN" sz="1400" kern="1200" dirty="0" smtClean="0">
                  <a:latin typeface="楷体" panose="02010609060101010101" pitchFamily="49" charset="-122"/>
                  <a:ea typeface="楷体" panose="02010609060101010101" pitchFamily="49" charset="-122"/>
                </a:rPr>
                <a:t>20</a:t>
              </a:r>
              <a:r>
                <a:rPr lang="zh-CN" altLang="en-US" sz="1400" kern="1200" dirty="0" smtClean="0">
                  <a:latin typeface="楷体" panose="02010609060101010101" pitchFamily="49" charset="-122"/>
                  <a:ea typeface="楷体" panose="02010609060101010101" pitchFamily="49" charset="-122"/>
                </a:rPr>
                <a:t>家</a:t>
              </a:r>
              <a:endParaRPr lang="zh-CN" altLang="en-US" sz="1400" kern="1200" dirty="0">
                <a:latin typeface="楷体" panose="02010609060101010101" pitchFamily="49" charset="-122"/>
                <a:ea typeface="楷体" panose="02010609060101010101" pitchFamily="49" charset="-122"/>
              </a:endParaRPr>
            </a:p>
          </p:txBody>
        </p:sp>
      </p:grpSp>
      <p:cxnSp>
        <p:nvCxnSpPr>
          <p:cNvPr id="42" name="直接连接符 41"/>
          <p:cNvCxnSpPr/>
          <p:nvPr/>
        </p:nvCxnSpPr>
        <p:spPr>
          <a:xfrm>
            <a:off x="321276" y="2996952"/>
            <a:ext cx="8365518"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09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灯片编号占位符 3"/>
          <p:cNvSpPr>
            <a:spLocks noGrp="1"/>
          </p:cNvSpPr>
          <p:nvPr>
            <p:ph type="sldNum" sz="quarter" idx="11"/>
          </p:nvPr>
        </p:nvSpPr>
        <p:spPr bwMode="auto">
          <a:noFill/>
          <a:ln>
            <a:miter lim="800000"/>
            <a:headEnd/>
            <a:tailEnd/>
          </a:ln>
        </p:spPr>
        <p:txBody>
          <a:bodyPr/>
          <a:lstStyle/>
          <a:p>
            <a:fld id="{B7861524-8D43-44A7-AEBA-D44B0CA6BCE2}" type="slidenum">
              <a:rPr lang="zh-CN" altLang="en-US" smtClean="0">
                <a:latin typeface="微软雅黑" pitchFamily="34" charset="-122"/>
                <a:ea typeface="微软雅黑" pitchFamily="34" charset="-122"/>
              </a:rPr>
              <a:pPr/>
              <a:t>18</a:t>
            </a:fld>
            <a:endParaRPr lang="zh-CN" altLang="en-US">
              <a:latin typeface="微软雅黑" pitchFamily="34" charset="-122"/>
              <a:ea typeface="微软雅黑" pitchFamily="34" charset="-122"/>
            </a:endParaRPr>
          </a:p>
        </p:txBody>
      </p:sp>
      <p:sp>
        <p:nvSpPr>
          <p:cNvPr id="8" name="标题 1"/>
          <p:cNvSpPr txBox="1">
            <a:spLocks/>
          </p:cNvSpPr>
          <p:nvPr/>
        </p:nvSpPr>
        <p:spPr>
          <a:xfrm>
            <a:off x="725913" y="360000"/>
            <a:ext cx="7787208" cy="523220"/>
          </a:xfrm>
          <a:prstGeom prst="rect">
            <a:avLst/>
          </a:prstGeom>
        </p:spPr>
        <p:txBody>
          <a:bodyPr>
            <a:spAutoFit/>
          </a:bodyPr>
          <a:lstStyle>
            <a:lvl1pPr algn="l" rtl="0" eaLnBrk="0" fontAlgn="base" hangingPunct="0">
              <a:spcBef>
                <a:spcPct val="0"/>
              </a:spcBef>
              <a:spcAft>
                <a:spcPct val="0"/>
              </a:spcAft>
              <a:defRPr sz="4000" kern="1200">
                <a:solidFill>
                  <a:schemeClr val="tx1"/>
                </a:solidFill>
                <a:latin typeface="Arial Unicode MS" panose="020B0604020202020204" pitchFamily="34" charset="-122"/>
                <a:ea typeface="Arial Unicode MS" panose="020B0604020202020204" pitchFamily="34" charset="-122"/>
                <a:cs typeface="Arial Unicode MS" pitchFamily="34" charset="-122"/>
              </a:defRPr>
            </a:lvl1pPr>
            <a:lvl2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4000">
                <a:solidFill>
                  <a:schemeClr val="tx1"/>
                </a:solidFill>
                <a:latin typeface="黑体" pitchFamily="49" charset="-122"/>
                <a:ea typeface="黑体" pitchFamily="49" charset="-122"/>
              </a:defRPr>
            </a:lvl6pPr>
            <a:lvl7pPr marL="914400" algn="l" rtl="0" fontAlgn="base">
              <a:spcBef>
                <a:spcPct val="0"/>
              </a:spcBef>
              <a:spcAft>
                <a:spcPct val="0"/>
              </a:spcAft>
              <a:defRPr sz="4000">
                <a:solidFill>
                  <a:schemeClr val="tx1"/>
                </a:solidFill>
                <a:latin typeface="黑体" pitchFamily="49" charset="-122"/>
                <a:ea typeface="黑体" pitchFamily="49" charset="-122"/>
              </a:defRPr>
            </a:lvl7pPr>
            <a:lvl8pPr marL="1371600" algn="l" rtl="0" fontAlgn="base">
              <a:spcBef>
                <a:spcPct val="0"/>
              </a:spcBef>
              <a:spcAft>
                <a:spcPct val="0"/>
              </a:spcAft>
              <a:defRPr sz="4000">
                <a:solidFill>
                  <a:schemeClr val="tx1"/>
                </a:solidFill>
                <a:latin typeface="黑体" pitchFamily="49" charset="-122"/>
                <a:ea typeface="黑体" pitchFamily="49" charset="-122"/>
              </a:defRPr>
            </a:lvl8pPr>
            <a:lvl9pPr marL="1828800" algn="l" rtl="0" fontAlgn="base">
              <a:spcBef>
                <a:spcPct val="0"/>
              </a:spcBef>
              <a:spcAft>
                <a:spcPct val="0"/>
              </a:spcAft>
              <a:defRPr sz="4000">
                <a:solidFill>
                  <a:schemeClr val="tx1"/>
                </a:solidFill>
                <a:latin typeface="黑体" pitchFamily="49" charset="-122"/>
                <a:ea typeface="黑体" pitchFamily="49" charset="-122"/>
              </a:defRPr>
            </a:lvl9pPr>
          </a:lstStyle>
          <a:p>
            <a:r>
              <a:rPr lang="en-US" altLang="zh-CN" sz="2800" b="1" dirty="0">
                <a:solidFill>
                  <a:srgbClr val="C00000"/>
                </a:solidFill>
                <a:latin typeface="楷体" panose="02010609060101010101" pitchFamily="49" charset="-122"/>
                <a:ea typeface="楷体" panose="02010609060101010101" pitchFamily="49" charset="-122"/>
              </a:rPr>
              <a:t> </a:t>
            </a:r>
            <a:r>
              <a:rPr lang="zh-CN" altLang="en-US" sz="2800" b="1" dirty="0">
                <a:solidFill>
                  <a:srgbClr val="C00000"/>
                </a:solidFill>
                <a:latin typeface="楷体" panose="02010609060101010101" pitchFamily="49" charset="-122"/>
                <a:ea typeface="楷体" panose="02010609060101010101" pitchFamily="49" charset="-122"/>
              </a:rPr>
              <a:t>资管新规的影响：</a:t>
            </a:r>
            <a:r>
              <a:rPr lang="zh-CN" altLang="en-US" sz="2800" b="1" dirty="0">
                <a:latin typeface="楷体" panose="02010609060101010101" pitchFamily="49" charset="-122"/>
                <a:ea typeface="楷体" panose="02010609060101010101" pitchFamily="49" charset="-122"/>
              </a:rPr>
              <a:t>长期向好</a:t>
            </a:r>
          </a:p>
        </p:txBody>
      </p:sp>
      <p:grpSp>
        <p:nvGrpSpPr>
          <p:cNvPr id="41" name="组合 40"/>
          <p:cNvGrpSpPr/>
          <p:nvPr/>
        </p:nvGrpSpPr>
        <p:grpSpPr>
          <a:xfrm>
            <a:off x="377817" y="1196752"/>
            <a:ext cx="8589501" cy="4751070"/>
            <a:chOff x="882164" y="1525719"/>
            <a:chExt cx="8589501" cy="4757383"/>
          </a:xfrm>
        </p:grpSpPr>
        <p:sp>
          <p:nvSpPr>
            <p:cNvPr id="42" name="Oval 10"/>
            <p:cNvSpPr>
              <a:spLocks noChangeArrowheads="1"/>
            </p:cNvSpPr>
            <p:nvPr/>
          </p:nvSpPr>
          <p:spPr bwMode="auto">
            <a:xfrm>
              <a:off x="889738" y="1525719"/>
              <a:ext cx="317500" cy="352425"/>
            </a:xfrm>
            <a:prstGeom prst="ellipse">
              <a:avLst/>
            </a:prstGeom>
            <a:solidFill>
              <a:srgbClr val="D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0" hangingPunct="0">
                <a:spcBef>
                  <a:spcPct val="50000"/>
                </a:spcBef>
              </a:pPr>
              <a:r>
                <a:rPr lang="zh-CN" altLang="en-US" b="1" dirty="0">
                  <a:solidFill>
                    <a:schemeClr val="bg1"/>
                  </a:solidFill>
                  <a:latin typeface="楷体" panose="02010609060101010101" pitchFamily="49" charset="-122"/>
                  <a:ea typeface="楷体" panose="02010609060101010101" pitchFamily="49" charset="-122"/>
                </a:rPr>
                <a:t>1</a:t>
              </a:r>
            </a:p>
          </p:txBody>
        </p:sp>
        <p:sp>
          <p:nvSpPr>
            <p:cNvPr id="43" name="Oval 14"/>
            <p:cNvSpPr>
              <a:spLocks noChangeArrowheads="1"/>
            </p:cNvSpPr>
            <p:nvPr/>
          </p:nvSpPr>
          <p:spPr bwMode="auto">
            <a:xfrm>
              <a:off x="893179" y="3375680"/>
              <a:ext cx="315912" cy="352425"/>
            </a:xfrm>
            <a:prstGeom prst="ellipse">
              <a:avLst/>
            </a:prstGeom>
            <a:solidFill>
              <a:srgbClr val="D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0" hangingPunct="0">
                <a:spcBef>
                  <a:spcPct val="50000"/>
                </a:spcBef>
              </a:pPr>
              <a:r>
                <a:rPr lang="zh-CN" altLang="en-US" b="1" dirty="0" smtClean="0">
                  <a:solidFill>
                    <a:schemeClr val="bg1"/>
                  </a:solidFill>
                  <a:latin typeface="楷体" panose="02010609060101010101" pitchFamily="49" charset="-122"/>
                  <a:ea typeface="楷体" panose="02010609060101010101" pitchFamily="49" charset="-122"/>
                </a:rPr>
                <a:t>2</a:t>
              </a:r>
              <a:endParaRPr lang="zh-CN" altLang="en-US" b="1" dirty="0">
                <a:solidFill>
                  <a:schemeClr val="bg1"/>
                </a:solidFill>
                <a:latin typeface="楷体" panose="02010609060101010101" pitchFamily="49" charset="-122"/>
                <a:ea typeface="楷体" panose="02010609060101010101" pitchFamily="49" charset="-122"/>
              </a:endParaRPr>
            </a:p>
          </p:txBody>
        </p:sp>
        <p:grpSp>
          <p:nvGrpSpPr>
            <p:cNvPr id="44" name="组合 43"/>
            <p:cNvGrpSpPr/>
            <p:nvPr/>
          </p:nvGrpSpPr>
          <p:grpSpPr>
            <a:xfrm>
              <a:off x="967427" y="1547808"/>
              <a:ext cx="8504238" cy="4735294"/>
              <a:chOff x="1846262" y="1507462"/>
              <a:chExt cx="8504238" cy="4356155"/>
            </a:xfrm>
          </p:grpSpPr>
          <p:sp>
            <p:nvSpPr>
              <p:cNvPr id="46" name="AutoShape 7"/>
              <p:cNvSpPr>
                <a:spLocks noChangeArrowheads="1"/>
              </p:cNvSpPr>
              <p:nvPr/>
            </p:nvSpPr>
            <p:spPr bwMode="auto">
              <a:xfrm>
                <a:off x="1847850" y="1858480"/>
                <a:ext cx="8502650" cy="1269968"/>
              </a:xfrm>
              <a:prstGeom prst="roundRect">
                <a:avLst>
                  <a:gd name="adj" fmla="val 16667"/>
                </a:avLst>
              </a:prstGeom>
              <a:noFill/>
              <a:ln w="15875" cmpd="sng">
                <a:solidFill>
                  <a:srgbClr val="99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7" name="_s1029"/>
              <p:cNvSpPr>
                <a:spLocks noChangeArrowheads="1"/>
              </p:cNvSpPr>
              <p:nvPr/>
            </p:nvSpPr>
            <p:spPr bwMode="auto">
              <a:xfrm>
                <a:off x="2109095" y="1507462"/>
                <a:ext cx="5286247" cy="303887"/>
              </a:xfrm>
              <a:prstGeom prst="flowChartAlternateProcess">
                <a:avLst/>
              </a:prstGeom>
              <a:solidFill>
                <a:srgbClr val="D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1" dirty="0" smtClean="0">
                    <a:solidFill>
                      <a:schemeClr val="bg1"/>
                    </a:solidFill>
                    <a:latin typeface="楷体" panose="02010609060101010101" pitchFamily="49" charset="-122"/>
                    <a:ea typeface="楷体" panose="02010609060101010101" pitchFamily="49" charset="-122"/>
                  </a:rPr>
                  <a:t> 银行</a:t>
                </a:r>
                <a:r>
                  <a:rPr lang="zh-CN" altLang="en-US" b="1" dirty="0">
                    <a:solidFill>
                      <a:schemeClr val="bg1"/>
                    </a:solidFill>
                    <a:latin typeface="楷体" panose="02010609060101010101" pitchFamily="49" charset="-122"/>
                    <a:ea typeface="楷体" panose="02010609060101010101" pitchFamily="49" charset="-122"/>
                  </a:rPr>
                  <a:t>系资管主导市场，法律地位有望得到明确</a:t>
                </a:r>
              </a:p>
            </p:txBody>
          </p:sp>
          <p:sp>
            <p:nvSpPr>
              <p:cNvPr id="48" name="AutoShape 6"/>
              <p:cNvSpPr>
                <a:spLocks noChangeArrowheads="1"/>
              </p:cNvSpPr>
              <p:nvPr/>
            </p:nvSpPr>
            <p:spPr bwMode="auto">
              <a:xfrm>
                <a:off x="1846262" y="5092950"/>
                <a:ext cx="8499475" cy="770667"/>
              </a:xfrm>
              <a:prstGeom prst="roundRect">
                <a:avLst>
                  <a:gd name="adj" fmla="val 16667"/>
                </a:avLst>
              </a:prstGeom>
              <a:noFill/>
              <a:ln w="15875" cmpd="sng">
                <a:solidFill>
                  <a:srgbClr val="99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9" name="Text Box 8"/>
              <p:cNvSpPr txBox="1">
                <a:spLocks noChangeArrowheads="1"/>
              </p:cNvSpPr>
              <p:nvPr/>
            </p:nvSpPr>
            <p:spPr bwMode="auto">
              <a:xfrm>
                <a:off x="1889615" y="1883780"/>
                <a:ext cx="8440738" cy="121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2400"/>
                  </a:lnSpc>
                  <a:buClr>
                    <a:srgbClr val="990000"/>
                  </a:buClr>
                  <a:buSzPct val="100000"/>
                  <a:buFont typeface="Wingdings" panose="05000000000000000000" pitchFamily="2" charset="2"/>
                  <a:buChar char="v"/>
                </a:pPr>
                <a:r>
                  <a:rPr lang="zh-CN" altLang="en-US" dirty="0">
                    <a:latin typeface="楷体" panose="02010609060101010101" pitchFamily="49" charset="-122"/>
                    <a:ea typeface="楷体" panose="02010609060101010101" pitchFamily="49" charset="-122"/>
                  </a:rPr>
                  <a:t>目前，全球前</a:t>
                </a:r>
                <a:r>
                  <a:rPr lang="en-US" altLang="zh-CN" dirty="0">
                    <a:latin typeface="楷体" panose="02010609060101010101" pitchFamily="49" charset="-122"/>
                    <a:ea typeface="楷体" panose="02010609060101010101" pitchFamily="49" charset="-122"/>
                  </a:rPr>
                  <a:t>20</a:t>
                </a:r>
                <a:r>
                  <a:rPr lang="zh-CN" altLang="en-US" dirty="0">
                    <a:latin typeface="楷体" panose="02010609060101010101" pitchFamily="49" charset="-122"/>
                    <a:ea typeface="楷体" panose="02010609060101010101" pitchFamily="49" charset="-122"/>
                  </a:rPr>
                  <a:t>大资管机构中，半数为银行系资管，管理资产占比高达</a:t>
                </a:r>
                <a:r>
                  <a:rPr lang="en-US" altLang="zh-CN" dirty="0">
                    <a:latin typeface="楷体" panose="02010609060101010101" pitchFamily="49" charset="-122"/>
                    <a:ea typeface="楷体" panose="02010609060101010101" pitchFamily="49" charset="-122"/>
                  </a:rPr>
                  <a:t>47%</a:t>
                </a:r>
                <a:r>
                  <a:rPr lang="zh-CN" altLang="en-US" dirty="0">
                    <a:latin typeface="楷体" panose="02010609060101010101" pitchFamily="49" charset="-122"/>
                    <a:ea typeface="楷体" panose="02010609060101010101" pitchFamily="49" charset="-122"/>
                  </a:rPr>
                  <a:t>，远高于保险系和基金系等其他金融机构</a:t>
                </a:r>
                <a:r>
                  <a:rPr lang="zh-CN" altLang="en-US" dirty="0" smtClean="0">
                    <a:latin typeface="楷体" panose="02010609060101010101" pitchFamily="49" charset="-122"/>
                    <a:ea typeface="楷体" panose="02010609060101010101" pitchFamily="49" charset="-122"/>
                  </a:rPr>
                  <a:t>。理财子公司办法已经正式下发，</a:t>
                </a:r>
                <a:r>
                  <a:rPr lang="zh-CN" altLang="en-US" dirty="0">
                    <a:latin typeface="楷体" panose="02010609060101010101" pitchFamily="49" charset="-122"/>
                    <a:ea typeface="楷体" panose="02010609060101010101" pitchFamily="49" charset="-122"/>
                  </a:rPr>
                  <a:t>我国银行资管的法律地位得到明确，直投范围将更加广阔，不必再通过各类“通道”和“嵌套”开展业务，银行资管综合化经营的基础更加坚实。</a:t>
                </a:r>
              </a:p>
            </p:txBody>
          </p:sp>
          <p:sp>
            <p:nvSpPr>
              <p:cNvPr id="50" name="AutoShape 11"/>
              <p:cNvSpPr>
                <a:spLocks noChangeArrowheads="1"/>
              </p:cNvSpPr>
              <p:nvPr/>
            </p:nvSpPr>
            <p:spPr bwMode="auto">
              <a:xfrm>
                <a:off x="1847850" y="3542045"/>
                <a:ext cx="8497887" cy="1074373"/>
              </a:xfrm>
              <a:prstGeom prst="roundRect">
                <a:avLst>
                  <a:gd name="adj" fmla="val 16667"/>
                </a:avLst>
              </a:prstGeom>
              <a:noFill/>
              <a:ln w="15875" cmpd="sng">
                <a:solidFill>
                  <a:srgbClr val="99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1" name="Text Box 12"/>
              <p:cNvSpPr txBox="1">
                <a:spLocks noChangeArrowheads="1"/>
              </p:cNvSpPr>
              <p:nvPr/>
            </p:nvSpPr>
            <p:spPr bwMode="auto">
              <a:xfrm>
                <a:off x="1852736" y="3560961"/>
                <a:ext cx="8477617" cy="93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indent="-285750" eaLnBrk="1" hangingPunct="1">
                  <a:lnSpc>
                    <a:spcPts val="2400"/>
                  </a:lnSpc>
                  <a:buClr>
                    <a:srgbClr val="990000"/>
                  </a:buClr>
                  <a:buSzPct val="100000"/>
                  <a:buFont typeface="Wingdings" panose="05000000000000000000" pitchFamily="2" charset="2"/>
                  <a:buChar char="v"/>
                </a:pPr>
                <a:r>
                  <a:rPr lang="zh-CN" altLang="en-US" dirty="0">
                    <a:latin typeface="楷体" panose="02010609060101010101" pitchFamily="49" charset="-122"/>
                    <a:ea typeface="楷体" panose="02010609060101010101" pitchFamily="49" charset="-122"/>
                  </a:rPr>
                  <a:t>随着资产管理行业的发展，银行理财客户的投资需求日益多元，正逐步从类存款的固定收益投资需求，转向包括权益、商品、衍生品等在内的复合型投资需求。资本市场类、组合投资类理财产品将成为下一阶段银行资管的重要增长点。</a:t>
                </a:r>
              </a:p>
            </p:txBody>
          </p:sp>
          <p:sp>
            <p:nvSpPr>
              <p:cNvPr id="52" name="_s1029"/>
              <p:cNvSpPr>
                <a:spLocks noChangeArrowheads="1"/>
              </p:cNvSpPr>
              <p:nvPr/>
            </p:nvSpPr>
            <p:spPr bwMode="auto">
              <a:xfrm>
                <a:off x="2109095" y="3212687"/>
                <a:ext cx="5286247" cy="300247"/>
              </a:xfrm>
              <a:prstGeom prst="flowChartAlternateProcess">
                <a:avLst/>
              </a:prstGeom>
              <a:solidFill>
                <a:srgbClr val="D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0" hangingPunct="0">
                  <a:spcBef>
                    <a:spcPct val="50000"/>
                  </a:spcBef>
                </a:pPr>
                <a:r>
                  <a:rPr lang="zh-CN" altLang="en-US" b="1" dirty="0">
                    <a:solidFill>
                      <a:schemeClr val="bg1"/>
                    </a:solidFill>
                    <a:latin typeface="楷体" panose="02010609060101010101" pitchFamily="49" charset="-122"/>
                    <a:ea typeface="楷体" panose="02010609060101010101" pitchFamily="49" charset="-122"/>
                  </a:rPr>
                  <a:t> 多层次资本市场前景广阔，银行资管迎来改革红利</a:t>
                </a:r>
              </a:p>
            </p:txBody>
          </p:sp>
          <p:sp>
            <p:nvSpPr>
              <p:cNvPr id="53" name="Text Box 15"/>
              <p:cNvSpPr txBox="1">
                <a:spLocks noChangeArrowheads="1"/>
              </p:cNvSpPr>
              <p:nvPr/>
            </p:nvSpPr>
            <p:spPr bwMode="auto">
              <a:xfrm>
                <a:off x="1894229" y="5148921"/>
                <a:ext cx="8280400" cy="62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indent="-285750" eaLnBrk="1" hangingPunct="1">
                  <a:lnSpc>
                    <a:spcPts val="2400"/>
                  </a:lnSpc>
                  <a:buClr>
                    <a:srgbClr val="990000"/>
                  </a:buClr>
                  <a:buSzPct val="100000"/>
                  <a:buFont typeface="Wingdings" panose="05000000000000000000" pitchFamily="2" charset="2"/>
                  <a:buChar char="v"/>
                </a:pPr>
                <a:r>
                  <a:rPr lang="zh-CN" altLang="en-US" dirty="0">
                    <a:latin typeface="楷体" panose="02010609060101010101" pitchFamily="49" charset="-122"/>
                    <a:ea typeface="楷体" panose="02010609060101010101" pitchFamily="49" charset="-122"/>
                  </a:rPr>
                  <a:t>银行资管回归“受人之托，代人理财”本源，降低了银行资管行业风险，未来发展更注重专业能力的提升，有利于促进银行资管实现长期可持续发展。</a:t>
                </a:r>
              </a:p>
            </p:txBody>
          </p:sp>
          <p:sp>
            <p:nvSpPr>
              <p:cNvPr id="54" name="_s1029"/>
              <p:cNvSpPr>
                <a:spLocks noChangeArrowheads="1"/>
              </p:cNvSpPr>
              <p:nvPr/>
            </p:nvSpPr>
            <p:spPr bwMode="auto">
              <a:xfrm>
                <a:off x="2109095" y="4732138"/>
                <a:ext cx="5286247" cy="304025"/>
              </a:xfrm>
              <a:prstGeom prst="flowChartAlternateProcess">
                <a:avLst/>
              </a:prstGeom>
              <a:solidFill>
                <a:srgbClr val="D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0" hangingPunct="0">
                  <a:spcBef>
                    <a:spcPct val="50000"/>
                  </a:spcBef>
                </a:pPr>
                <a:r>
                  <a:rPr lang="zh-CN" altLang="en-US" b="1" dirty="0">
                    <a:solidFill>
                      <a:schemeClr val="bg1"/>
                    </a:solidFill>
                    <a:latin typeface="楷体" panose="02010609060101010101" pitchFamily="49" charset="-122"/>
                    <a:ea typeface="楷体" panose="02010609060101010101" pitchFamily="49" charset="-122"/>
                  </a:rPr>
                  <a:t> 打破刚性兑付，打牢长期稳定发展基石</a:t>
                </a:r>
              </a:p>
            </p:txBody>
          </p:sp>
        </p:grpSp>
        <p:sp>
          <p:nvSpPr>
            <p:cNvPr id="45" name="Oval 17"/>
            <p:cNvSpPr>
              <a:spLocks noChangeArrowheads="1"/>
            </p:cNvSpPr>
            <p:nvPr/>
          </p:nvSpPr>
          <p:spPr bwMode="auto">
            <a:xfrm>
              <a:off x="882164" y="5029622"/>
              <a:ext cx="317500" cy="352425"/>
            </a:xfrm>
            <a:prstGeom prst="ellipse">
              <a:avLst/>
            </a:prstGeom>
            <a:solidFill>
              <a:srgbClr val="D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0" hangingPunct="0">
                <a:spcBef>
                  <a:spcPct val="50000"/>
                </a:spcBef>
              </a:pPr>
              <a:r>
                <a:rPr lang="zh-CN" altLang="en-US" b="1" dirty="0">
                  <a:solidFill>
                    <a:schemeClr val="bg1"/>
                  </a:solidFill>
                  <a:latin typeface="楷体" panose="02010609060101010101" pitchFamily="49" charset="-122"/>
                  <a:ea typeface="楷体" panose="02010609060101010101" pitchFamily="49" charset="-122"/>
                </a:rPr>
                <a:t>3</a:t>
              </a:r>
            </a:p>
          </p:txBody>
        </p:sp>
      </p:grpSp>
    </p:spTree>
    <p:extLst>
      <p:ext uri="{BB962C8B-B14F-4D97-AF65-F5344CB8AC3E}">
        <p14:creationId xmlns:p14="http://schemas.microsoft.com/office/powerpoint/2010/main" val="2007100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6"/>
          <p:cNvSpPr txBox="1">
            <a:spLocks noChangeArrowheads="1"/>
          </p:cNvSpPr>
          <p:nvPr/>
        </p:nvSpPr>
        <p:spPr bwMode="auto">
          <a:xfrm>
            <a:off x="0" y="2420888"/>
            <a:ext cx="9144000" cy="206210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4800" b="1" dirty="0" smtClean="0">
                <a:solidFill>
                  <a:schemeClr val="bg1"/>
                </a:solidFill>
                <a:latin typeface="黑体" pitchFamily="49" charset="-122"/>
                <a:ea typeface="黑体" pitchFamily="49" charset="-122"/>
              </a:rPr>
              <a:t>谢谢</a:t>
            </a:r>
            <a:endParaRPr lang="en-US" altLang="zh-CN" sz="4800" b="1" dirty="0" smtClean="0">
              <a:solidFill>
                <a:schemeClr val="bg1"/>
              </a:solidFill>
              <a:latin typeface="黑体" pitchFamily="49" charset="-122"/>
              <a:ea typeface="黑体" pitchFamily="49" charset="-122"/>
            </a:endParaRPr>
          </a:p>
          <a:p>
            <a:pPr algn="ctr" eaLnBrk="1" hangingPunct="1"/>
            <a:endParaRPr lang="en-US" altLang="zh-CN" sz="8000" b="1" dirty="0">
              <a:solidFill>
                <a:schemeClr val="bg1"/>
              </a:solidFill>
              <a:latin typeface="黑体" pitchFamily="49" charset="-122"/>
              <a:ea typeface="黑体" pitchFamily="49" charset="-122"/>
            </a:endParaRPr>
          </a:p>
        </p:txBody>
      </p:sp>
      <p:sp>
        <p:nvSpPr>
          <p:cNvPr id="2" name="灯片编号占位符 1"/>
          <p:cNvSpPr>
            <a:spLocks noGrp="1"/>
          </p:cNvSpPr>
          <p:nvPr>
            <p:ph type="sldNum" sz="quarter" idx="12"/>
          </p:nvPr>
        </p:nvSpPr>
        <p:spPr/>
        <p:txBody>
          <a:bodyPr/>
          <a:lstStyle/>
          <a:p>
            <a:pPr>
              <a:defRPr/>
            </a:pPr>
            <a:fld id="{0C087B41-565E-4BD0-BB91-14441EBF57DA}" type="slidenum">
              <a:rPr lang="zh-CN" altLang="en-US" smtClean="0"/>
              <a:pPr>
                <a:defRPr/>
              </a:pPr>
              <a:t>19</a:t>
            </a:fld>
            <a:endParaRPr lang="zh-CN" altLang="en-US"/>
          </a:p>
        </p:txBody>
      </p:sp>
    </p:spTree>
    <p:extLst>
      <p:ext uri="{BB962C8B-B14F-4D97-AF65-F5344CB8AC3E}">
        <p14:creationId xmlns:p14="http://schemas.microsoft.com/office/powerpoint/2010/main" val="891913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C37F45D-4BF3-4ECE-A77F-3C7E32F80DCB}" type="slidenum">
              <a:rPr lang="zh-CN" altLang="en-US" smtClean="0"/>
              <a:pPr>
                <a:defRPr/>
              </a:pPr>
              <a:t>2</a:t>
            </a:fld>
            <a:endParaRPr lang="zh-CN" altLang="en-US"/>
          </a:p>
        </p:txBody>
      </p:sp>
      <p:grpSp>
        <p:nvGrpSpPr>
          <p:cNvPr id="6" name="组合 5"/>
          <p:cNvGrpSpPr/>
          <p:nvPr/>
        </p:nvGrpSpPr>
        <p:grpSpPr>
          <a:xfrm>
            <a:off x="468313" y="1386610"/>
            <a:ext cx="6718776" cy="2906486"/>
            <a:chOff x="404420" y="1853968"/>
            <a:chExt cx="7076627" cy="2906486"/>
          </a:xfrm>
        </p:grpSpPr>
        <p:sp>
          <p:nvSpPr>
            <p:cNvPr id="43" name="文本框 42"/>
            <p:cNvSpPr txBox="1"/>
            <p:nvPr/>
          </p:nvSpPr>
          <p:spPr>
            <a:xfrm>
              <a:off x="404420" y="1853968"/>
              <a:ext cx="1314196" cy="338554"/>
            </a:xfrm>
            <a:prstGeom prst="rect">
              <a:avLst/>
            </a:prstGeom>
            <a:noFill/>
          </p:spPr>
          <p:txBody>
            <a:bodyPr wrap="square" rtlCol="0" anchor="t">
              <a:spAutoFit/>
            </a:bodyPr>
            <a:lstStyle/>
            <a:p>
              <a:pPr algn="ctr" defTabSz="2437765" fontAlgn="auto" hangingPunct="0">
                <a:spcBef>
                  <a:spcPts val="0"/>
                </a:spcBef>
                <a:spcAft>
                  <a:spcPts val="0"/>
                </a:spcAft>
              </a:pPr>
              <a:r>
                <a:rPr lang="zh-CN" altLang="en-US" sz="1600" b="1" kern="0" dirty="0">
                  <a:latin typeface="楷体" panose="02010609060101010101" pitchFamily="49" charset="-122"/>
                  <a:ea typeface="楷体" panose="02010609060101010101" pitchFamily="49" charset="-122"/>
                  <a:sym typeface="+mn-ea"/>
                </a:rPr>
                <a:t>机构名称：</a:t>
              </a:r>
              <a:endParaRPr lang="zh-CN" altLang="en-US" sz="1600" kern="0">
                <a:latin typeface="Calibri"/>
                <a:sym typeface="Helvetica Neue" panose="02000503000000020004"/>
              </a:endParaRPr>
            </a:p>
          </p:txBody>
        </p:sp>
        <p:sp>
          <p:nvSpPr>
            <p:cNvPr id="44" name="文本框 43"/>
            <p:cNvSpPr txBox="1"/>
            <p:nvPr/>
          </p:nvSpPr>
          <p:spPr>
            <a:xfrm>
              <a:off x="1629942" y="1857215"/>
              <a:ext cx="5851105" cy="307777"/>
            </a:xfrm>
            <a:prstGeom prst="rect">
              <a:avLst/>
            </a:prstGeom>
            <a:noFill/>
          </p:spPr>
          <p:txBody>
            <a:bodyPr wrap="square" rtlCol="0" anchor="t">
              <a:spAutoFit/>
            </a:bodyPr>
            <a:lstStyle/>
            <a:p>
              <a:pPr defTabSz="2437765" fontAlgn="auto" hangingPunct="0">
                <a:spcBef>
                  <a:spcPts val="0"/>
                </a:spcBef>
                <a:spcAft>
                  <a:spcPts val="0"/>
                </a:spcAft>
              </a:pPr>
              <a:r>
                <a:rPr lang="zh-CN" altLang="en-US" sz="1400" kern="0" dirty="0">
                  <a:latin typeface="华文楷体" panose="02010600040101010101" pitchFamily="2" charset="-122"/>
                  <a:ea typeface="华文楷体" panose="02010600040101010101" pitchFamily="2" charset="-122"/>
                  <a:sym typeface="+mn-ea"/>
                </a:rPr>
                <a:t>信银理财有限责任公司 （</a:t>
              </a:r>
              <a:r>
                <a:rPr lang="en-US" altLang="zh-CN" sz="1400" kern="0" dirty="0">
                  <a:latin typeface="华文楷体" panose="02010600040101010101" pitchFamily="2" charset="-122"/>
                  <a:ea typeface="华文楷体" panose="02010600040101010101" pitchFamily="2" charset="-122"/>
                  <a:sym typeface="+mn-ea"/>
                </a:rPr>
                <a:t>CITIC Wealth Management Co., Ltd.</a:t>
              </a:r>
              <a:r>
                <a:rPr lang="zh-CN" altLang="en-US" sz="1400" kern="0" dirty="0" smtClean="0">
                  <a:latin typeface="华文楷体" panose="02010600040101010101" pitchFamily="2" charset="-122"/>
                  <a:ea typeface="华文楷体" panose="02010600040101010101" pitchFamily="2" charset="-122"/>
                  <a:sym typeface="+mn-ea"/>
                </a:rPr>
                <a:t>）</a:t>
              </a:r>
              <a:endParaRPr lang="en-US" altLang="zh-CN" sz="1400" kern="0" dirty="0">
                <a:latin typeface="华文楷体" panose="02010600040101010101" pitchFamily="2" charset="-122"/>
                <a:ea typeface="华文楷体" panose="02010600040101010101" pitchFamily="2" charset="-122"/>
                <a:sym typeface="Helvetica Neue" panose="02000503000000020004"/>
              </a:endParaRPr>
            </a:p>
          </p:txBody>
        </p:sp>
        <p:pic>
          <p:nvPicPr>
            <p:cNvPr id="45" name="图片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0620" y="2780015"/>
              <a:ext cx="1194328" cy="289403"/>
            </a:xfrm>
            <a:prstGeom prst="rect">
              <a:avLst/>
            </a:prstGeom>
          </p:spPr>
        </p:pic>
        <p:sp>
          <p:nvSpPr>
            <p:cNvPr id="46" name="文本框 45"/>
            <p:cNvSpPr txBox="1"/>
            <p:nvPr/>
          </p:nvSpPr>
          <p:spPr>
            <a:xfrm>
              <a:off x="452037" y="2301758"/>
              <a:ext cx="1218603" cy="338554"/>
            </a:xfrm>
            <a:prstGeom prst="rect">
              <a:avLst/>
            </a:prstGeom>
            <a:noFill/>
          </p:spPr>
          <p:txBody>
            <a:bodyPr wrap="none" rtlCol="0" anchor="t">
              <a:spAutoFit/>
            </a:bodyPr>
            <a:lstStyle/>
            <a:p>
              <a:pPr algn="ctr" defTabSz="2437765" fontAlgn="auto" hangingPunct="0">
                <a:spcBef>
                  <a:spcPts val="0"/>
                </a:spcBef>
                <a:spcAft>
                  <a:spcPts val="0"/>
                </a:spcAft>
              </a:pPr>
              <a:r>
                <a:rPr lang="zh-CN" altLang="en-US" sz="1600" b="1" kern="0" dirty="0">
                  <a:latin typeface="楷体" panose="02010609060101010101" pitchFamily="49" charset="-122"/>
                  <a:ea typeface="楷体" panose="02010609060101010101" pitchFamily="49" charset="-122"/>
                  <a:sym typeface="+mn-ea"/>
                </a:rPr>
                <a:t>成立日期：</a:t>
              </a:r>
              <a:endParaRPr lang="zh-CN" altLang="en-US" sz="1600" kern="0">
                <a:latin typeface="Calibri"/>
                <a:sym typeface="Helvetica Neue" panose="02000503000000020004"/>
              </a:endParaRPr>
            </a:p>
          </p:txBody>
        </p:sp>
        <p:sp>
          <p:nvSpPr>
            <p:cNvPr id="47" name="文本框 46"/>
            <p:cNvSpPr txBox="1"/>
            <p:nvPr/>
          </p:nvSpPr>
          <p:spPr>
            <a:xfrm>
              <a:off x="1719439" y="2321827"/>
              <a:ext cx="1233030" cy="307777"/>
            </a:xfrm>
            <a:prstGeom prst="rect">
              <a:avLst/>
            </a:prstGeom>
            <a:noFill/>
          </p:spPr>
          <p:txBody>
            <a:bodyPr wrap="none" rtlCol="0" anchor="t">
              <a:spAutoFit/>
            </a:bodyPr>
            <a:lstStyle/>
            <a:p>
              <a:pPr algn="ctr" defTabSz="2437765" fontAlgn="auto" hangingPunct="0">
                <a:spcBef>
                  <a:spcPts val="0"/>
                </a:spcBef>
                <a:spcAft>
                  <a:spcPts val="0"/>
                </a:spcAft>
              </a:pPr>
              <a:r>
                <a:rPr lang="en-US" altLang="zh-CN" sz="1400" kern="0" dirty="0">
                  <a:latin typeface="华文楷体" panose="02010600040101010101" pitchFamily="2" charset="-122"/>
                  <a:ea typeface="华文楷体" panose="02010600040101010101" pitchFamily="2" charset="-122"/>
                  <a:sym typeface="+mn-ea"/>
                </a:rPr>
                <a:t>2020</a:t>
              </a:r>
              <a:r>
                <a:rPr lang="zh-CN" altLang="en-US" sz="1400" kern="0" dirty="0">
                  <a:latin typeface="华文楷体" panose="02010600040101010101" pitchFamily="2" charset="-122"/>
                  <a:ea typeface="华文楷体" panose="02010600040101010101" pitchFamily="2" charset="-122"/>
                  <a:sym typeface="+mn-ea"/>
                </a:rPr>
                <a:t>年</a:t>
              </a:r>
              <a:r>
                <a:rPr lang="en-US" altLang="zh-CN" sz="1400" kern="0" dirty="0">
                  <a:latin typeface="华文楷体" panose="02010600040101010101" pitchFamily="2" charset="-122"/>
                  <a:ea typeface="华文楷体" panose="02010600040101010101" pitchFamily="2" charset="-122"/>
                  <a:sym typeface="+mn-ea"/>
                </a:rPr>
                <a:t>7</a:t>
              </a:r>
              <a:r>
                <a:rPr lang="zh-CN" altLang="en-US" sz="1400" kern="0" dirty="0">
                  <a:latin typeface="华文楷体" panose="02010600040101010101" pitchFamily="2" charset="-122"/>
                  <a:ea typeface="华文楷体" panose="02010600040101010101" pitchFamily="2" charset="-122"/>
                  <a:sym typeface="+mn-ea"/>
                </a:rPr>
                <a:t>月</a:t>
              </a:r>
              <a:r>
                <a:rPr lang="en-US" altLang="zh-CN" sz="1400" kern="0" dirty="0">
                  <a:latin typeface="华文楷体" panose="02010600040101010101" pitchFamily="2" charset="-122"/>
                  <a:ea typeface="华文楷体" panose="02010600040101010101" pitchFamily="2" charset="-122"/>
                  <a:sym typeface="+mn-ea"/>
                </a:rPr>
                <a:t>1</a:t>
              </a:r>
              <a:r>
                <a:rPr lang="zh-CN" altLang="en-US" sz="1400" kern="0" dirty="0">
                  <a:latin typeface="华文楷体" panose="02010600040101010101" pitchFamily="2" charset="-122"/>
                  <a:ea typeface="华文楷体" panose="02010600040101010101" pitchFamily="2" charset="-122"/>
                  <a:sym typeface="+mn-ea"/>
                </a:rPr>
                <a:t>日</a:t>
              </a:r>
              <a:endParaRPr lang="zh-CN" altLang="en-US" sz="1400" kern="0" dirty="0">
                <a:latin typeface="Calibri"/>
                <a:sym typeface="Helvetica Neue" panose="02000503000000020004"/>
              </a:endParaRPr>
            </a:p>
          </p:txBody>
        </p:sp>
        <p:sp>
          <p:nvSpPr>
            <p:cNvPr id="48" name="文本框 47"/>
            <p:cNvSpPr txBox="1"/>
            <p:nvPr/>
          </p:nvSpPr>
          <p:spPr>
            <a:xfrm>
              <a:off x="415345" y="3557804"/>
              <a:ext cx="1218603" cy="338554"/>
            </a:xfrm>
            <a:prstGeom prst="rect">
              <a:avLst/>
            </a:prstGeom>
            <a:noFill/>
          </p:spPr>
          <p:txBody>
            <a:bodyPr wrap="none" rtlCol="0" anchor="t">
              <a:spAutoFit/>
            </a:bodyPr>
            <a:lstStyle/>
            <a:p>
              <a:pPr algn="ctr" defTabSz="2437765" fontAlgn="auto" hangingPunct="0">
                <a:spcBef>
                  <a:spcPts val="0"/>
                </a:spcBef>
                <a:spcAft>
                  <a:spcPts val="0"/>
                </a:spcAft>
              </a:pPr>
              <a:r>
                <a:rPr lang="zh-CN" altLang="en-US" sz="1600" b="1" kern="0" dirty="0">
                  <a:latin typeface="楷体" panose="02010609060101010101" pitchFamily="49" charset="-122"/>
                  <a:ea typeface="楷体" panose="02010609060101010101" pitchFamily="49" charset="-122"/>
                  <a:sym typeface="+mn-ea"/>
                </a:rPr>
                <a:t>公司地址：</a:t>
              </a:r>
            </a:p>
          </p:txBody>
        </p:sp>
        <p:sp>
          <p:nvSpPr>
            <p:cNvPr id="49" name="文本框 48"/>
            <p:cNvSpPr txBox="1"/>
            <p:nvPr/>
          </p:nvSpPr>
          <p:spPr>
            <a:xfrm>
              <a:off x="1629942" y="3588581"/>
              <a:ext cx="3736920" cy="307777"/>
            </a:xfrm>
            <a:prstGeom prst="rect">
              <a:avLst/>
            </a:prstGeom>
            <a:noFill/>
          </p:spPr>
          <p:txBody>
            <a:bodyPr wrap="none" rtlCol="0" anchor="t">
              <a:spAutoFit/>
            </a:bodyPr>
            <a:lstStyle/>
            <a:p>
              <a:pPr defTabSz="2437765" fontAlgn="auto" hangingPunct="0">
                <a:spcBef>
                  <a:spcPts val="0"/>
                </a:spcBef>
                <a:spcAft>
                  <a:spcPts val="0"/>
                </a:spcAft>
              </a:pPr>
              <a:r>
                <a:rPr lang="zh-CN" altLang="en-US" sz="1400" kern="0" dirty="0">
                  <a:latin typeface="华文楷体" panose="02010600040101010101" pitchFamily="2" charset="-122"/>
                  <a:ea typeface="华文楷体" panose="02010600040101010101" pitchFamily="2" charset="-122"/>
                  <a:sym typeface="+mn-ea"/>
                </a:rPr>
                <a:t>上海市黄浦区中山东二路</a:t>
              </a:r>
              <a:r>
                <a:rPr lang="en-US" altLang="zh-CN" sz="1400" kern="0" dirty="0">
                  <a:latin typeface="华文楷体" panose="02010600040101010101" pitchFamily="2" charset="-122"/>
                  <a:ea typeface="华文楷体" panose="02010600040101010101" pitchFamily="2" charset="-122"/>
                  <a:sym typeface="+mn-ea"/>
                </a:rPr>
                <a:t>600</a:t>
              </a:r>
              <a:r>
                <a:rPr lang="zh-CN" altLang="en-US" sz="1400" kern="0" dirty="0">
                  <a:latin typeface="华文楷体" panose="02010600040101010101" pitchFamily="2" charset="-122"/>
                  <a:ea typeface="华文楷体" panose="02010600040101010101" pitchFamily="2" charset="-122"/>
                  <a:sym typeface="+mn-ea"/>
                </a:rPr>
                <a:t>号</a:t>
              </a:r>
              <a:r>
                <a:rPr lang="en-US" altLang="zh-CN" sz="1400" kern="0" dirty="0">
                  <a:latin typeface="华文楷体" panose="02010600040101010101" pitchFamily="2" charset="-122"/>
                  <a:ea typeface="华文楷体" panose="02010600040101010101" pitchFamily="2" charset="-122"/>
                  <a:sym typeface="+mn-ea"/>
                </a:rPr>
                <a:t>1</a:t>
              </a:r>
              <a:r>
                <a:rPr lang="zh-CN" altLang="en-US" sz="1400" kern="0" dirty="0">
                  <a:latin typeface="华文楷体" panose="02010600040101010101" pitchFamily="2" charset="-122"/>
                  <a:ea typeface="华文楷体" panose="02010600040101010101" pitchFamily="2" charset="-122"/>
                  <a:sym typeface="+mn-ea"/>
                </a:rPr>
                <a:t>幢</a:t>
              </a:r>
              <a:r>
                <a:rPr lang="en-US" altLang="zh-CN" sz="1400" kern="0" dirty="0">
                  <a:latin typeface="华文楷体" panose="02010600040101010101" pitchFamily="2" charset="-122"/>
                  <a:ea typeface="华文楷体" panose="02010600040101010101" pitchFamily="2" charset="-122"/>
                  <a:sym typeface="+mn-ea"/>
                </a:rPr>
                <a:t>35</a:t>
              </a:r>
              <a:r>
                <a:rPr lang="zh-CN" altLang="en-US" sz="1400" kern="0" dirty="0">
                  <a:latin typeface="华文楷体" panose="02010600040101010101" pitchFamily="2" charset="-122"/>
                  <a:ea typeface="华文楷体" panose="02010600040101010101" pitchFamily="2" charset="-122"/>
                  <a:sym typeface="+mn-ea"/>
                </a:rPr>
                <a:t>层、</a:t>
              </a:r>
              <a:r>
                <a:rPr lang="en-US" altLang="zh-CN" sz="1400" kern="0" dirty="0">
                  <a:latin typeface="华文楷体" panose="02010600040101010101" pitchFamily="2" charset="-122"/>
                  <a:ea typeface="华文楷体" panose="02010600040101010101" pitchFamily="2" charset="-122"/>
                  <a:sym typeface="+mn-ea"/>
                </a:rPr>
                <a:t>36</a:t>
              </a:r>
              <a:r>
                <a:rPr lang="zh-CN" altLang="en-US" sz="1400" kern="0" dirty="0">
                  <a:latin typeface="华文楷体" panose="02010600040101010101" pitchFamily="2" charset="-122"/>
                  <a:ea typeface="华文楷体" panose="02010600040101010101" pitchFamily="2" charset="-122"/>
                  <a:sym typeface="+mn-ea"/>
                </a:rPr>
                <a:t>层</a:t>
              </a:r>
              <a:endParaRPr lang="zh-CN" altLang="en-US" sz="1400" kern="0" dirty="0">
                <a:latin typeface="Calibri"/>
                <a:sym typeface="Helvetica Neue" panose="02000503000000020004"/>
              </a:endParaRPr>
            </a:p>
          </p:txBody>
        </p:sp>
        <p:sp>
          <p:nvSpPr>
            <p:cNvPr id="50" name="文本框 49"/>
            <p:cNvSpPr txBox="1"/>
            <p:nvPr/>
          </p:nvSpPr>
          <p:spPr>
            <a:xfrm>
              <a:off x="438598" y="2744230"/>
              <a:ext cx="1218603" cy="338554"/>
            </a:xfrm>
            <a:prstGeom prst="rect">
              <a:avLst/>
            </a:prstGeom>
            <a:noFill/>
          </p:spPr>
          <p:txBody>
            <a:bodyPr wrap="none" rtlCol="0" anchor="t">
              <a:spAutoFit/>
            </a:bodyPr>
            <a:lstStyle/>
            <a:p>
              <a:pPr algn="ctr" defTabSz="2437765" fontAlgn="auto" hangingPunct="0">
                <a:spcBef>
                  <a:spcPts val="0"/>
                </a:spcBef>
                <a:spcAft>
                  <a:spcPts val="0"/>
                </a:spcAft>
              </a:pPr>
              <a:r>
                <a:rPr lang="zh-CN" altLang="en-US" sz="1600" b="1" kern="0" dirty="0">
                  <a:latin typeface="楷体" panose="02010609060101010101" pitchFamily="49" charset="-122"/>
                  <a:ea typeface="楷体" panose="02010609060101010101" pitchFamily="49" charset="-122"/>
                  <a:sym typeface="+mn-ea"/>
                </a:rPr>
                <a:t>品牌标识：</a:t>
              </a:r>
            </a:p>
          </p:txBody>
        </p:sp>
        <p:sp>
          <p:nvSpPr>
            <p:cNvPr id="51" name="文本框 50"/>
            <p:cNvSpPr txBox="1"/>
            <p:nvPr/>
          </p:nvSpPr>
          <p:spPr>
            <a:xfrm>
              <a:off x="419354" y="3989852"/>
              <a:ext cx="1210588" cy="338554"/>
            </a:xfrm>
            <a:prstGeom prst="rect">
              <a:avLst/>
            </a:prstGeom>
            <a:noFill/>
          </p:spPr>
          <p:txBody>
            <a:bodyPr wrap="none" rtlCol="0" anchor="t">
              <a:spAutoFit/>
            </a:bodyPr>
            <a:lstStyle/>
            <a:p>
              <a:pPr algn="ctr" defTabSz="2437765" fontAlgn="auto" hangingPunct="0">
                <a:spcBef>
                  <a:spcPts val="0"/>
                </a:spcBef>
                <a:spcAft>
                  <a:spcPts val="0"/>
                </a:spcAft>
              </a:pPr>
              <a:r>
                <a:rPr lang="zh-CN" altLang="en-US" sz="1600" b="1" kern="0" dirty="0">
                  <a:latin typeface="华文楷体" panose="02010600040101010101" pitchFamily="2" charset="-122"/>
                  <a:ea typeface="华文楷体" panose="02010600040101010101" pitchFamily="2" charset="-122"/>
                  <a:sym typeface="+mn-ea"/>
                </a:rPr>
                <a:t>注册资本：</a:t>
              </a:r>
              <a:endParaRPr lang="zh-CN" altLang="en-US" sz="1600" kern="0" dirty="0">
                <a:latin typeface="Calibri"/>
                <a:sym typeface="Helvetica Neue" panose="02000503000000020004"/>
              </a:endParaRPr>
            </a:p>
          </p:txBody>
        </p:sp>
        <p:sp>
          <p:nvSpPr>
            <p:cNvPr id="52" name="矩形 51"/>
            <p:cNvSpPr/>
            <p:nvPr/>
          </p:nvSpPr>
          <p:spPr>
            <a:xfrm>
              <a:off x="1676472" y="4012506"/>
              <a:ext cx="1318963" cy="307777"/>
            </a:xfrm>
            <a:prstGeom prst="rect">
              <a:avLst/>
            </a:prstGeom>
          </p:spPr>
          <p:txBody>
            <a:bodyPr wrap="none">
              <a:spAutoFit/>
            </a:bodyPr>
            <a:lstStyle/>
            <a:p>
              <a:pPr algn="ctr" defTabSz="2437765" fontAlgn="auto" hangingPunct="0">
                <a:spcBef>
                  <a:spcPts val="0"/>
                </a:spcBef>
                <a:spcAft>
                  <a:spcPts val="0"/>
                </a:spcAft>
              </a:pPr>
              <a:r>
                <a:rPr lang="en-US" altLang="zh-CN" sz="1400" kern="0" dirty="0">
                  <a:latin typeface="华文楷体" panose="02010600040101010101" pitchFamily="2" charset="-122"/>
                  <a:ea typeface="华文楷体" panose="02010600040101010101" pitchFamily="2" charset="-122"/>
                  <a:sym typeface="Helvetica Neue" panose="02000503000000020004"/>
                </a:rPr>
                <a:t>50</a:t>
              </a:r>
              <a:r>
                <a:rPr lang="zh-CN" altLang="en-US" sz="1400" kern="0" dirty="0">
                  <a:latin typeface="华文楷体" panose="02010600040101010101" pitchFamily="2" charset="-122"/>
                  <a:ea typeface="华文楷体" panose="02010600040101010101" pitchFamily="2" charset="-122"/>
                  <a:sym typeface="Helvetica Neue" panose="02000503000000020004"/>
                </a:rPr>
                <a:t>亿元人民币</a:t>
              </a:r>
              <a:endParaRPr lang="en-US" altLang="zh-CN" sz="1400" kern="0" dirty="0">
                <a:latin typeface="华文楷体" panose="02010600040101010101" pitchFamily="2" charset="-122"/>
                <a:ea typeface="华文楷体" panose="02010600040101010101" pitchFamily="2" charset="-122"/>
                <a:sym typeface="Helvetica Neue" panose="02000503000000020004"/>
              </a:endParaRPr>
            </a:p>
          </p:txBody>
        </p:sp>
        <p:sp>
          <p:nvSpPr>
            <p:cNvPr id="53" name="文本框 52"/>
            <p:cNvSpPr txBox="1"/>
            <p:nvPr/>
          </p:nvSpPr>
          <p:spPr>
            <a:xfrm>
              <a:off x="419499" y="3150269"/>
              <a:ext cx="1210588" cy="338554"/>
            </a:xfrm>
            <a:prstGeom prst="rect">
              <a:avLst/>
            </a:prstGeom>
            <a:noFill/>
          </p:spPr>
          <p:txBody>
            <a:bodyPr wrap="none" rtlCol="0" anchor="t">
              <a:spAutoFit/>
            </a:bodyPr>
            <a:lstStyle/>
            <a:p>
              <a:pPr algn="ctr" defTabSz="2437765" fontAlgn="auto" hangingPunct="0">
                <a:spcBef>
                  <a:spcPts val="0"/>
                </a:spcBef>
                <a:spcAft>
                  <a:spcPts val="0"/>
                </a:spcAft>
              </a:pPr>
              <a:r>
                <a:rPr lang="zh-CN" altLang="en-US" sz="1600" b="1" kern="0" dirty="0">
                  <a:latin typeface="华文楷体" panose="02010600040101010101" pitchFamily="2" charset="-122"/>
                  <a:ea typeface="华文楷体" panose="02010600040101010101" pitchFamily="2" charset="-122"/>
                  <a:sym typeface="+mn-ea"/>
                </a:rPr>
                <a:t>组织形式：</a:t>
              </a:r>
              <a:endParaRPr lang="zh-CN" altLang="en-US" sz="1600" kern="0" dirty="0">
                <a:latin typeface="Calibri"/>
                <a:sym typeface="Helvetica Neue" panose="02000503000000020004"/>
              </a:endParaRPr>
            </a:p>
          </p:txBody>
        </p:sp>
        <p:sp>
          <p:nvSpPr>
            <p:cNvPr id="54" name="文本框 53"/>
            <p:cNvSpPr txBox="1"/>
            <p:nvPr/>
          </p:nvSpPr>
          <p:spPr>
            <a:xfrm>
              <a:off x="1657202" y="3181046"/>
              <a:ext cx="1261884" cy="307777"/>
            </a:xfrm>
            <a:prstGeom prst="rect">
              <a:avLst/>
            </a:prstGeom>
            <a:noFill/>
          </p:spPr>
          <p:txBody>
            <a:bodyPr wrap="none" rtlCol="0" anchor="t">
              <a:spAutoFit/>
            </a:bodyPr>
            <a:lstStyle/>
            <a:p>
              <a:pPr defTabSz="2437765" fontAlgn="auto" hangingPunct="0">
                <a:spcBef>
                  <a:spcPts val="0"/>
                </a:spcBef>
                <a:spcAft>
                  <a:spcPts val="0"/>
                </a:spcAft>
              </a:pPr>
              <a:r>
                <a:rPr lang="zh-CN" altLang="en-US" sz="1400" kern="0" dirty="0">
                  <a:latin typeface="华文楷体" panose="02010600040101010101" pitchFamily="2" charset="-122"/>
                  <a:ea typeface="华文楷体" panose="02010600040101010101" pitchFamily="2" charset="-122"/>
                  <a:sym typeface="+mn-ea"/>
                </a:rPr>
                <a:t>有限责任公司</a:t>
              </a:r>
              <a:endParaRPr lang="zh-CN" altLang="en-US" sz="1400" kern="0" dirty="0">
                <a:latin typeface="Calibri"/>
                <a:sym typeface="Helvetica Neue" panose="02000503000000020004"/>
              </a:endParaRPr>
            </a:p>
          </p:txBody>
        </p:sp>
        <p:sp>
          <p:nvSpPr>
            <p:cNvPr id="55" name="文本框 54"/>
            <p:cNvSpPr txBox="1"/>
            <p:nvPr/>
          </p:nvSpPr>
          <p:spPr>
            <a:xfrm>
              <a:off x="404420" y="4421900"/>
              <a:ext cx="1988543" cy="338554"/>
            </a:xfrm>
            <a:prstGeom prst="rect">
              <a:avLst/>
            </a:prstGeom>
            <a:noFill/>
          </p:spPr>
          <p:txBody>
            <a:bodyPr wrap="square" rtlCol="0" anchor="t">
              <a:spAutoFit/>
            </a:bodyPr>
            <a:lstStyle/>
            <a:p>
              <a:pPr defTabSz="2437765" fontAlgn="auto" hangingPunct="0">
                <a:spcBef>
                  <a:spcPts val="0"/>
                </a:spcBef>
                <a:spcAft>
                  <a:spcPts val="0"/>
                </a:spcAft>
              </a:pPr>
              <a:r>
                <a:rPr lang="zh-CN" altLang="en-US" sz="1600" b="1" kern="0" dirty="0">
                  <a:latin typeface="华文楷体" panose="02010600040101010101" pitchFamily="2" charset="-122"/>
                  <a:ea typeface="华文楷体" panose="02010600040101010101" pitchFamily="2" charset="-122"/>
                  <a:sym typeface="+mn-ea"/>
                </a:rPr>
                <a:t>股东及股权结构：</a:t>
              </a:r>
              <a:endParaRPr lang="zh-CN" altLang="en-US" sz="1600" kern="0" dirty="0">
                <a:latin typeface="Calibri"/>
                <a:sym typeface="Helvetica Neue" panose="02000503000000020004"/>
              </a:endParaRPr>
            </a:p>
          </p:txBody>
        </p:sp>
        <p:sp>
          <p:nvSpPr>
            <p:cNvPr id="56" name="文本框 55"/>
            <p:cNvSpPr txBox="1"/>
            <p:nvPr/>
          </p:nvSpPr>
          <p:spPr>
            <a:xfrm>
              <a:off x="2148005" y="4449920"/>
              <a:ext cx="3758801" cy="307777"/>
            </a:xfrm>
            <a:prstGeom prst="rect">
              <a:avLst/>
            </a:prstGeom>
            <a:noFill/>
          </p:spPr>
          <p:txBody>
            <a:bodyPr wrap="square" rtlCol="0" anchor="t">
              <a:spAutoFit/>
            </a:bodyPr>
            <a:lstStyle/>
            <a:p>
              <a:pPr defTabSz="2437765" fontAlgn="auto" hangingPunct="0">
                <a:spcBef>
                  <a:spcPts val="0"/>
                </a:spcBef>
                <a:spcAft>
                  <a:spcPts val="0"/>
                </a:spcAft>
              </a:pPr>
              <a:r>
                <a:rPr lang="zh-CN" altLang="en-US" sz="1400" kern="0" dirty="0" smtClean="0">
                  <a:latin typeface="华文楷体" panose="02010600040101010101" pitchFamily="2" charset="-122"/>
                  <a:ea typeface="华文楷体" panose="02010600040101010101" pitchFamily="2" charset="-122"/>
                  <a:sym typeface="+mn-ea"/>
                </a:rPr>
                <a:t>中</a:t>
              </a:r>
              <a:r>
                <a:rPr lang="zh-CN" altLang="en-US" sz="1400" kern="0" dirty="0">
                  <a:latin typeface="华文楷体" panose="02010600040101010101" pitchFamily="2" charset="-122"/>
                  <a:ea typeface="华文楷体" panose="02010600040101010101" pitchFamily="2" charset="-122"/>
                  <a:sym typeface="+mn-ea"/>
                </a:rPr>
                <a:t>信银行</a:t>
              </a:r>
              <a:r>
                <a:rPr lang="en-US" altLang="zh-CN" sz="1400" kern="0" dirty="0">
                  <a:latin typeface="华文楷体" panose="02010600040101010101" pitchFamily="2" charset="-122"/>
                  <a:ea typeface="华文楷体" panose="02010600040101010101" pitchFamily="2" charset="-122"/>
                  <a:sym typeface="+mn-ea"/>
                </a:rPr>
                <a:t>100%</a:t>
              </a:r>
              <a:r>
                <a:rPr lang="zh-CN" altLang="en-US" sz="1400" kern="0" dirty="0" smtClean="0">
                  <a:latin typeface="华文楷体" panose="02010600040101010101" pitchFamily="2" charset="-122"/>
                  <a:ea typeface="华文楷体" panose="02010600040101010101" pitchFamily="2" charset="-122"/>
                  <a:sym typeface="+mn-ea"/>
                </a:rPr>
                <a:t>持股</a:t>
              </a:r>
              <a:endParaRPr lang="zh-CN" altLang="en-US" sz="1400" kern="0" dirty="0">
                <a:latin typeface="Calibri"/>
                <a:sym typeface="Helvetica Neue" panose="02000503000000020004"/>
              </a:endParaRPr>
            </a:p>
          </p:txBody>
        </p:sp>
      </p:grpSp>
      <p:pic>
        <p:nvPicPr>
          <p:cNvPr id="59" name="图片 5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625" y="2050012"/>
            <a:ext cx="2869753" cy="4091768"/>
          </a:xfrm>
          <a:prstGeom prst="rect">
            <a:avLst/>
          </a:prstGeom>
        </p:spPr>
      </p:pic>
      <p:sp>
        <p:nvSpPr>
          <p:cNvPr id="60" name="文本框 59"/>
          <p:cNvSpPr txBox="1"/>
          <p:nvPr/>
        </p:nvSpPr>
        <p:spPr>
          <a:xfrm>
            <a:off x="1670502" y="4392830"/>
            <a:ext cx="3693585" cy="1700466"/>
          </a:xfrm>
          <a:prstGeom prst="rect">
            <a:avLst/>
          </a:prstGeom>
          <a:noFill/>
        </p:spPr>
        <p:txBody>
          <a:bodyPr wrap="square" rtlCol="0" anchor="t">
            <a:spAutoFit/>
          </a:bodyPr>
          <a:lstStyle/>
          <a:p>
            <a:pPr defTabSz="2437765" fontAlgn="auto" hangingPunct="0">
              <a:lnSpc>
                <a:spcPts val="1800"/>
              </a:lnSpc>
              <a:spcBef>
                <a:spcPts val="0"/>
              </a:spcBef>
              <a:spcAft>
                <a:spcPts val="0"/>
              </a:spcAft>
            </a:pPr>
            <a:r>
              <a:rPr lang="zh-CN" altLang="en-US" sz="1400" kern="0" dirty="0">
                <a:latin typeface="华文楷体" panose="02010600040101010101" pitchFamily="2" charset="-122"/>
                <a:ea typeface="华文楷体" panose="02010600040101010101" pitchFamily="2" charset="-122"/>
                <a:sym typeface="+mn-ea"/>
              </a:rPr>
              <a:t>（</a:t>
            </a:r>
            <a:r>
              <a:rPr lang="en-US" altLang="zh-CN" sz="1400" kern="0" dirty="0">
                <a:latin typeface="华文楷体" panose="02010600040101010101" pitchFamily="2" charset="-122"/>
                <a:ea typeface="华文楷体" panose="02010600040101010101" pitchFamily="2" charset="-122"/>
                <a:sym typeface="+mn-ea"/>
              </a:rPr>
              <a:t>1</a:t>
            </a:r>
            <a:r>
              <a:rPr lang="zh-CN" altLang="en-US" sz="1400" kern="0" dirty="0">
                <a:latin typeface="华文楷体" panose="02010600040101010101" pitchFamily="2" charset="-122"/>
                <a:ea typeface="华文楷体" panose="02010600040101010101" pitchFamily="2" charset="-122"/>
                <a:sym typeface="+mn-ea"/>
              </a:rPr>
              <a:t>）</a:t>
            </a:r>
            <a:r>
              <a:rPr lang="zh-CN" altLang="zh-CN" sz="1400" kern="0" dirty="0">
                <a:latin typeface="华文楷体" panose="02010600040101010101" pitchFamily="2" charset="-122"/>
                <a:ea typeface="华文楷体" panose="02010600040101010101" pitchFamily="2" charset="-122"/>
                <a:sym typeface="+mn-ea"/>
              </a:rPr>
              <a:t>面向不特定社会公众公开发行理财产品</a:t>
            </a:r>
            <a:r>
              <a:rPr lang="en-US" altLang="zh-CN" sz="1400" kern="0" dirty="0">
                <a:latin typeface="华文楷体" panose="02010600040101010101" pitchFamily="2" charset="-122"/>
                <a:ea typeface="华文楷体" panose="02010600040101010101" pitchFamily="2" charset="-122"/>
                <a:sym typeface="+mn-ea"/>
              </a:rPr>
              <a:t>,</a:t>
            </a:r>
            <a:r>
              <a:rPr lang="zh-CN" altLang="zh-CN" sz="1400" kern="0" dirty="0">
                <a:latin typeface="华文楷体" panose="02010600040101010101" pitchFamily="2" charset="-122"/>
                <a:ea typeface="华文楷体" panose="02010600040101010101" pitchFamily="2" charset="-122"/>
                <a:sym typeface="+mn-ea"/>
              </a:rPr>
              <a:t>对受托的投资者财产进行投资和管理</a:t>
            </a:r>
            <a:r>
              <a:rPr lang="zh-CN" altLang="zh-CN" sz="1400" kern="0" dirty="0" smtClean="0">
                <a:latin typeface="华文楷体" panose="02010600040101010101" pitchFamily="2" charset="-122"/>
                <a:ea typeface="华文楷体" panose="02010600040101010101" pitchFamily="2" charset="-122"/>
                <a:sym typeface="+mn-ea"/>
              </a:rPr>
              <a:t>；</a:t>
            </a:r>
            <a:endParaRPr lang="zh-CN" altLang="zh-CN" sz="1400" kern="0" dirty="0">
              <a:latin typeface="华文楷体" panose="02010600040101010101" pitchFamily="2" charset="-122"/>
              <a:ea typeface="华文楷体" panose="02010600040101010101" pitchFamily="2" charset="-122"/>
              <a:sym typeface="Helvetica Neue" panose="02000503000000020004"/>
            </a:endParaRPr>
          </a:p>
          <a:p>
            <a:pPr defTabSz="2437765" fontAlgn="auto" hangingPunct="0">
              <a:lnSpc>
                <a:spcPts val="1800"/>
              </a:lnSpc>
              <a:spcBef>
                <a:spcPts val="0"/>
              </a:spcBef>
              <a:spcAft>
                <a:spcPts val="0"/>
              </a:spcAft>
            </a:pPr>
            <a:r>
              <a:rPr lang="zh-CN" altLang="zh-CN" sz="1400" kern="0" dirty="0">
                <a:latin typeface="华文楷体" panose="02010600040101010101" pitchFamily="2" charset="-122"/>
                <a:ea typeface="华文楷体" panose="02010600040101010101" pitchFamily="2" charset="-122"/>
                <a:sym typeface="+mn-ea"/>
              </a:rPr>
              <a:t>（</a:t>
            </a:r>
            <a:r>
              <a:rPr lang="en-US" altLang="zh-CN" sz="1400" kern="0" dirty="0">
                <a:latin typeface="华文楷体" panose="02010600040101010101" pitchFamily="2" charset="-122"/>
                <a:ea typeface="华文楷体" panose="02010600040101010101" pitchFamily="2" charset="-122"/>
                <a:sym typeface="+mn-ea"/>
              </a:rPr>
              <a:t>2</a:t>
            </a:r>
            <a:r>
              <a:rPr lang="zh-CN" altLang="zh-CN" sz="1400" kern="0" dirty="0">
                <a:latin typeface="华文楷体" panose="02010600040101010101" pitchFamily="2" charset="-122"/>
                <a:ea typeface="华文楷体" panose="02010600040101010101" pitchFamily="2" charset="-122"/>
                <a:sym typeface="+mn-ea"/>
              </a:rPr>
              <a:t>）面向合格投资者非公开发行理财产品</a:t>
            </a:r>
            <a:r>
              <a:rPr lang="en-US" altLang="zh-CN" sz="1400" kern="0" dirty="0">
                <a:latin typeface="华文楷体" panose="02010600040101010101" pitchFamily="2" charset="-122"/>
                <a:ea typeface="华文楷体" panose="02010600040101010101" pitchFamily="2" charset="-122"/>
                <a:sym typeface="+mn-ea"/>
              </a:rPr>
              <a:t>,</a:t>
            </a:r>
            <a:r>
              <a:rPr lang="zh-CN" altLang="zh-CN" sz="1400" kern="0" dirty="0">
                <a:latin typeface="华文楷体" panose="02010600040101010101" pitchFamily="2" charset="-122"/>
                <a:ea typeface="华文楷体" panose="02010600040101010101" pitchFamily="2" charset="-122"/>
                <a:sym typeface="+mn-ea"/>
              </a:rPr>
              <a:t>对受托的投资者财产进行投资和管理</a:t>
            </a:r>
            <a:r>
              <a:rPr lang="zh-CN" altLang="zh-CN" sz="1400" kern="0" dirty="0" smtClean="0">
                <a:latin typeface="华文楷体" panose="02010600040101010101" pitchFamily="2" charset="-122"/>
                <a:ea typeface="华文楷体" panose="02010600040101010101" pitchFamily="2" charset="-122"/>
                <a:sym typeface="+mn-ea"/>
              </a:rPr>
              <a:t>；</a:t>
            </a:r>
            <a:endParaRPr lang="zh-CN" altLang="zh-CN" sz="1400" kern="0" dirty="0">
              <a:latin typeface="华文楷体" panose="02010600040101010101" pitchFamily="2" charset="-122"/>
              <a:ea typeface="华文楷体" panose="02010600040101010101" pitchFamily="2" charset="-122"/>
              <a:sym typeface="Helvetica Neue" panose="02000503000000020004"/>
            </a:endParaRPr>
          </a:p>
          <a:p>
            <a:pPr defTabSz="2437765" fontAlgn="auto" hangingPunct="0">
              <a:lnSpc>
                <a:spcPts val="1800"/>
              </a:lnSpc>
              <a:spcBef>
                <a:spcPts val="0"/>
              </a:spcBef>
              <a:spcAft>
                <a:spcPts val="0"/>
              </a:spcAft>
            </a:pPr>
            <a:r>
              <a:rPr lang="zh-CN" altLang="zh-CN" sz="1400" kern="0" dirty="0">
                <a:latin typeface="华文楷体" panose="02010600040101010101" pitchFamily="2" charset="-122"/>
                <a:ea typeface="华文楷体" panose="02010600040101010101" pitchFamily="2" charset="-122"/>
                <a:sym typeface="+mn-ea"/>
              </a:rPr>
              <a:t>（</a:t>
            </a:r>
            <a:r>
              <a:rPr lang="en-US" altLang="zh-CN" sz="1400" kern="0" dirty="0">
                <a:latin typeface="华文楷体" panose="02010600040101010101" pitchFamily="2" charset="-122"/>
                <a:ea typeface="华文楷体" panose="02010600040101010101" pitchFamily="2" charset="-122"/>
                <a:sym typeface="+mn-ea"/>
              </a:rPr>
              <a:t>3</a:t>
            </a:r>
            <a:r>
              <a:rPr lang="zh-CN" altLang="zh-CN" sz="1400" kern="0" dirty="0">
                <a:latin typeface="华文楷体" panose="02010600040101010101" pitchFamily="2" charset="-122"/>
                <a:ea typeface="华文楷体" panose="02010600040101010101" pitchFamily="2" charset="-122"/>
                <a:sym typeface="+mn-ea"/>
              </a:rPr>
              <a:t>）理财顾问和咨询服务</a:t>
            </a:r>
            <a:r>
              <a:rPr lang="zh-CN" altLang="zh-CN" sz="1400" kern="0" dirty="0" smtClean="0">
                <a:latin typeface="华文楷体" panose="02010600040101010101" pitchFamily="2" charset="-122"/>
                <a:ea typeface="华文楷体" panose="02010600040101010101" pitchFamily="2" charset="-122"/>
                <a:sym typeface="+mn-ea"/>
              </a:rPr>
              <a:t>；</a:t>
            </a:r>
            <a:endParaRPr lang="zh-CN" altLang="zh-CN" sz="1400" kern="0" dirty="0">
              <a:latin typeface="华文楷体" panose="02010600040101010101" pitchFamily="2" charset="-122"/>
              <a:ea typeface="华文楷体" panose="02010600040101010101" pitchFamily="2" charset="-122"/>
              <a:sym typeface="Helvetica Neue" panose="02000503000000020004"/>
            </a:endParaRPr>
          </a:p>
          <a:p>
            <a:pPr defTabSz="2437765" fontAlgn="auto" hangingPunct="0">
              <a:lnSpc>
                <a:spcPts val="1800"/>
              </a:lnSpc>
              <a:spcBef>
                <a:spcPts val="0"/>
              </a:spcBef>
              <a:spcAft>
                <a:spcPts val="0"/>
              </a:spcAft>
            </a:pPr>
            <a:r>
              <a:rPr lang="zh-CN" altLang="zh-CN" sz="1400" kern="0" dirty="0">
                <a:latin typeface="华文楷体" panose="02010600040101010101" pitchFamily="2" charset="-122"/>
                <a:ea typeface="华文楷体" panose="02010600040101010101" pitchFamily="2" charset="-122"/>
                <a:sym typeface="+mn-ea"/>
              </a:rPr>
              <a:t>（</a:t>
            </a:r>
            <a:r>
              <a:rPr lang="en-US" altLang="zh-CN" sz="1400" kern="0" dirty="0">
                <a:latin typeface="华文楷体" panose="02010600040101010101" pitchFamily="2" charset="-122"/>
                <a:ea typeface="华文楷体" panose="02010600040101010101" pitchFamily="2" charset="-122"/>
                <a:sym typeface="+mn-ea"/>
              </a:rPr>
              <a:t>4</a:t>
            </a:r>
            <a:r>
              <a:rPr lang="zh-CN" altLang="zh-CN" sz="1400" kern="0" dirty="0">
                <a:latin typeface="华文楷体" panose="02010600040101010101" pitchFamily="2" charset="-122"/>
                <a:ea typeface="华文楷体" panose="02010600040101010101" pitchFamily="2" charset="-122"/>
                <a:sym typeface="+mn-ea"/>
              </a:rPr>
              <a:t>）经国务院银行业监督管理机构批准的其他业务。</a:t>
            </a:r>
            <a:endParaRPr lang="zh-CN" altLang="en-US" sz="1400" kern="0" dirty="0">
              <a:latin typeface="华文楷体" panose="02010600040101010101" pitchFamily="2" charset="-122"/>
              <a:ea typeface="华文楷体" panose="02010600040101010101" pitchFamily="2" charset="-122"/>
              <a:sym typeface="Helvetica Neue" panose="02000503000000020004"/>
            </a:endParaRPr>
          </a:p>
        </p:txBody>
      </p:sp>
      <p:sp>
        <p:nvSpPr>
          <p:cNvPr id="61" name="文本框 60"/>
          <p:cNvSpPr txBox="1"/>
          <p:nvPr/>
        </p:nvSpPr>
        <p:spPr>
          <a:xfrm>
            <a:off x="486718" y="4451973"/>
            <a:ext cx="1210588" cy="338554"/>
          </a:xfrm>
          <a:prstGeom prst="rect">
            <a:avLst/>
          </a:prstGeom>
          <a:noFill/>
        </p:spPr>
        <p:txBody>
          <a:bodyPr wrap="none" rtlCol="0" anchor="t">
            <a:spAutoFit/>
          </a:bodyPr>
          <a:lstStyle/>
          <a:p>
            <a:pPr defTabSz="2437765" fontAlgn="auto" hangingPunct="0">
              <a:spcBef>
                <a:spcPts val="0"/>
              </a:spcBef>
              <a:spcAft>
                <a:spcPts val="0"/>
              </a:spcAft>
            </a:pPr>
            <a:r>
              <a:rPr lang="zh-CN" altLang="en-US" sz="1600" b="1" kern="0" dirty="0">
                <a:latin typeface="华文楷体" panose="02010600040101010101" pitchFamily="2" charset="-122"/>
                <a:ea typeface="华文楷体" panose="02010600040101010101" pitchFamily="2" charset="-122"/>
                <a:sym typeface="+mn-ea"/>
              </a:rPr>
              <a:t>业务范围：</a:t>
            </a:r>
            <a:endParaRPr lang="zh-CN" altLang="en-US" sz="1600" b="1" kern="0" dirty="0">
              <a:latin typeface="华文楷体" panose="02010600040101010101" pitchFamily="2" charset="-122"/>
              <a:ea typeface="华文楷体" panose="02010600040101010101" pitchFamily="2" charset="-122"/>
            </a:endParaRPr>
          </a:p>
        </p:txBody>
      </p:sp>
      <p:sp>
        <p:nvSpPr>
          <p:cNvPr id="62" name="标题 1"/>
          <p:cNvSpPr txBox="1">
            <a:spLocks/>
          </p:cNvSpPr>
          <p:nvPr/>
        </p:nvSpPr>
        <p:spPr>
          <a:xfrm>
            <a:off x="899592" y="387539"/>
            <a:ext cx="7787208" cy="540000"/>
          </a:xfrm>
          <a:prstGeom prst="rect">
            <a:avLst/>
          </a:prstGeom>
        </p:spPr>
        <p:txBody>
          <a:bodyPr>
            <a:spAutoFit/>
          </a:bodyPr>
          <a:lstStyle>
            <a:lvl1pPr algn="l" rtl="0" eaLnBrk="0" fontAlgn="base" hangingPunct="0">
              <a:spcBef>
                <a:spcPct val="0"/>
              </a:spcBef>
              <a:spcAft>
                <a:spcPct val="0"/>
              </a:spcAft>
              <a:defRPr sz="4000" kern="1200">
                <a:solidFill>
                  <a:schemeClr val="tx1"/>
                </a:solidFill>
                <a:latin typeface="Arial Unicode MS" panose="020B0604020202020204" pitchFamily="34" charset="-122"/>
                <a:ea typeface="Arial Unicode MS" panose="020B0604020202020204" pitchFamily="34" charset="-122"/>
                <a:cs typeface="Arial Unicode MS" pitchFamily="34" charset="-122"/>
              </a:defRPr>
            </a:lvl1pPr>
            <a:lvl2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4000">
                <a:solidFill>
                  <a:schemeClr val="tx1"/>
                </a:solidFill>
                <a:latin typeface="黑体" pitchFamily="49" charset="-122"/>
                <a:ea typeface="黑体" pitchFamily="49" charset="-122"/>
              </a:defRPr>
            </a:lvl6pPr>
            <a:lvl7pPr marL="914400" algn="l" rtl="0" fontAlgn="base">
              <a:spcBef>
                <a:spcPct val="0"/>
              </a:spcBef>
              <a:spcAft>
                <a:spcPct val="0"/>
              </a:spcAft>
              <a:defRPr sz="4000">
                <a:solidFill>
                  <a:schemeClr val="tx1"/>
                </a:solidFill>
                <a:latin typeface="黑体" pitchFamily="49" charset="-122"/>
                <a:ea typeface="黑体" pitchFamily="49" charset="-122"/>
              </a:defRPr>
            </a:lvl7pPr>
            <a:lvl8pPr marL="1371600" algn="l" rtl="0" fontAlgn="base">
              <a:spcBef>
                <a:spcPct val="0"/>
              </a:spcBef>
              <a:spcAft>
                <a:spcPct val="0"/>
              </a:spcAft>
              <a:defRPr sz="4000">
                <a:solidFill>
                  <a:schemeClr val="tx1"/>
                </a:solidFill>
                <a:latin typeface="黑体" pitchFamily="49" charset="-122"/>
                <a:ea typeface="黑体" pitchFamily="49" charset="-122"/>
              </a:defRPr>
            </a:lvl8pPr>
            <a:lvl9pPr marL="1828800" algn="l" rtl="0" fontAlgn="base">
              <a:spcBef>
                <a:spcPct val="0"/>
              </a:spcBef>
              <a:spcAft>
                <a:spcPct val="0"/>
              </a:spcAft>
              <a:defRPr sz="4000">
                <a:solidFill>
                  <a:schemeClr val="tx1"/>
                </a:solidFill>
                <a:latin typeface="黑体" pitchFamily="49" charset="-122"/>
                <a:ea typeface="黑体" pitchFamily="49" charset="-122"/>
              </a:defRPr>
            </a:lvl9pPr>
          </a:lstStyle>
          <a:p>
            <a:r>
              <a:rPr lang="zh-CN" altLang="en-US" sz="2800" b="1" dirty="0">
                <a:solidFill>
                  <a:srgbClr val="C00000"/>
                </a:solidFill>
                <a:latin typeface="楷体" panose="02010609060101010101" pitchFamily="49" charset="-122"/>
                <a:ea typeface="楷体" panose="02010609060101010101" pitchFamily="49" charset="-122"/>
              </a:rPr>
              <a:t>信</a:t>
            </a:r>
            <a:r>
              <a:rPr lang="zh-CN" altLang="en-US" sz="2800" b="1" dirty="0" smtClean="0">
                <a:solidFill>
                  <a:srgbClr val="C00000"/>
                </a:solidFill>
                <a:latin typeface="楷体" panose="02010609060101010101" pitchFamily="49" charset="-122"/>
                <a:ea typeface="楷体" panose="02010609060101010101" pitchFamily="49" charset="-122"/>
              </a:rPr>
              <a:t>银理财有限责任公司</a:t>
            </a:r>
            <a:endParaRPr lang="zh-CN" altLang="en-US" sz="2800" b="1" dirty="0">
              <a:solidFill>
                <a:srgbClr val="C0000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218511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 xmlns:a16="http://schemas.microsoft.com/office/drawing/2014/main" id="{D5C7C75B-8BE4-4828-A0BA-E814FD28C222}"/>
              </a:ext>
            </a:extLst>
          </p:cNvPr>
          <p:cNvSpPr txBox="1">
            <a:spLocks/>
          </p:cNvSpPr>
          <p:nvPr/>
        </p:nvSpPr>
        <p:spPr>
          <a:xfrm>
            <a:off x="899592" y="387539"/>
            <a:ext cx="7787208" cy="540000"/>
          </a:xfrm>
          <a:prstGeom prst="rect">
            <a:avLst/>
          </a:prstGeom>
        </p:spPr>
        <p:txBody>
          <a:bodyPr>
            <a:spAutoFit/>
          </a:bodyPr>
          <a:lstStyle>
            <a:lvl1pPr algn="l" rtl="0" eaLnBrk="0" fontAlgn="base" hangingPunct="0">
              <a:spcBef>
                <a:spcPct val="0"/>
              </a:spcBef>
              <a:spcAft>
                <a:spcPct val="0"/>
              </a:spcAft>
              <a:defRPr sz="4000" kern="1200">
                <a:solidFill>
                  <a:schemeClr val="tx1"/>
                </a:solidFill>
                <a:latin typeface="Arial Unicode MS" panose="020B0604020202020204" pitchFamily="34" charset="-122"/>
                <a:ea typeface="Arial Unicode MS" panose="020B0604020202020204" pitchFamily="34" charset="-122"/>
                <a:cs typeface="Arial Unicode MS" pitchFamily="34" charset="-122"/>
              </a:defRPr>
            </a:lvl1pPr>
            <a:lvl2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4000">
                <a:solidFill>
                  <a:schemeClr val="tx1"/>
                </a:solidFill>
                <a:latin typeface="黑体" pitchFamily="49" charset="-122"/>
                <a:ea typeface="黑体" pitchFamily="49" charset="-122"/>
              </a:defRPr>
            </a:lvl6pPr>
            <a:lvl7pPr marL="914400" algn="l" rtl="0" fontAlgn="base">
              <a:spcBef>
                <a:spcPct val="0"/>
              </a:spcBef>
              <a:spcAft>
                <a:spcPct val="0"/>
              </a:spcAft>
              <a:defRPr sz="4000">
                <a:solidFill>
                  <a:schemeClr val="tx1"/>
                </a:solidFill>
                <a:latin typeface="黑体" pitchFamily="49" charset="-122"/>
                <a:ea typeface="黑体" pitchFamily="49" charset="-122"/>
              </a:defRPr>
            </a:lvl7pPr>
            <a:lvl8pPr marL="1371600" algn="l" rtl="0" fontAlgn="base">
              <a:spcBef>
                <a:spcPct val="0"/>
              </a:spcBef>
              <a:spcAft>
                <a:spcPct val="0"/>
              </a:spcAft>
              <a:defRPr sz="4000">
                <a:solidFill>
                  <a:schemeClr val="tx1"/>
                </a:solidFill>
                <a:latin typeface="黑体" pitchFamily="49" charset="-122"/>
                <a:ea typeface="黑体" pitchFamily="49" charset="-122"/>
              </a:defRPr>
            </a:lvl8pPr>
            <a:lvl9pPr marL="1828800" algn="l" rtl="0" fontAlgn="base">
              <a:spcBef>
                <a:spcPct val="0"/>
              </a:spcBef>
              <a:spcAft>
                <a:spcPct val="0"/>
              </a:spcAft>
              <a:defRPr sz="4000">
                <a:solidFill>
                  <a:schemeClr val="tx1"/>
                </a:solidFill>
                <a:latin typeface="黑体" pitchFamily="49" charset="-122"/>
                <a:ea typeface="黑体" pitchFamily="49" charset="-122"/>
              </a:defRPr>
            </a:lvl9pPr>
          </a:lstStyle>
          <a:p>
            <a:r>
              <a:rPr lang="zh-CN" altLang="en-US" sz="2800" b="1" dirty="0">
                <a:solidFill>
                  <a:srgbClr val="C00000"/>
                </a:solidFill>
                <a:latin typeface="楷体" panose="02010609060101010101" pitchFamily="49" charset="-122"/>
                <a:ea typeface="楷体" panose="02010609060101010101" pitchFamily="49" charset="-122"/>
              </a:rPr>
              <a:t>目录</a:t>
            </a:r>
          </a:p>
        </p:txBody>
      </p:sp>
      <p:sp>
        <p:nvSpPr>
          <p:cNvPr id="2" name="灯片编号占位符 1"/>
          <p:cNvSpPr>
            <a:spLocks noGrp="1"/>
          </p:cNvSpPr>
          <p:nvPr>
            <p:ph type="sldNum" sz="quarter" idx="11"/>
          </p:nvPr>
        </p:nvSpPr>
        <p:spPr/>
        <p:txBody>
          <a:bodyPr/>
          <a:lstStyle/>
          <a:p>
            <a:pPr>
              <a:defRPr/>
            </a:pPr>
            <a:fld id="{AC37F45D-4BF3-4ECE-A77F-3C7E32F80DCB}" type="slidenum">
              <a:rPr lang="zh-CN" altLang="en-US" smtClean="0"/>
              <a:pPr>
                <a:defRPr/>
              </a:pPr>
              <a:t>3</a:t>
            </a:fld>
            <a:endParaRPr lang="zh-CN" altLang="en-US"/>
          </a:p>
        </p:txBody>
      </p:sp>
      <p:grpSp>
        <p:nvGrpSpPr>
          <p:cNvPr id="4" name="组合 3"/>
          <p:cNvGrpSpPr/>
          <p:nvPr/>
        </p:nvGrpSpPr>
        <p:grpSpPr>
          <a:xfrm>
            <a:off x="1187624" y="2670590"/>
            <a:ext cx="7036124" cy="1516820"/>
            <a:chOff x="1591580" y="1695131"/>
            <a:chExt cx="7036124" cy="1516820"/>
          </a:xfrm>
        </p:grpSpPr>
        <p:grpSp>
          <p:nvGrpSpPr>
            <p:cNvPr id="15" name="组合 14"/>
            <p:cNvGrpSpPr/>
            <p:nvPr/>
          </p:nvGrpSpPr>
          <p:grpSpPr>
            <a:xfrm>
              <a:off x="2026059" y="1695131"/>
              <a:ext cx="6601645" cy="1516820"/>
              <a:chOff x="1303108" y="1218081"/>
              <a:chExt cx="5709170" cy="1649392"/>
            </a:xfrm>
          </p:grpSpPr>
          <p:grpSp>
            <p:nvGrpSpPr>
              <p:cNvPr id="18" name="组合 17"/>
              <p:cNvGrpSpPr/>
              <p:nvPr/>
            </p:nvGrpSpPr>
            <p:grpSpPr>
              <a:xfrm>
                <a:off x="1303108" y="1218081"/>
                <a:ext cx="5709170" cy="502015"/>
                <a:chOff x="1303108" y="1288850"/>
                <a:chExt cx="5709170" cy="502015"/>
              </a:xfrm>
            </p:grpSpPr>
            <p:pic>
              <p:nvPicPr>
                <p:cNvPr id="41"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03108" y="1341559"/>
                  <a:ext cx="287337" cy="344488"/>
                </a:xfrm>
                <a:prstGeom prst="rect">
                  <a:avLst/>
                </a:prstGeom>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1">
                  <a:schemeClr val="accent6"/>
                </a:lnRef>
                <a:fillRef idx="3">
                  <a:schemeClr val="accent6"/>
                </a:fillRef>
                <a:effectRef idx="2">
                  <a:schemeClr val="accent6"/>
                </a:effectRef>
                <a:fontRef idx="minor">
                  <a:schemeClr val="lt1"/>
                </a:fontRef>
              </p:style>
            </p:pic>
            <p:sp>
              <p:nvSpPr>
                <p:cNvPr id="42" name="TextBox 22"/>
                <p:cNvSpPr txBox="1">
                  <a:spLocks noChangeArrowheads="1"/>
                </p:cNvSpPr>
                <p:nvPr/>
              </p:nvSpPr>
              <p:spPr bwMode="auto">
                <a:xfrm>
                  <a:off x="1719197" y="1288850"/>
                  <a:ext cx="5293081" cy="50201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2400" b="1" dirty="0">
                      <a:solidFill>
                        <a:schemeClr val="bg1"/>
                      </a:solidFill>
                      <a:latin typeface="华文楷体" panose="02010600040101010101" pitchFamily="2" charset="-122"/>
                      <a:ea typeface="华文楷体" panose="02010600040101010101" pitchFamily="2" charset="-122"/>
                      <a:cs typeface="Arial Unicode MS" pitchFamily="34" charset="-122"/>
                    </a:rPr>
                    <a:t>第一部分</a:t>
                  </a:r>
                  <a:r>
                    <a:rPr lang="zh-CN" altLang="en-US" sz="2400" b="1" dirty="0" smtClean="0">
                      <a:solidFill>
                        <a:schemeClr val="bg1"/>
                      </a:solidFill>
                      <a:latin typeface="华文楷体" panose="02010600040101010101" pitchFamily="2" charset="-122"/>
                      <a:ea typeface="华文楷体" panose="02010600040101010101" pitchFamily="2" charset="-122"/>
                      <a:cs typeface="Arial Unicode MS" pitchFamily="34" charset="-122"/>
                    </a:rPr>
                    <a:t>：新规前传</a:t>
                  </a:r>
                  <a:endParaRPr lang="zh-CN" altLang="en-US" sz="2400" b="1" dirty="0">
                    <a:solidFill>
                      <a:schemeClr val="bg1"/>
                    </a:solidFill>
                    <a:latin typeface="华文楷体" panose="02010600040101010101" pitchFamily="2" charset="-122"/>
                    <a:ea typeface="华文楷体" panose="02010600040101010101" pitchFamily="2" charset="-122"/>
                    <a:cs typeface="Arial Unicode MS" pitchFamily="34" charset="-122"/>
                  </a:endParaRPr>
                </a:p>
              </p:txBody>
            </p:sp>
          </p:grpSp>
          <p:grpSp>
            <p:nvGrpSpPr>
              <p:cNvPr id="19" name="组合 18"/>
              <p:cNvGrpSpPr/>
              <p:nvPr/>
            </p:nvGrpSpPr>
            <p:grpSpPr>
              <a:xfrm>
                <a:off x="1303108" y="1791885"/>
                <a:ext cx="5709170" cy="502015"/>
                <a:chOff x="1303108" y="1288850"/>
                <a:chExt cx="5709170" cy="502015"/>
              </a:xfrm>
            </p:grpSpPr>
            <p:pic>
              <p:nvPicPr>
                <p:cNvPr id="39"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03108" y="1341559"/>
                  <a:ext cx="287337" cy="344488"/>
                </a:xfrm>
                <a:prstGeom prst="rect">
                  <a:avLst/>
                </a:prstGeom>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1">
                  <a:schemeClr val="accent6"/>
                </a:lnRef>
                <a:fillRef idx="3">
                  <a:schemeClr val="accent6"/>
                </a:fillRef>
                <a:effectRef idx="2">
                  <a:schemeClr val="accent6"/>
                </a:effectRef>
                <a:fontRef idx="minor">
                  <a:schemeClr val="lt1"/>
                </a:fontRef>
              </p:style>
            </p:pic>
            <p:sp>
              <p:nvSpPr>
                <p:cNvPr id="40" name="TextBox 22"/>
                <p:cNvSpPr txBox="1">
                  <a:spLocks noChangeArrowheads="1"/>
                </p:cNvSpPr>
                <p:nvPr/>
              </p:nvSpPr>
              <p:spPr bwMode="auto">
                <a:xfrm>
                  <a:off x="1719197" y="1288850"/>
                  <a:ext cx="5293081" cy="5020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2400" b="1" dirty="0">
                      <a:latin typeface="华文楷体" panose="02010600040101010101" pitchFamily="2" charset="-122"/>
                      <a:ea typeface="华文楷体" panose="02010600040101010101" pitchFamily="2" charset="-122"/>
                      <a:cs typeface="Arial Unicode MS" pitchFamily="34" charset="-122"/>
                    </a:rPr>
                    <a:t>第二部分：新</a:t>
                  </a:r>
                  <a:r>
                    <a:rPr lang="zh-CN" altLang="en-US" sz="2400" b="1" dirty="0" smtClean="0">
                      <a:latin typeface="华文楷体" panose="02010600040101010101" pitchFamily="2" charset="-122"/>
                      <a:ea typeface="华文楷体" panose="02010600040101010101" pitchFamily="2" charset="-122"/>
                      <a:cs typeface="Arial Unicode MS" pitchFamily="34" charset="-122"/>
                    </a:rPr>
                    <a:t>规概览</a:t>
                  </a:r>
                  <a:endParaRPr lang="zh-CN" altLang="en-US" sz="2400" b="1" dirty="0">
                    <a:latin typeface="华文楷体" panose="02010600040101010101" pitchFamily="2" charset="-122"/>
                    <a:ea typeface="华文楷体" panose="02010600040101010101" pitchFamily="2" charset="-122"/>
                    <a:cs typeface="Arial Unicode MS" pitchFamily="34" charset="-122"/>
                  </a:endParaRPr>
                </a:p>
              </p:txBody>
            </p:sp>
          </p:grpSp>
          <p:grpSp>
            <p:nvGrpSpPr>
              <p:cNvPr id="21" name="组合 20"/>
              <p:cNvGrpSpPr/>
              <p:nvPr/>
            </p:nvGrpSpPr>
            <p:grpSpPr>
              <a:xfrm>
                <a:off x="1303108" y="2365458"/>
                <a:ext cx="5709170" cy="502015"/>
                <a:chOff x="1303108" y="1288850"/>
                <a:chExt cx="5709170" cy="502015"/>
              </a:xfrm>
            </p:grpSpPr>
            <p:pic>
              <p:nvPicPr>
                <p:cNvPr id="37"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03108" y="1341559"/>
                  <a:ext cx="287337" cy="344488"/>
                </a:xfrm>
                <a:prstGeom prst="rect">
                  <a:avLst/>
                </a:prstGeom>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1">
                  <a:schemeClr val="accent6"/>
                </a:lnRef>
                <a:fillRef idx="3">
                  <a:schemeClr val="accent6"/>
                </a:fillRef>
                <a:effectRef idx="2">
                  <a:schemeClr val="accent6"/>
                </a:effectRef>
                <a:fontRef idx="minor">
                  <a:schemeClr val="lt1"/>
                </a:fontRef>
              </p:style>
            </p:pic>
            <p:sp>
              <p:nvSpPr>
                <p:cNvPr id="38" name="TextBox 22"/>
                <p:cNvSpPr txBox="1">
                  <a:spLocks noChangeArrowheads="1"/>
                </p:cNvSpPr>
                <p:nvPr/>
              </p:nvSpPr>
              <p:spPr bwMode="auto">
                <a:xfrm>
                  <a:off x="1719197" y="1288850"/>
                  <a:ext cx="5293081" cy="5020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2400" b="1" dirty="0">
                      <a:latin typeface="华文楷体" panose="02010600040101010101" pitchFamily="2" charset="-122"/>
                      <a:ea typeface="华文楷体" panose="02010600040101010101" pitchFamily="2" charset="-122"/>
                      <a:cs typeface="Arial Unicode MS" pitchFamily="34" charset="-122"/>
                    </a:rPr>
                    <a:t>第三部分：新规影响</a:t>
                  </a:r>
                </a:p>
              </p:txBody>
            </p:sp>
          </p:grpSp>
        </p:grpSp>
        <p:sp>
          <p:nvSpPr>
            <p:cNvPr id="3" name="右箭头 2"/>
            <p:cNvSpPr/>
            <p:nvPr/>
          </p:nvSpPr>
          <p:spPr>
            <a:xfrm>
              <a:off x="1591580" y="1772816"/>
              <a:ext cx="360040" cy="31679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093893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灯片编号占位符 3"/>
          <p:cNvSpPr>
            <a:spLocks noGrp="1"/>
          </p:cNvSpPr>
          <p:nvPr>
            <p:ph type="sldNum" sz="quarter" idx="11"/>
          </p:nvPr>
        </p:nvSpPr>
        <p:spPr bwMode="auto">
          <a:noFill/>
          <a:ln>
            <a:miter lim="800000"/>
            <a:headEnd/>
            <a:tailEnd/>
          </a:ln>
        </p:spPr>
        <p:txBody>
          <a:bodyPr/>
          <a:lstStyle/>
          <a:p>
            <a:fld id="{B7861524-8D43-44A7-AEBA-D44B0CA6BCE2}" type="slidenum">
              <a:rPr lang="zh-CN" altLang="en-US" smtClean="0">
                <a:latin typeface="微软雅黑" pitchFamily="34" charset="-122"/>
                <a:ea typeface="微软雅黑" pitchFamily="34" charset="-122"/>
              </a:rPr>
              <a:pPr/>
              <a:t>4</a:t>
            </a:fld>
            <a:endParaRPr lang="zh-CN" altLang="en-US">
              <a:latin typeface="微软雅黑" pitchFamily="34" charset="-122"/>
              <a:ea typeface="微软雅黑" pitchFamily="34" charset="-122"/>
            </a:endParaRPr>
          </a:p>
        </p:txBody>
      </p:sp>
      <p:sp>
        <p:nvSpPr>
          <p:cNvPr id="74" name="标题 1"/>
          <p:cNvSpPr txBox="1">
            <a:spLocks/>
          </p:cNvSpPr>
          <p:nvPr/>
        </p:nvSpPr>
        <p:spPr>
          <a:xfrm>
            <a:off x="899592" y="387539"/>
            <a:ext cx="7787208" cy="540000"/>
          </a:xfrm>
          <a:prstGeom prst="rect">
            <a:avLst/>
          </a:prstGeom>
        </p:spPr>
        <p:txBody>
          <a:bodyPr>
            <a:spAutoFit/>
          </a:bodyPr>
          <a:lstStyle>
            <a:lvl1pPr algn="l" rtl="0" eaLnBrk="0" fontAlgn="base" hangingPunct="0">
              <a:spcBef>
                <a:spcPct val="0"/>
              </a:spcBef>
              <a:spcAft>
                <a:spcPct val="0"/>
              </a:spcAft>
              <a:defRPr sz="4000" kern="1200">
                <a:solidFill>
                  <a:schemeClr val="tx1"/>
                </a:solidFill>
                <a:latin typeface="Arial Unicode MS" panose="020B0604020202020204" pitchFamily="34" charset="-122"/>
                <a:ea typeface="Arial Unicode MS" panose="020B0604020202020204" pitchFamily="34" charset="-122"/>
                <a:cs typeface="Arial Unicode MS" pitchFamily="34" charset="-122"/>
              </a:defRPr>
            </a:lvl1pPr>
            <a:lvl2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4000">
                <a:solidFill>
                  <a:schemeClr val="tx1"/>
                </a:solidFill>
                <a:latin typeface="黑体" pitchFamily="49" charset="-122"/>
                <a:ea typeface="黑体" pitchFamily="49" charset="-122"/>
              </a:defRPr>
            </a:lvl6pPr>
            <a:lvl7pPr marL="914400" algn="l" rtl="0" fontAlgn="base">
              <a:spcBef>
                <a:spcPct val="0"/>
              </a:spcBef>
              <a:spcAft>
                <a:spcPct val="0"/>
              </a:spcAft>
              <a:defRPr sz="4000">
                <a:solidFill>
                  <a:schemeClr val="tx1"/>
                </a:solidFill>
                <a:latin typeface="黑体" pitchFamily="49" charset="-122"/>
                <a:ea typeface="黑体" pitchFamily="49" charset="-122"/>
              </a:defRPr>
            </a:lvl7pPr>
            <a:lvl8pPr marL="1371600" algn="l" rtl="0" fontAlgn="base">
              <a:spcBef>
                <a:spcPct val="0"/>
              </a:spcBef>
              <a:spcAft>
                <a:spcPct val="0"/>
              </a:spcAft>
              <a:defRPr sz="4000">
                <a:solidFill>
                  <a:schemeClr val="tx1"/>
                </a:solidFill>
                <a:latin typeface="黑体" pitchFamily="49" charset="-122"/>
                <a:ea typeface="黑体" pitchFamily="49" charset="-122"/>
              </a:defRPr>
            </a:lvl8pPr>
            <a:lvl9pPr marL="1828800" algn="l" rtl="0" fontAlgn="base">
              <a:spcBef>
                <a:spcPct val="0"/>
              </a:spcBef>
              <a:spcAft>
                <a:spcPct val="0"/>
              </a:spcAft>
              <a:defRPr sz="4000">
                <a:solidFill>
                  <a:schemeClr val="tx1"/>
                </a:solidFill>
                <a:latin typeface="黑体" pitchFamily="49" charset="-122"/>
                <a:ea typeface="黑体" pitchFamily="49" charset="-122"/>
              </a:defRPr>
            </a:lvl9pPr>
          </a:lstStyle>
          <a:p>
            <a:r>
              <a:rPr lang="zh-CN" altLang="en-US" sz="2800" b="1" dirty="0">
                <a:solidFill>
                  <a:srgbClr val="C00000"/>
                </a:solidFill>
                <a:latin typeface="楷体" panose="02010609060101010101" pitchFamily="49" charset="-122"/>
                <a:ea typeface="楷体" panose="02010609060101010101" pitchFamily="49" charset="-122"/>
              </a:rPr>
              <a:t>新规前传</a:t>
            </a:r>
          </a:p>
        </p:txBody>
      </p:sp>
      <p:sp>
        <p:nvSpPr>
          <p:cNvPr id="8" name="矩形 7"/>
          <p:cNvSpPr/>
          <p:nvPr/>
        </p:nvSpPr>
        <p:spPr>
          <a:xfrm>
            <a:off x="468313" y="1140524"/>
            <a:ext cx="8424936" cy="2677656"/>
          </a:xfrm>
          <a:prstGeom prst="rect">
            <a:avLst/>
          </a:prstGeom>
        </p:spPr>
        <p:txBody>
          <a:bodyPr wrap="square">
            <a:spAutoFit/>
          </a:bodyPr>
          <a:lstStyle/>
          <a:p>
            <a:pPr>
              <a:lnSpc>
                <a:spcPct val="150000"/>
              </a:lnSpc>
              <a:spcAft>
                <a:spcPts val="0"/>
              </a:spcAft>
            </a:pPr>
            <a:r>
              <a:rPr lang="en-US" altLang="zh-CN" sz="2400" b="1" kern="0" dirty="0" smtClean="0">
                <a:latin typeface="楷体" panose="02010609060101010101" pitchFamily="49" charset="-122"/>
                <a:ea typeface="楷体" panose="02010609060101010101" pitchFamily="49" charset="-122"/>
                <a:cs typeface="宋体" panose="02010600030101010101" pitchFamily="2" charset="-122"/>
              </a:rPr>
              <a:t>1. </a:t>
            </a:r>
            <a:r>
              <a:rPr lang="zh-CN" altLang="en-US" sz="2400" b="1" kern="0" dirty="0" smtClean="0">
                <a:latin typeface="楷体" panose="02010609060101010101" pitchFamily="49" charset="-122"/>
                <a:ea typeface="楷体" panose="02010609060101010101" pitchFamily="49" charset="-122"/>
                <a:cs typeface="宋体" panose="02010600030101010101" pitchFamily="2" charset="-122"/>
              </a:rPr>
              <a:t>银行理财</a:t>
            </a:r>
            <a:endParaRPr lang="en-US" altLang="zh-CN" sz="2400" b="1" kern="0" dirty="0" smtClean="0">
              <a:latin typeface="楷体" panose="02010609060101010101" pitchFamily="49" charset="-122"/>
              <a:ea typeface="楷体" panose="02010609060101010101" pitchFamily="49" charset="-122"/>
              <a:cs typeface="宋体" panose="02010600030101010101" pitchFamily="2" charset="-122"/>
            </a:endParaRPr>
          </a:p>
          <a:p>
            <a:pPr>
              <a:lnSpc>
                <a:spcPct val="150000"/>
              </a:lnSpc>
              <a:spcAft>
                <a:spcPts val="0"/>
              </a:spcAft>
            </a:pPr>
            <a:r>
              <a:rPr lang="zh-CN" altLang="en-US" sz="1400" kern="0" dirty="0">
                <a:latin typeface="微软雅黑" panose="020B0503020204020204" pitchFamily="34" charset="-122"/>
                <a:ea typeface="微软雅黑" panose="020B0503020204020204" pitchFamily="34" charset="-122"/>
                <a:cs typeface="宋体" panose="02010600030101010101" pitchFamily="2" charset="-122"/>
              </a:rPr>
              <a:t>在</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2007-2016</a:t>
            </a:r>
            <a:r>
              <a:rPr lang="zh-CN" altLang="en-US" sz="1400" kern="0" dirty="0">
                <a:latin typeface="微软雅黑" panose="020B0503020204020204" pitchFamily="34" charset="-122"/>
                <a:ea typeface="微软雅黑" panose="020B0503020204020204" pitchFamily="34" charset="-122"/>
                <a:cs typeface="宋体" panose="02010600030101010101" pitchFamily="2" charset="-122"/>
              </a:rPr>
              <a:t>的</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10</a:t>
            </a:r>
            <a:r>
              <a:rPr lang="zh-CN" altLang="en-US" sz="1400" kern="0" dirty="0">
                <a:latin typeface="微软雅黑" panose="020B0503020204020204" pitchFamily="34" charset="-122"/>
                <a:ea typeface="微软雅黑" panose="020B0503020204020204" pitchFamily="34" charset="-122"/>
                <a:cs typeface="宋体" panose="02010600030101010101" pitchFamily="2" charset="-122"/>
              </a:rPr>
              <a:t>年间，银行理财规模从</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0.53</a:t>
            </a:r>
            <a:r>
              <a:rPr lang="zh-CN" altLang="en-US" sz="1400" kern="0" dirty="0">
                <a:latin typeface="微软雅黑" panose="020B0503020204020204" pitchFamily="34" charset="-122"/>
                <a:ea typeface="微软雅黑" panose="020B0503020204020204" pitchFamily="34" charset="-122"/>
                <a:cs typeface="宋体" panose="02010600030101010101" pitchFamily="2" charset="-122"/>
              </a:rPr>
              <a:t>万亿迅猛增长到近</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30</a:t>
            </a:r>
            <a:r>
              <a:rPr lang="zh-CN" altLang="en-US" sz="1400" kern="0" dirty="0">
                <a:latin typeface="微软雅黑" panose="020B0503020204020204" pitchFamily="34" charset="-122"/>
                <a:ea typeface="微软雅黑" panose="020B0503020204020204" pitchFamily="34" charset="-122"/>
                <a:cs typeface="宋体" panose="02010600030101010101" pitchFamily="2" charset="-122"/>
              </a:rPr>
              <a:t>万亿，年均复合增长率达到</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49.2%</a:t>
            </a:r>
            <a:r>
              <a:rPr lang="zh-CN" altLang="en-US" sz="1400" kern="0" dirty="0" smtClean="0">
                <a:latin typeface="微软雅黑" panose="020B0503020204020204" pitchFamily="34" charset="-122"/>
                <a:ea typeface="微软雅黑" panose="020B0503020204020204" pitchFamily="34" charset="-122"/>
                <a:cs typeface="宋体" panose="02010600030101010101" pitchFamily="2" charset="-122"/>
              </a:rPr>
              <a:t>。</a:t>
            </a:r>
            <a:r>
              <a:rPr lang="en-US" altLang="zh-CN" sz="1400" kern="0" dirty="0" smtClean="0">
                <a:latin typeface="微软雅黑" panose="020B0503020204020204" pitchFamily="34" charset="-122"/>
                <a:ea typeface="微软雅黑" panose="020B0503020204020204" pitchFamily="34" charset="-122"/>
                <a:cs typeface="宋体" panose="02010600030101010101" pitchFamily="2" charset="-122"/>
              </a:rPr>
              <a:t>2018</a:t>
            </a:r>
            <a:r>
              <a:rPr lang="zh-CN" altLang="en-US" sz="1400" kern="0" dirty="0" smtClean="0">
                <a:latin typeface="微软雅黑" panose="020B0503020204020204" pitchFamily="34" charset="-122"/>
                <a:ea typeface="微软雅黑" panose="020B0503020204020204" pitchFamily="34" charset="-122"/>
                <a:cs typeface="宋体" panose="02010600030101010101" pitchFamily="2" charset="-122"/>
              </a:rPr>
              <a:t>年末总规模达到</a:t>
            </a:r>
            <a:r>
              <a:rPr lang="en-US" altLang="zh-CN" sz="1400" kern="0" dirty="0" smtClean="0">
                <a:latin typeface="微软雅黑" panose="020B0503020204020204" pitchFamily="34" charset="-122"/>
                <a:ea typeface="微软雅黑" panose="020B0503020204020204" pitchFamily="34" charset="-122"/>
                <a:cs typeface="宋体" panose="02010600030101010101" pitchFamily="2" charset="-122"/>
              </a:rPr>
              <a:t>32</a:t>
            </a:r>
            <a:r>
              <a:rPr lang="zh-CN" altLang="en-US" sz="1400" kern="0" dirty="0" smtClean="0">
                <a:latin typeface="微软雅黑" panose="020B0503020204020204" pitchFamily="34" charset="-122"/>
                <a:ea typeface="微软雅黑" panose="020B0503020204020204" pitchFamily="34" charset="-122"/>
                <a:cs typeface="宋体" panose="02010600030101010101" pitchFamily="2" charset="-122"/>
              </a:rPr>
              <a:t>万亿，其中非保本理财规模</a:t>
            </a:r>
            <a:r>
              <a:rPr lang="en-US" altLang="zh-CN" sz="1400" kern="0" dirty="0" smtClean="0">
                <a:latin typeface="微软雅黑" panose="020B0503020204020204" pitchFamily="34" charset="-122"/>
                <a:ea typeface="微软雅黑" panose="020B0503020204020204" pitchFamily="34" charset="-122"/>
                <a:cs typeface="宋体" panose="02010600030101010101" pitchFamily="2" charset="-122"/>
              </a:rPr>
              <a:t>22</a:t>
            </a:r>
            <a:r>
              <a:rPr lang="zh-CN" altLang="en-US" sz="1400" kern="0" dirty="0" smtClean="0">
                <a:latin typeface="微软雅黑" panose="020B0503020204020204" pitchFamily="34" charset="-122"/>
                <a:ea typeface="微软雅黑" panose="020B0503020204020204" pitchFamily="34" charset="-122"/>
                <a:cs typeface="宋体" panose="02010600030101010101" pitchFamily="2" charset="-122"/>
              </a:rPr>
              <a:t>万亿。</a:t>
            </a:r>
            <a:endParaRPr lang="en-US" altLang="zh-CN" sz="2200" b="1" kern="0" dirty="0">
              <a:latin typeface="楷体" panose="02010609060101010101" pitchFamily="49" charset="-122"/>
              <a:ea typeface="楷体" panose="02010609060101010101" pitchFamily="49" charset="-122"/>
              <a:cs typeface="宋体" panose="02010600030101010101" pitchFamily="2" charset="-122"/>
            </a:endParaRPr>
          </a:p>
          <a:p>
            <a:pPr marL="342900" indent="-342900">
              <a:lnSpc>
                <a:spcPct val="150000"/>
              </a:lnSpc>
              <a:spcAft>
                <a:spcPts val="0"/>
              </a:spcAft>
              <a:buFont typeface="Wingdings" panose="05000000000000000000" pitchFamily="2" charset="2"/>
              <a:buChar char="ü"/>
            </a:pPr>
            <a:r>
              <a:rPr lang="zh-CN" altLang="en-US" sz="1400" b="1" kern="0" dirty="0" smtClean="0">
                <a:latin typeface="微软雅黑" panose="020B0503020204020204" pitchFamily="34" charset="-122"/>
                <a:ea typeface="微软雅黑" panose="020B0503020204020204" pitchFamily="34" charset="-122"/>
                <a:cs typeface="宋体" panose="02010600030101010101" pitchFamily="2" charset="-122"/>
              </a:rPr>
              <a:t>改善银行收入结构。</a:t>
            </a:r>
            <a:r>
              <a:rPr lang="zh-CN" altLang="en-US" sz="1400" kern="0" dirty="0" smtClean="0">
                <a:latin typeface="微软雅黑" panose="020B0503020204020204" pitchFamily="34" charset="-122"/>
                <a:ea typeface="微软雅黑" panose="020B0503020204020204" pitchFamily="34" charset="-122"/>
                <a:cs typeface="宋体" panose="02010600030101010101" pitchFamily="2" charset="-122"/>
              </a:rPr>
              <a:t>表外理财业务不占</a:t>
            </a:r>
            <a:r>
              <a:rPr lang="zh-CN" altLang="en-US" sz="1400" kern="0" dirty="0">
                <a:latin typeface="微软雅黑" panose="020B0503020204020204" pitchFamily="34" charset="-122"/>
                <a:ea typeface="微软雅黑" panose="020B0503020204020204" pitchFamily="34" charset="-122"/>
                <a:cs typeface="宋体" panose="02010600030101010101" pitchFamily="2" charset="-122"/>
              </a:rPr>
              <a:t>资本，中间业务</a:t>
            </a:r>
            <a:r>
              <a:rPr lang="zh-CN" altLang="en-US" sz="1400" kern="0" dirty="0" smtClean="0">
                <a:latin typeface="微软雅黑" panose="020B0503020204020204" pitchFamily="34" charset="-122"/>
                <a:ea typeface="微软雅黑" panose="020B0503020204020204" pitchFamily="34" charset="-122"/>
                <a:cs typeface="宋体" panose="02010600030101010101" pitchFamily="2" charset="-122"/>
              </a:rPr>
              <a:t>收入，</a:t>
            </a:r>
            <a:r>
              <a:rPr lang="zh-CN" altLang="en-US" sz="1400" kern="0" dirty="0">
                <a:latin typeface="微软雅黑" panose="020B0503020204020204" pitchFamily="34" charset="-122"/>
                <a:ea typeface="微软雅黑" panose="020B0503020204020204" pitchFamily="34" charset="-122"/>
                <a:cs typeface="宋体" panose="02010600030101010101" pitchFamily="2" charset="-122"/>
              </a:rPr>
              <a:t>轻型银行战略；</a:t>
            </a:r>
            <a:endParaRPr lang="en-US" altLang="zh-CN" sz="1400" kern="0" dirty="0" smtClean="0">
              <a:latin typeface="微软雅黑" panose="020B0503020204020204" pitchFamily="34" charset="-122"/>
              <a:ea typeface="微软雅黑" panose="020B0503020204020204" pitchFamily="34" charset="-122"/>
              <a:cs typeface="宋体" panose="02010600030101010101" pitchFamily="2" charset="-122"/>
            </a:endParaRPr>
          </a:p>
          <a:p>
            <a:pPr marL="342900" indent="-342900">
              <a:lnSpc>
                <a:spcPct val="150000"/>
              </a:lnSpc>
              <a:spcAft>
                <a:spcPts val="0"/>
              </a:spcAft>
              <a:buFont typeface="Wingdings" panose="05000000000000000000" pitchFamily="2" charset="2"/>
              <a:buChar char="ü"/>
            </a:pPr>
            <a:r>
              <a:rPr lang="zh-CN" altLang="en-US" sz="1400" b="1" kern="0" dirty="0">
                <a:latin typeface="微软雅黑" panose="020B0503020204020204" pitchFamily="34" charset="-122"/>
                <a:ea typeface="微软雅黑" panose="020B0503020204020204" pitchFamily="34" charset="-122"/>
                <a:cs typeface="宋体" panose="02010600030101010101" pitchFamily="2" charset="-122"/>
              </a:rPr>
              <a:t>帮助老百姓财富保值增值。</a:t>
            </a:r>
            <a:r>
              <a:rPr lang="zh-CN" altLang="en-US" sz="1400" kern="0" dirty="0" smtClean="0">
                <a:latin typeface="微软雅黑" panose="020B0503020204020204" pitchFamily="34" charset="-122"/>
                <a:ea typeface="微软雅黑" panose="020B0503020204020204" pitchFamily="34" charset="-122"/>
                <a:cs typeface="宋体" panose="02010600030101010101" pitchFamily="2" charset="-122"/>
              </a:rPr>
              <a:t>丰富了投资选择，收益较高且稳定；</a:t>
            </a:r>
            <a:endParaRPr lang="en-US" altLang="zh-CN" sz="1400" kern="0" dirty="0" smtClean="0">
              <a:latin typeface="微软雅黑" panose="020B0503020204020204" pitchFamily="34" charset="-122"/>
              <a:ea typeface="微软雅黑" panose="020B0503020204020204" pitchFamily="34" charset="-122"/>
              <a:cs typeface="宋体" panose="02010600030101010101" pitchFamily="2" charset="-122"/>
            </a:endParaRPr>
          </a:p>
          <a:p>
            <a:pPr marL="342900" indent="-342900">
              <a:lnSpc>
                <a:spcPct val="150000"/>
              </a:lnSpc>
              <a:spcAft>
                <a:spcPts val="0"/>
              </a:spcAft>
              <a:buFont typeface="Wingdings" panose="05000000000000000000" pitchFamily="2" charset="2"/>
              <a:buChar char="ü"/>
            </a:pPr>
            <a:r>
              <a:rPr lang="zh-CN" altLang="en-US" sz="1400" b="1" kern="0" dirty="0">
                <a:latin typeface="微软雅黑" panose="020B0503020204020204" pitchFamily="34" charset="-122"/>
                <a:ea typeface="微软雅黑" panose="020B0503020204020204" pitchFamily="34" charset="-122"/>
                <a:cs typeface="宋体" panose="02010600030101010101" pitchFamily="2" charset="-122"/>
              </a:rPr>
              <a:t>丰富社会融资</a:t>
            </a:r>
            <a:r>
              <a:rPr lang="zh-CN" altLang="en-US" sz="1400" b="1" kern="0" dirty="0" smtClean="0">
                <a:latin typeface="微软雅黑" panose="020B0503020204020204" pitchFamily="34" charset="-122"/>
                <a:ea typeface="微软雅黑" panose="020B0503020204020204" pitchFamily="34" charset="-122"/>
                <a:cs typeface="宋体" panose="02010600030101010101" pitchFamily="2" charset="-122"/>
              </a:rPr>
              <a:t>结构。</a:t>
            </a:r>
            <a:r>
              <a:rPr lang="zh-CN" altLang="en-US" sz="1400" kern="0" dirty="0" smtClean="0">
                <a:latin typeface="微软雅黑" panose="020B0503020204020204" pitchFamily="34" charset="-122"/>
                <a:ea typeface="微软雅黑" panose="020B0503020204020204" pitchFamily="34" charset="-122"/>
                <a:cs typeface="宋体" panose="02010600030101010101" pitchFamily="2" charset="-122"/>
              </a:rPr>
              <a:t>非标融资、</a:t>
            </a:r>
            <a:r>
              <a:rPr lang="zh-CN" altLang="en-US" sz="1400" kern="0" dirty="0">
                <a:latin typeface="微软雅黑" panose="020B0503020204020204" pitchFamily="34" charset="-122"/>
                <a:ea typeface="微软雅黑" panose="020B0503020204020204" pitchFamily="34" charset="-122"/>
                <a:cs typeface="宋体" panose="02010600030101010101" pitchFamily="2" charset="-122"/>
              </a:rPr>
              <a:t>信用债融资</a:t>
            </a:r>
            <a:r>
              <a:rPr lang="zh-CN" altLang="en-US" sz="1400" kern="0" dirty="0" smtClean="0">
                <a:latin typeface="微软雅黑" panose="020B0503020204020204" pitchFamily="34" charset="-122"/>
                <a:ea typeface="微软雅黑" panose="020B0503020204020204" pitchFamily="34" charset="-122"/>
                <a:cs typeface="宋体" panose="02010600030101010101" pitchFamily="2" charset="-122"/>
              </a:rPr>
              <a:t>等是社会融资的重要组成部分。</a:t>
            </a:r>
            <a:endParaRPr lang="en-US" altLang="zh-CN" sz="1400" kern="0" dirty="0" smtClean="0">
              <a:latin typeface="微软雅黑" panose="020B0503020204020204" pitchFamily="34" charset="-122"/>
              <a:ea typeface="微软雅黑" panose="020B0503020204020204" pitchFamily="34" charset="-122"/>
              <a:cs typeface="宋体" panose="02010600030101010101" pitchFamily="2" charset="-122"/>
            </a:endParaRPr>
          </a:p>
          <a:p>
            <a:pPr marL="342900" indent="-342900">
              <a:lnSpc>
                <a:spcPct val="150000"/>
              </a:lnSpc>
              <a:spcAft>
                <a:spcPts val="0"/>
              </a:spcAft>
              <a:buFont typeface="Arial" panose="020B0604020202020204" pitchFamily="34" charset="0"/>
              <a:buChar char="•"/>
            </a:pPr>
            <a:endParaRPr lang="en-US" altLang="zh-CN" kern="0"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7" name="组合 6"/>
          <p:cNvGrpSpPr/>
          <p:nvPr/>
        </p:nvGrpSpPr>
        <p:grpSpPr>
          <a:xfrm>
            <a:off x="1511660" y="3492085"/>
            <a:ext cx="6192688" cy="3263873"/>
            <a:chOff x="1511660" y="3051812"/>
            <a:chExt cx="6192688" cy="3263873"/>
          </a:xfrm>
        </p:grpSpPr>
        <p:graphicFrame>
          <p:nvGraphicFramePr>
            <p:cNvPr id="11" name="图表 10"/>
            <p:cNvGraphicFramePr>
              <a:graphicFrameLocks/>
            </p:cNvGraphicFramePr>
            <p:nvPr>
              <p:extLst>
                <p:ext uri="{D42A27DB-BD31-4B8C-83A1-F6EECF244321}">
                  <p14:modId xmlns:p14="http://schemas.microsoft.com/office/powerpoint/2010/main" val="2050653093"/>
                </p:ext>
              </p:extLst>
            </p:nvPr>
          </p:nvGraphicFramePr>
          <p:xfrm>
            <a:off x="1511660" y="3377907"/>
            <a:ext cx="6192688" cy="2937778"/>
          </p:xfrm>
          <a:graphic>
            <a:graphicData uri="http://schemas.openxmlformats.org/drawingml/2006/chart">
              <c:chart xmlns:c="http://schemas.openxmlformats.org/drawingml/2006/chart" xmlns:r="http://schemas.openxmlformats.org/officeDocument/2006/relationships" r:id="rId2"/>
            </a:graphicData>
          </a:graphic>
        </p:graphicFrame>
        <p:sp>
          <p:nvSpPr>
            <p:cNvPr id="2" name="矩形 1"/>
            <p:cNvSpPr/>
            <p:nvPr/>
          </p:nvSpPr>
          <p:spPr>
            <a:xfrm>
              <a:off x="3095836" y="3051812"/>
              <a:ext cx="3475630"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zh-CN" altLang="en-US" dirty="0">
                  <a:solidFill>
                    <a:prstClr val="black">
                      <a:lumMod val="65000"/>
                      <a:lumOff val="35000"/>
                    </a:prstClr>
                  </a:solidFill>
                </a:rPr>
                <a:t>银行理财资金规模与增速（单位：万亿元</a:t>
              </a:r>
              <a:r>
                <a:rPr lang="en-US" altLang="zh-CN" dirty="0">
                  <a:solidFill>
                    <a:prstClr val="black">
                      <a:lumMod val="65000"/>
                      <a:lumOff val="35000"/>
                    </a:prstClr>
                  </a:solidFill>
                </a:rPr>
                <a:t>)</a:t>
              </a:r>
              <a:endParaRPr lang="zh-CN" altLang="en-US" dirty="0">
                <a:solidFill>
                  <a:prstClr val="black">
                    <a:lumMod val="65000"/>
                    <a:lumOff val="35000"/>
                  </a:prstClr>
                </a:solidFill>
              </a:endParaRPr>
            </a:p>
          </p:txBody>
        </p:sp>
      </p:grpSp>
    </p:spTree>
    <p:extLst>
      <p:ext uri="{BB962C8B-B14F-4D97-AF65-F5344CB8AC3E}">
        <p14:creationId xmlns:p14="http://schemas.microsoft.com/office/powerpoint/2010/main" val="3962066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灯片编号占位符 3"/>
          <p:cNvSpPr>
            <a:spLocks noGrp="1"/>
          </p:cNvSpPr>
          <p:nvPr>
            <p:ph type="sldNum" sz="quarter" idx="11"/>
          </p:nvPr>
        </p:nvSpPr>
        <p:spPr bwMode="auto">
          <a:noFill/>
          <a:ln>
            <a:miter lim="800000"/>
            <a:headEnd/>
            <a:tailEnd/>
          </a:ln>
        </p:spPr>
        <p:txBody>
          <a:bodyPr/>
          <a:lstStyle/>
          <a:p>
            <a:fld id="{B7861524-8D43-44A7-AEBA-D44B0CA6BCE2}" type="slidenum">
              <a:rPr lang="zh-CN" altLang="en-US" smtClean="0">
                <a:latin typeface="微软雅黑" pitchFamily="34" charset="-122"/>
                <a:ea typeface="微软雅黑" pitchFamily="34" charset="-122"/>
              </a:rPr>
              <a:pPr/>
              <a:t>5</a:t>
            </a:fld>
            <a:endParaRPr lang="zh-CN" altLang="en-US">
              <a:latin typeface="微软雅黑" pitchFamily="34" charset="-122"/>
              <a:ea typeface="微软雅黑" pitchFamily="34" charset="-122"/>
            </a:endParaRPr>
          </a:p>
        </p:txBody>
      </p:sp>
      <p:sp>
        <p:nvSpPr>
          <p:cNvPr id="8" name="矩形 7"/>
          <p:cNvSpPr/>
          <p:nvPr/>
        </p:nvSpPr>
        <p:spPr>
          <a:xfrm>
            <a:off x="251520" y="964309"/>
            <a:ext cx="8892480" cy="5152693"/>
          </a:xfrm>
          <a:prstGeom prst="rect">
            <a:avLst/>
          </a:prstGeom>
        </p:spPr>
        <p:txBody>
          <a:bodyPr wrap="square">
            <a:spAutoFit/>
          </a:bodyPr>
          <a:lstStyle/>
          <a:p>
            <a:pPr>
              <a:lnSpc>
                <a:spcPct val="150000"/>
              </a:lnSpc>
              <a:spcAft>
                <a:spcPts val="0"/>
              </a:spcAft>
            </a:pPr>
            <a:r>
              <a:rPr lang="en-US" altLang="zh-CN" sz="1700" b="1" kern="0" dirty="0" smtClean="0">
                <a:latin typeface="楷体" panose="02010609060101010101" pitchFamily="49" charset="-122"/>
                <a:ea typeface="楷体" panose="02010609060101010101" pitchFamily="49" charset="-122"/>
                <a:cs typeface="宋体" panose="02010600030101010101" pitchFamily="2" charset="-122"/>
              </a:rPr>
              <a:t>2. </a:t>
            </a:r>
            <a:r>
              <a:rPr lang="zh-CN" altLang="en-US" sz="1700" b="1" kern="0" dirty="0">
                <a:latin typeface="楷体" panose="02010609060101010101" pitchFamily="49" charset="-122"/>
                <a:ea typeface="楷体" panose="02010609060101010101" pitchFamily="49" charset="-122"/>
                <a:cs typeface="宋体" panose="02010600030101010101" pitchFamily="2" charset="-122"/>
              </a:rPr>
              <a:t>资管新规出台过程</a:t>
            </a:r>
            <a:endParaRPr lang="en-US" altLang="zh-CN" sz="1700" b="1" kern="0" dirty="0">
              <a:latin typeface="楷体" panose="02010609060101010101" pitchFamily="49" charset="-122"/>
              <a:ea typeface="楷体" panose="02010609060101010101" pitchFamily="49" charset="-122"/>
              <a:cs typeface="宋体" panose="02010600030101010101" pitchFamily="2" charset="-122"/>
            </a:endParaRPr>
          </a:p>
          <a:p>
            <a:pPr marL="285750" indent="-285750">
              <a:lnSpc>
                <a:spcPts val="2600"/>
              </a:lnSpc>
              <a:spcAft>
                <a:spcPts val="0"/>
              </a:spcAft>
              <a:buFont typeface="Wingdings" panose="05000000000000000000" pitchFamily="2" charset="2"/>
              <a:buChar char="p"/>
            </a:pPr>
            <a:r>
              <a:rPr lang="zh-CN" altLang="en-US" sz="1600" b="1" kern="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核心目的是“三去一降一补”：去刚兑、去错配、去嵌套、降杠杆、补监管短板</a:t>
            </a:r>
            <a:endParaRPr lang="en-US" altLang="zh-CN" sz="1600" b="1" kern="0" dirty="0" smtClean="0">
              <a:solidFill>
                <a:srgbClr val="C00000"/>
              </a:solidFill>
              <a:latin typeface="楷体" panose="02010609060101010101" pitchFamily="49" charset="-122"/>
              <a:ea typeface="楷体" panose="02010609060101010101" pitchFamily="49" charset="-122"/>
              <a:cs typeface="宋体" panose="02010600030101010101" pitchFamily="2" charset="-122"/>
            </a:endParaRPr>
          </a:p>
          <a:p>
            <a:pPr marL="285750" indent="-285750">
              <a:lnSpc>
                <a:spcPts val="2600"/>
              </a:lnSpc>
              <a:spcAft>
                <a:spcPts val="0"/>
              </a:spcAft>
              <a:buFont typeface="Wingdings" panose="05000000000000000000" pitchFamily="2" charset="2"/>
              <a:buChar char="Ø"/>
            </a:pPr>
            <a:r>
              <a:rPr lang="en-US" altLang="zh-CN" sz="1600" kern="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2016</a:t>
            </a:r>
            <a:r>
              <a:rPr lang="zh-CN" altLang="en-US"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年</a:t>
            </a:r>
            <a:r>
              <a:rPr lang="en-US" altLang="zh-CN"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12</a:t>
            </a:r>
            <a:r>
              <a:rPr lang="zh-CN" altLang="en-US"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月，</a:t>
            </a:r>
            <a:r>
              <a:rPr lang="zh-CN" altLang="en-US" sz="1600" kern="0" dirty="0">
                <a:latin typeface="楷体" panose="02010609060101010101" pitchFamily="49" charset="-122"/>
                <a:ea typeface="楷体" panose="02010609060101010101" pitchFamily="49" charset="-122"/>
                <a:cs typeface="宋体" panose="02010600030101010101" pitchFamily="2" charset="-122"/>
              </a:rPr>
              <a:t>人民银行会同中央编办、法制办、银监会、证监会、保监会、外汇局成立“统一资产管理产品标准规则”工作</a:t>
            </a:r>
            <a:r>
              <a:rPr lang="zh-CN" altLang="en-US" sz="1600" kern="0" dirty="0" smtClean="0">
                <a:latin typeface="楷体" panose="02010609060101010101" pitchFamily="49" charset="-122"/>
                <a:ea typeface="楷体" panose="02010609060101010101" pitchFamily="49" charset="-122"/>
                <a:cs typeface="宋体" panose="02010600030101010101" pitchFamily="2" charset="-122"/>
              </a:rPr>
              <a:t>小组。</a:t>
            </a:r>
            <a:endParaRPr lang="en-US" altLang="zh-CN" sz="1600" kern="0" dirty="0">
              <a:latin typeface="楷体" panose="02010609060101010101" pitchFamily="49" charset="-122"/>
              <a:ea typeface="楷体" panose="02010609060101010101" pitchFamily="49" charset="-122"/>
              <a:cs typeface="宋体" panose="02010600030101010101" pitchFamily="2" charset="-122"/>
            </a:endParaRPr>
          </a:p>
          <a:p>
            <a:pPr marL="285750" indent="-285750">
              <a:lnSpc>
                <a:spcPts val="2600"/>
              </a:lnSpc>
              <a:spcAft>
                <a:spcPts val="0"/>
              </a:spcAft>
              <a:buFont typeface="Wingdings" panose="05000000000000000000" pitchFamily="2" charset="2"/>
              <a:buChar char="Ø"/>
            </a:pPr>
            <a:r>
              <a:rPr lang="en-US" altLang="zh-CN" sz="1600" kern="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2017</a:t>
            </a:r>
            <a:r>
              <a:rPr lang="zh-CN" altLang="en-US"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年</a:t>
            </a:r>
            <a:r>
              <a:rPr lang="en-US" altLang="zh-CN"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2</a:t>
            </a:r>
            <a:r>
              <a:rPr lang="zh-CN" altLang="en-US"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月</a:t>
            </a:r>
            <a:r>
              <a:rPr lang="en-US" altLang="zh-CN"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22</a:t>
            </a:r>
            <a:r>
              <a:rPr lang="zh-CN" altLang="en-US"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日，</a:t>
            </a:r>
            <a:r>
              <a:rPr lang="zh-CN" altLang="en-US" sz="1600" kern="0" dirty="0">
                <a:latin typeface="楷体" panose="02010609060101010101" pitchFamily="49" charset="-122"/>
                <a:ea typeface="楷体" panose="02010609060101010101" pitchFamily="49" charset="-122"/>
                <a:cs typeface="宋体" panose="02010600030101010101" pitchFamily="2" charset="-122"/>
              </a:rPr>
              <a:t>一行三会关于全面规范金融机构资管业务的指导意见的内审稿流传出来</a:t>
            </a:r>
            <a:r>
              <a:rPr lang="zh-CN" altLang="en-US" sz="1600" kern="0" dirty="0" smtClean="0">
                <a:latin typeface="楷体" panose="02010609060101010101" pitchFamily="49" charset="-122"/>
                <a:ea typeface="楷体" panose="02010609060101010101" pitchFamily="49" charset="-122"/>
                <a:cs typeface="宋体" panose="02010600030101010101" pitchFamily="2" charset="-122"/>
              </a:rPr>
              <a:t>。</a:t>
            </a:r>
            <a:endParaRPr lang="en-US" altLang="zh-CN" sz="1600" kern="0" dirty="0" smtClean="0">
              <a:latin typeface="楷体" panose="02010609060101010101" pitchFamily="49" charset="-122"/>
              <a:ea typeface="楷体" panose="02010609060101010101" pitchFamily="49" charset="-122"/>
              <a:cs typeface="宋体" panose="02010600030101010101" pitchFamily="2" charset="-122"/>
            </a:endParaRPr>
          </a:p>
          <a:p>
            <a:pPr marL="285750" indent="-285750">
              <a:lnSpc>
                <a:spcPts val="2600"/>
              </a:lnSpc>
              <a:spcAft>
                <a:spcPts val="0"/>
              </a:spcAft>
              <a:buFont typeface="Wingdings" panose="05000000000000000000" pitchFamily="2" charset="2"/>
              <a:buChar char="Ø"/>
            </a:pPr>
            <a:r>
              <a:rPr lang="en-US" altLang="zh-CN" sz="1600" kern="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2017</a:t>
            </a:r>
            <a:r>
              <a:rPr lang="zh-CN" altLang="en-US"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年</a:t>
            </a:r>
            <a:r>
              <a:rPr lang="en-US" altLang="zh-CN"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11</a:t>
            </a:r>
            <a:r>
              <a:rPr lang="zh-CN" altLang="en-US"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月</a:t>
            </a:r>
            <a:r>
              <a:rPr lang="en-US" altLang="zh-CN"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17</a:t>
            </a:r>
            <a:r>
              <a:rPr lang="zh-CN" altLang="en-US"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日，</a:t>
            </a:r>
            <a:r>
              <a:rPr lang="zh-CN" altLang="en-US" sz="1600" kern="0" dirty="0">
                <a:latin typeface="楷体" panose="02010609060101010101" pitchFamily="49" charset="-122"/>
                <a:ea typeface="楷体" panose="02010609060101010101" pitchFamily="49" charset="-122"/>
                <a:cs typeface="宋体" panose="02010600030101010101" pitchFamily="2" charset="-122"/>
              </a:rPr>
              <a:t>央行等五部委发布资管新规征求意见稿。</a:t>
            </a:r>
            <a:endParaRPr lang="en-US" altLang="zh-CN" sz="1600" kern="0" dirty="0">
              <a:latin typeface="楷体" panose="02010609060101010101" pitchFamily="49" charset="-122"/>
              <a:ea typeface="楷体" panose="02010609060101010101" pitchFamily="49" charset="-122"/>
              <a:cs typeface="宋体" panose="02010600030101010101" pitchFamily="2" charset="-122"/>
            </a:endParaRPr>
          </a:p>
          <a:p>
            <a:pPr marL="285750" indent="-285750">
              <a:lnSpc>
                <a:spcPts val="2600"/>
              </a:lnSpc>
              <a:spcAft>
                <a:spcPts val="0"/>
              </a:spcAft>
              <a:buFont typeface="Wingdings" panose="05000000000000000000" pitchFamily="2" charset="2"/>
              <a:buChar char="Ø"/>
            </a:pPr>
            <a:r>
              <a:rPr lang="en-US" altLang="zh-CN"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2018</a:t>
            </a:r>
            <a:r>
              <a:rPr lang="zh-CN" altLang="en-US"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年</a:t>
            </a:r>
            <a:r>
              <a:rPr lang="en-US" altLang="zh-CN"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4</a:t>
            </a:r>
            <a:r>
              <a:rPr lang="zh-CN" altLang="en-US"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月</a:t>
            </a:r>
            <a:r>
              <a:rPr lang="en-US" altLang="zh-CN"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27</a:t>
            </a:r>
            <a:r>
              <a:rPr lang="zh-CN" altLang="en-US"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日</a:t>
            </a:r>
            <a:r>
              <a:rPr lang="zh-CN" altLang="en-US" sz="1600" b="1" kern="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a:t>
            </a:r>
            <a:r>
              <a:rPr lang="en-US" altLang="zh-CN" sz="1600" kern="0" dirty="0">
                <a:latin typeface="楷体" panose="02010609060101010101" pitchFamily="49" charset="-122"/>
                <a:ea typeface="楷体" panose="02010609060101010101" pitchFamily="49" charset="-122"/>
                <a:cs typeface="宋体" panose="02010600030101010101" pitchFamily="2" charset="-122"/>
              </a:rPr>
              <a:t>《</a:t>
            </a:r>
            <a:r>
              <a:rPr lang="zh-CN" altLang="en-US" sz="1600" kern="0" dirty="0">
                <a:latin typeface="楷体" panose="02010609060101010101" pitchFamily="49" charset="-122"/>
                <a:ea typeface="楷体" panose="02010609060101010101" pitchFamily="49" charset="-122"/>
                <a:cs typeface="宋体" panose="02010600030101010101" pitchFamily="2" charset="-122"/>
              </a:rPr>
              <a:t>关于规范金融机构资产管理业务的指导意见</a:t>
            </a:r>
            <a:r>
              <a:rPr lang="en-US" altLang="zh-CN" sz="1600" kern="0" dirty="0" smtClean="0">
                <a:latin typeface="楷体" panose="02010609060101010101" pitchFamily="49" charset="-122"/>
                <a:ea typeface="楷体" panose="02010609060101010101" pitchFamily="49" charset="-122"/>
                <a:cs typeface="宋体" panose="02010600030101010101" pitchFamily="2" charset="-122"/>
              </a:rPr>
              <a:t>》</a:t>
            </a:r>
            <a:r>
              <a:rPr lang="zh-CN" altLang="en-US" sz="1600" kern="0" dirty="0" smtClean="0">
                <a:latin typeface="楷体" panose="02010609060101010101" pitchFamily="49" charset="-122"/>
                <a:ea typeface="楷体" panose="02010609060101010101" pitchFamily="49" charset="-122"/>
                <a:cs typeface="宋体" panose="02010600030101010101" pitchFamily="2" charset="-122"/>
              </a:rPr>
              <a:t>正式</a:t>
            </a:r>
            <a:r>
              <a:rPr lang="zh-CN" altLang="en-US" sz="1600" kern="0" dirty="0">
                <a:latin typeface="楷体" panose="02010609060101010101" pitchFamily="49" charset="-122"/>
                <a:ea typeface="楷体" panose="02010609060101010101" pitchFamily="49" charset="-122"/>
                <a:cs typeface="宋体" panose="02010600030101010101" pitchFamily="2" charset="-122"/>
              </a:rPr>
              <a:t>稿出台，在打破刚性兑付、规范资金池、消除多层嵌套和通道、净值化管理等方面做出明确规定。</a:t>
            </a:r>
            <a:endParaRPr lang="en-US" altLang="zh-CN" sz="1600" kern="0" dirty="0">
              <a:latin typeface="楷体" panose="02010609060101010101" pitchFamily="49" charset="-122"/>
              <a:ea typeface="楷体" panose="02010609060101010101" pitchFamily="49" charset="-122"/>
              <a:cs typeface="宋体" panose="02010600030101010101" pitchFamily="2" charset="-122"/>
            </a:endParaRPr>
          </a:p>
          <a:p>
            <a:pPr marL="285750" indent="-285750">
              <a:lnSpc>
                <a:spcPts val="2600"/>
              </a:lnSpc>
              <a:spcAft>
                <a:spcPts val="0"/>
              </a:spcAft>
              <a:buFont typeface="Wingdings" panose="05000000000000000000" pitchFamily="2" charset="2"/>
              <a:buChar char="Ø"/>
            </a:pPr>
            <a:r>
              <a:rPr lang="en-US" altLang="zh-CN"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2018</a:t>
            </a:r>
            <a:r>
              <a:rPr lang="zh-CN" altLang="en-US"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年</a:t>
            </a:r>
            <a:r>
              <a:rPr lang="en-US" altLang="zh-CN"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7</a:t>
            </a:r>
            <a:r>
              <a:rPr lang="zh-CN" altLang="en-US"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月</a:t>
            </a:r>
            <a:r>
              <a:rPr lang="en-US" altLang="zh-CN"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20</a:t>
            </a:r>
            <a:r>
              <a:rPr lang="zh-CN" altLang="en-US"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日</a:t>
            </a:r>
            <a:r>
              <a:rPr lang="zh-CN" altLang="en-US" sz="1600" b="1" kern="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a:t>
            </a:r>
            <a:r>
              <a:rPr lang="zh-CN" altLang="en-US" sz="1600" kern="0" dirty="0" smtClean="0">
                <a:latin typeface="楷体" panose="02010609060101010101" pitchFamily="49" charset="-122"/>
                <a:ea typeface="楷体" panose="02010609060101010101" pitchFamily="49" charset="-122"/>
                <a:cs typeface="宋体" panose="02010600030101010101" pitchFamily="2" charset="-122"/>
              </a:rPr>
              <a:t>人民银行会同银保监会、证监会制定了</a:t>
            </a:r>
            <a:r>
              <a:rPr lang="en-US" altLang="zh-CN" sz="1600" kern="0" dirty="0" smtClean="0">
                <a:latin typeface="楷体" panose="02010609060101010101" pitchFamily="49" charset="-122"/>
                <a:ea typeface="楷体" panose="02010609060101010101" pitchFamily="49" charset="-122"/>
                <a:cs typeface="宋体" panose="02010600030101010101" pitchFamily="2" charset="-122"/>
              </a:rPr>
              <a:t>《</a:t>
            </a:r>
            <a:r>
              <a:rPr lang="zh-CN" altLang="en-US" sz="1600" kern="0" dirty="0" smtClean="0">
                <a:latin typeface="楷体" panose="02010609060101010101" pitchFamily="49" charset="-122"/>
                <a:ea typeface="楷体" panose="02010609060101010101" pitchFamily="49" charset="-122"/>
                <a:cs typeface="宋体" panose="02010600030101010101" pitchFamily="2" charset="-122"/>
              </a:rPr>
              <a:t>关于进一步明确规范金融机构资产管理业务指导意见有关事项的通知</a:t>
            </a:r>
            <a:r>
              <a:rPr lang="en-US" altLang="zh-CN" sz="1600" kern="0" dirty="0" smtClean="0">
                <a:latin typeface="楷体" panose="02010609060101010101" pitchFamily="49" charset="-122"/>
                <a:ea typeface="楷体" panose="02010609060101010101" pitchFamily="49" charset="-122"/>
                <a:cs typeface="宋体" panose="02010600030101010101" pitchFamily="2" charset="-122"/>
              </a:rPr>
              <a:t>》</a:t>
            </a:r>
            <a:r>
              <a:rPr lang="zh-CN" altLang="en-US" sz="1600" kern="0" dirty="0" smtClean="0">
                <a:latin typeface="楷体" panose="02010609060101010101" pitchFamily="49" charset="-122"/>
                <a:ea typeface="楷体" panose="02010609060101010101" pitchFamily="49" charset="-122"/>
                <a:cs typeface="宋体" panose="02010600030101010101" pitchFamily="2" charset="-122"/>
              </a:rPr>
              <a:t>，就过渡期内有关具体操作性问题进行了明确。</a:t>
            </a:r>
            <a:r>
              <a:rPr lang="zh-CN" altLang="en-US" sz="1600" kern="0" dirty="0">
                <a:latin typeface="楷体" panose="02010609060101010101" pitchFamily="49" charset="-122"/>
                <a:ea typeface="楷体" panose="02010609060101010101" pitchFamily="49" charset="-122"/>
                <a:cs typeface="宋体" panose="02010600030101010101" pitchFamily="2" charset="-122"/>
              </a:rPr>
              <a:t>同时</a:t>
            </a:r>
            <a:r>
              <a:rPr lang="zh-CN" altLang="en-US" sz="1600" kern="0" dirty="0" smtClean="0">
                <a:latin typeface="楷体" panose="02010609060101010101" pitchFamily="49" charset="-122"/>
                <a:ea typeface="楷体" panose="02010609060101010101" pitchFamily="49" charset="-122"/>
                <a:cs typeface="宋体" panose="02010600030101010101" pitchFamily="2" charset="-122"/>
              </a:rPr>
              <a:t>，保监会发布了</a:t>
            </a:r>
            <a:r>
              <a:rPr lang="en-US" altLang="zh-CN" sz="1600" kern="0" dirty="0" smtClean="0">
                <a:latin typeface="楷体" panose="02010609060101010101" pitchFamily="49" charset="-122"/>
                <a:ea typeface="楷体" panose="02010609060101010101" pitchFamily="49" charset="-122"/>
                <a:cs typeface="宋体" panose="02010600030101010101" pitchFamily="2" charset="-122"/>
              </a:rPr>
              <a:t>《</a:t>
            </a:r>
            <a:r>
              <a:rPr lang="zh-CN" altLang="en-US" sz="1600" kern="0" dirty="0" smtClean="0">
                <a:latin typeface="楷体" panose="02010609060101010101" pitchFamily="49" charset="-122"/>
                <a:ea typeface="楷体" panose="02010609060101010101" pitchFamily="49" charset="-122"/>
                <a:cs typeface="宋体" panose="02010600030101010101" pitchFamily="2" charset="-122"/>
              </a:rPr>
              <a:t>商业银行理财业务监督管理办法（征求意见稿）</a:t>
            </a:r>
            <a:r>
              <a:rPr lang="en-US" altLang="zh-CN" sz="1600" kern="0" dirty="0" smtClean="0">
                <a:latin typeface="楷体" panose="02010609060101010101" pitchFamily="49" charset="-122"/>
                <a:ea typeface="楷体" panose="02010609060101010101" pitchFamily="49" charset="-122"/>
                <a:cs typeface="宋体" panose="02010600030101010101" pitchFamily="2" charset="-122"/>
              </a:rPr>
              <a:t>》</a:t>
            </a:r>
            <a:r>
              <a:rPr lang="zh-CN" altLang="en-US" sz="1600" kern="0" dirty="0" smtClean="0">
                <a:latin typeface="楷体" panose="02010609060101010101" pitchFamily="49" charset="-122"/>
                <a:ea typeface="楷体" panose="02010609060101010101" pitchFamily="49" charset="-122"/>
                <a:cs typeface="宋体" panose="02010600030101010101" pitchFamily="2" charset="-122"/>
              </a:rPr>
              <a:t>，向社会公开征求意见。</a:t>
            </a:r>
            <a:endParaRPr lang="zh-CN" altLang="en-US" sz="1600" kern="0" dirty="0">
              <a:latin typeface="楷体" panose="02010609060101010101" pitchFamily="49" charset="-122"/>
              <a:ea typeface="楷体" panose="02010609060101010101" pitchFamily="49" charset="-122"/>
              <a:cs typeface="宋体" panose="02010600030101010101" pitchFamily="2" charset="-122"/>
            </a:endParaRPr>
          </a:p>
          <a:p>
            <a:pPr marL="285750" indent="-285750">
              <a:lnSpc>
                <a:spcPts val="2600"/>
              </a:lnSpc>
              <a:spcAft>
                <a:spcPts val="0"/>
              </a:spcAft>
              <a:buFont typeface="Wingdings" panose="05000000000000000000" pitchFamily="2" charset="2"/>
              <a:buChar char="Ø"/>
            </a:pPr>
            <a:r>
              <a:rPr lang="en-US" altLang="zh-CN"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2018</a:t>
            </a:r>
            <a:r>
              <a:rPr lang="zh-CN" altLang="en-US"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年</a:t>
            </a:r>
            <a:r>
              <a:rPr lang="en-US" altLang="zh-CN"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9</a:t>
            </a:r>
            <a:r>
              <a:rPr lang="zh-CN" altLang="en-US"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月</a:t>
            </a:r>
            <a:r>
              <a:rPr lang="en-US" altLang="zh-CN"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28</a:t>
            </a:r>
            <a:r>
              <a:rPr lang="zh-CN" altLang="en-US"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日，</a:t>
            </a:r>
            <a:r>
              <a:rPr lang="zh-CN" altLang="en-US" sz="1600" kern="0" dirty="0">
                <a:latin typeface="楷体" panose="02010609060101010101" pitchFamily="49" charset="-122"/>
                <a:ea typeface="楷体" panose="02010609060101010101" pitchFamily="49" charset="-122"/>
                <a:cs typeface="宋体" panose="02010600030101010101" pitchFamily="2" charset="-122"/>
              </a:rPr>
              <a:t>中国银保监会正式发布</a:t>
            </a:r>
            <a:r>
              <a:rPr lang="en-US" altLang="zh-CN" sz="1600" kern="0" dirty="0">
                <a:latin typeface="楷体" panose="02010609060101010101" pitchFamily="49" charset="-122"/>
                <a:ea typeface="楷体" panose="02010609060101010101" pitchFamily="49" charset="-122"/>
                <a:cs typeface="宋体" panose="02010600030101010101" pitchFamily="2" charset="-122"/>
              </a:rPr>
              <a:t>《</a:t>
            </a:r>
            <a:r>
              <a:rPr lang="zh-CN" altLang="en-US" sz="1600" kern="0" dirty="0">
                <a:latin typeface="楷体" panose="02010609060101010101" pitchFamily="49" charset="-122"/>
                <a:ea typeface="楷体" panose="02010609060101010101" pitchFamily="49" charset="-122"/>
                <a:cs typeface="宋体" panose="02010600030101010101" pitchFamily="2" charset="-122"/>
              </a:rPr>
              <a:t>商业银行理财业务监督管理办法</a:t>
            </a:r>
            <a:r>
              <a:rPr lang="en-US" altLang="zh-CN" sz="1600" kern="0" dirty="0">
                <a:latin typeface="楷体" panose="02010609060101010101" pitchFamily="49" charset="-122"/>
                <a:ea typeface="楷体" panose="02010609060101010101" pitchFamily="49" charset="-122"/>
                <a:cs typeface="宋体" panose="02010600030101010101" pitchFamily="2" charset="-122"/>
              </a:rPr>
              <a:t>》</a:t>
            </a:r>
            <a:r>
              <a:rPr lang="zh-CN" altLang="en-US" sz="1600" kern="0" dirty="0">
                <a:latin typeface="楷体" panose="02010609060101010101" pitchFamily="49" charset="-122"/>
                <a:ea typeface="楷体" panose="02010609060101010101" pitchFamily="49" charset="-122"/>
                <a:cs typeface="宋体" panose="02010600030101010101" pitchFamily="2" charset="-122"/>
              </a:rPr>
              <a:t>。</a:t>
            </a:r>
          </a:p>
          <a:p>
            <a:pPr marL="285750" indent="-285750">
              <a:lnSpc>
                <a:spcPts val="2600"/>
              </a:lnSpc>
              <a:spcAft>
                <a:spcPts val="0"/>
              </a:spcAft>
              <a:buFont typeface="Wingdings" panose="05000000000000000000" pitchFamily="2" charset="2"/>
              <a:buChar char="Ø"/>
            </a:pPr>
            <a:r>
              <a:rPr lang="en-US" altLang="zh-CN"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2018</a:t>
            </a:r>
            <a:r>
              <a:rPr lang="zh-CN" altLang="en-US"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年</a:t>
            </a:r>
            <a:r>
              <a:rPr lang="en-US" altLang="zh-CN"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10</a:t>
            </a:r>
            <a:r>
              <a:rPr lang="zh-CN" altLang="en-US"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月</a:t>
            </a:r>
            <a:r>
              <a:rPr lang="en-US" altLang="zh-CN"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19</a:t>
            </a:r>
            <a:r>
              <a:rPr lang="zh-CN" altLang="en-US" sz="1600" kern="0" dirty="0">
                <a:solidFill>
                  <a:srgbClr val="C00000"/>
                </a:solidFill>
                <a:latin typeface="楷体" panose="02010609060101010101" pitchFamily="49" charset="-122"/>
                <a:ea typeface="楷体" panose="02010609060101010101" pitchFamily="49" charset="-122"/>
                <a:cs typeface="宋体" panose="02010600030101010101" pitchFamily="2" charset="-122"/>
              </a:rPr>
              <a:t>日，</a:t>
            </a:r>
            <a:r>
              <a:rPr lang="zh-CN" altLang="en-US" sz="1600" kern="0" dirty="0">
                <a:latin typeface="楷体" panose="02010609060101010101" pitchFamily="49" charset="-122"/>
                <a:ea typeface="楷体" panose="02010609060101010101" pitchFamily="49" charset="-122"/>
                <a:cs typeface="宋体" panose="02010600030101010101" pitchFamily="2" charset="-122"/>
              </a:rPr>
              <a:t>银保监会发布了</a:t>
            </a:r>
            <a:r>
              <a:rPr lang="en-US" altLang="zh-CN" sz="1600" kern="0" dirty="0">
                <a:latin typeface="楷体" panose="02010609060101010101" pitchFamily="49" charset="-122"/>
                <a:ea typeface="楷体" panose="02010609060101010101" pitchFamily="49" charset="-122"/>
                <a:cs typeface="宋体" panose="02010600030101010101" pitchFamily="2" charset="-122"/>
              </a:rPr>
              <a:t>《</a:t>
            </a:r>
            <a:r>
              <a:rPr lang="zh-CN" altLang="en-US" sz="1600" kern="0" dirty="0">
                <a:latin typeface="楷体" panose="02010609060101010101" pitchFamily="49" charset="-122"/>
                <a:ea typeface="楷体" panose="02010609060101010101" pitchFamily="49" charset="-122"/>
                <a:cs typeface="宋体" panose="02010600030101010101" pitchFamily="2" charset="-122"/>
              </a:rPr>
              <a:t>商业银行理财子公司管理办法（征求意见稿）</a:t>
            </a:r>
            <a:r>
              <a:rPr lang="en-US" altLang="zh-CN" sz="1600" kern="0" dirty="0">
                <a:latin typeface="楷体" panose="02010609060101010101" pitchFamily="49" charset="-122"/>
                <a:ea typeface="楷体" panose="02010609060101010101" pitchFamily="49" charset="-122"/>
                <a:cs typeface="宋体" panose="02010600030101010101" pitchFamily="2" charset="-122"/>
              </a:rPr>
              <a:t>》</a:t>
            </a:r>
            <a:r>
              <a:rPr lang="zh-CN" altLang="en-US" sz="1600" kern="0" dirty="0">
                <a:latin typeface="楷体" panose="02010609060101010101" pitchFamily="49" charset="-122"/>
                <a:ea typeface="楷体" panose="02010609060101010101" pitchFamily="49" charset="-122"/>
                <a:cs typeface="宋体" panose="02010600030101010101" pitchFamily="2" charset="-122"/>
              </a:rPr>
              <a:t>，向社会公开征求意见。</a:t>
            </a:r>
          </a:p>
          <a:p>
            <a:pPr marL="285750" indent="-285750">
              <a:lnSpc>
                <a:spcPts val="2600"/>
              </a:lnSpc>
              <a:spcAft>
                <a:spcPts val="0"/>
              </a:spcAft>
              <a:buFont typeface="Wingdings" panose="05000000000000000000" pitchFamily="2" charset="2"/>
              <a:buChar char="Ø"/>
            </a:pPr>
            <a:r>
              <a:rPr lang="en-US" altLang="zh-CN"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2018</a:t>
            </a:r>
            <a:r>
              <a:rPr lang="zh-CN" altLang="en-US"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年</a:t>
            </a:r>
            <a:r>
              <a:rPr lang="en-US" altLang="zh-CN"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12</a:t>
            </a:r>
            <a:r>
              <a:rPr lang="zh-CN" altLang="en-US" sz="1600" b="1" kern="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月</a:t>
            </a:r>
            <a:r>
              <a:rPr lang="en-US" altLang="zh-CN" sz="1600" b="1" kern="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2</a:t>
            </a:r>
            <a:r>
              <a:rPr lang="zh-CN" altLang="en-US" sz="1600" b="1" kern="0" dirty="0">
                <a:solidFill>
                  <a:srgbClr val="C00000"/>
                </a:solidFill>
                <a:latin typeface="楷体" panose="02010609060101010101" pitchFamily="49" charset="-122"/>
                <a:ea typeface="楷体" panose="02010609060101010101" pitchFamily="49" charset="-122"/>
                <a:cs typeface="宋体" panose="02010600030101010101" pitchFamily="2" charset="-122"/>
              </a:rPr>
              <a:t>日，</a:t>
            </a:r>
            <a:r>
              <a:rPr lang="zh-CN" altLang="en-US" sz="1600" kern="0" dirty="0">
                <a:latin typeface="楷体" panose="02010609060101010101" pitchFamily="49" charset="-122"/>
                <a:ea typeface="楷体" panose="02010609060101010101" pitchFamily="49" charset="-122"/>
                <a:cs typeface="宋体" panose="02010600030101010101" pitchFamily="2" charset="-122"/>
              </a:rPr>
              <a:t>银保监</a:t>
            </a:r>
            <a:r>
              <a:rPr lang="zh-CN" altLang="en-US" sz="1600" kern="0" dirty="0" smtClean="0">
                <a:latin typeface="楷体" panose="02010609060101010101" pitchFamily="49" charset="-122"/>
                <a:ea typeface="楷体" panose="02010609060101010101" pitchFamily="49" charset="-122"/>
                <a:cs typeface="宋体" panose="02010600030101010101" pitchFamily="2" charset="-122"/>
              </a:rPr>
              <a:t>会正式发布</a:t>
            </a:r>
            <a:r>
              <a:rPr lang="en-US" altLang="zh-CN" sz="1600" kern="0" dirty="0" smtClean="0">
                <a:latin typeface="楷体" panose="02010609060101010101" pitchFamily="49" charset="-122"/>
                <a:ea typeface="楷体" panose="02010609060101010101" pitchFamily="49" charset="-122"/>
                <a:cs typeface="宋体" panose="02010600030101010101" pitchFamily="2" charset="-122"/>
              </a:rPr>
              <a:t>《</a:t>
            </a:r>
            <a:r>
              <a:rPr lang="zh-CN" altLang="en-US" sz="1600" kern="0" dirty="0">
                <a:latin typeface="楷体" panose="02010609060101010101" pitchFamily="49" charset="-122"/>
                <a:ea typeface="楷体" panose="02010609060101010101" pitchFamily="49" charset="-122"/>
                <a:cs typeface="宋体" panose="02010600030101010101" pitchFamily="2" charset="-122"/>
              </a:rPr>
              <a:t>商业银行理财子公司管理</a:t>
            </a:r>
            <a:r>
              <a:rPr lang="zh-CN" altLang="en-US" sz="1600" kern="0" dirty="0" smtClean="0">
                <a:latin typeface="楷体" panose="02010609060101010101" pitchFamily="49" charset="-122"/>
                <a:ea typeface="楷体" panose="02010609060101010101" pitchFamily="49" charset="-122"/>
                <a:cs typeface="宋体" panose="02010600030101010101" pitchFamily="2" charset="-122"/>
              </a:rPr>
              <a:t>办法</a:t>
            </a:r>
            <a:r>
              <a:rPr lang="en-US" altLang="zh-CN" sz="1600" kern="0" dirty="0" smtClean="0">
                <a:latin typeface="楷体" panose="02010609060101010101" pitchFamily="49" charset="-122"/>
                <a:ea typeface="楷体" panose="02010609060101010101" pitchFamily="49" charset="-122"/>
                <a:cs typeface="宋体" panose="02010600030101010101" pitchFamily="2" charset="-122"/>
              </a:rPr>
              <a:t>》</a:t>
            </a:r>
            <a:r>
              <a:rPr lang="zh-CN" altLang="en-US" sz="1600" kern="0" dirty="0" smtClean="0">
                <a:latin typeface="楷体" panose="02010609060101010101" pitchFamily="49" charset="-122"/>
                <a:ea typeface="楷体" panose="02010609060101010101" pitchFamily="49" charset="-122"/>
                <a:cs typeface="宋体" panose="02010600030101010101" pitchFamily="2" charset="-122"/>
              </a:rPr>
              <a:t>。</a:t>
            </a:r>
            <a:endParaRPr lang="zh-CN" altLang="en-US" sz="1600" kern="0" dirty="0">
              <a:latin typeface="楷体" panose="02010609060101010101" pitchFamily="49" charset="-122"/>
              <a:ea typeface="楷体" panose="02010609060101010101" pitchFamily="49" charset="-122"/>
              <a:cs typeface="宋体" panose="02010600030101010101" pitchFamily="2" charset="-122"/>
            </a:endParaRPr>
          </a:p>
        </p:txBody>
      </p:sp>
      <p:sp>
        <p:nvSpPr>
          <p:cNvPr id="5" name="标题 1">
            <a:extLst>
              <a:ext uri="{FF2B5EF4-FFF2-40B4-BE49-F238E27FC236}">
                <a16:creationId xmlns="" xmlns:a16="http://schemas.microsoft.com/office/drawing/2014/main" id="{FBC5DF18-888A-4103-AB93-841A00729A77}"/>
              </a:ext>
            </a:extLst>
          </p:cNvPr>
          <p:cNvSpPr txBox="1">
            <a:spLocks/>
          </p:cNvSpPr>
          <p:nvPr/>
        </p:nvSpPr>
        <p:spPr>
          <a:xfrm>
            <a:off x="899592" y="387539"/>
            <a:ext cx="7787208" cy="540000"/>
          </a:xfrm>
          <a:prstGeom prst="rect">
            <a:avLst/>
          </a:prstGeom>
        </p:spPr>
        <p:txBody>
          <a:bodyPr>
            <a:spAutoFit/>
          </a:bodyPr>
          <a:lstStyle>
            <a:lvl1pPr algn="l" rtl="0" eaLnBrk="0" fontAlgn="base" hangingPunct="0">
              <a:spcBef>
                <a:spcPct val="0"/>
              </a:spcBef>
              <a:spcAft>
                <a:spcPct val="0"/>
              </a:spcAft>
              <a:defRPr sz="4000" kern="1200">
                <a:solidFill>
                  <a:schemeClr val="tx1"/>
                </a:solidFill>
                <a:latin typeface="Arial Unicode MS" panose="020B0604020202020204" pitchFamily="34" charset="-122"/>
                <a:ea typeface="Arial Unicode MS" panose="020B0604020202020204" pitchFamily="34" charset="-122"/>
                <a:cs typeface="Arial Unicode MS" pitchFamily="34" charset="-122"/>
              </a:defRPr>
            </a:lvl1pPr>
            <a:lvl2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4000">
                <a:solidFill>
                  <a:schemeClr val="tx1"/>
                </a:solidFill>
                <a:latin typeface="黑体" pitchFamily="49" charset="-122"/>
                <a:ea typeface="黑体" pitchFamily="49" charset="-122"/>
              </a:defRPr>
            </a:lvl6pPr>
            <a:lvl7pPr marL="914400" algn="l" rtl="0" fontAlgn="base">
              <a:spcBef>
                <a:spcPct val="0"/>
              </a:spcBef>
              <a:spcAft>
                <a:spcPct val="0"/>
              </a:spcAft>
              <a:defRPr sz="4000">
                <a:solidFill>
                  <a:schemeClr val="tx1"/>
                </a:solidFill>
                <a:latin typeface="黑体" pitchFamily="49" charset="-122"/>
                <a:ea typeface="黑体" pitchFamily="49" charset="-122"/>
              </a:defRPr>
            </a:lvl7pPr>
            <a:lvl8pPr marL="1371600" algn="l" rtl="0" fontAlgn="base">
              <a:spcBef>
                <a:spcPct val="0"/>
              </a:spcBef>
              <a:spcAft>
                <a:spcPct val="0"/>
              </a:spcAft>
              <a:defRPr sz="4000">
                <a:solidFill>
                  <a:schemeClr val="tx1"/>
                </a:solidFill>
                <a:latin typeface="黑体" pitchFamily="49" charset="-122"/>
                <a:ea typeface="黑体" pitchFamily="49" charset="-122"/>
              </a:defRPr>
            </a:lvl8pPr>
            <a:lvl9pPr marL="1828800" algn="l" rtl="0" fontAlgn="base">
              <a:spcBef>
                <a:spcPct val="0"/>
              </a:spcBef>
              <a:spcAft>
                <a:spcPct val="0"/>
              </a:spcAft>
              <a:defRPr sz="4000">
                <a:solidFill>
                  <a:schemeClr val="tx1"/>
                </a:solidFill>
                <a:latin typeface="黑体" pitchFamily="49" charset="-122"/>
                <a:ea typeface="黑体" pitchFamily="49" charset="-122"/>
              </a:defRPr>
            </a:lvl9pPr>
          </a:lstStyle>
          <a:p>
            <a:r>
              <a:rPr lang="zh-CN" altLang="en-US" sz="2800" b="1" dirty="0">
                <a:solidFill>
                  <a:srgbClr val="C00000"/>
                </a:solidFill>
                <a:latin typeface="楷体" panose="02010609060101010101" pitchFamily="49" charset="-122"/>
                <a:ea typeface="楷体" panose="02010609060101010101" pitchFamily="49" charset="-122"/>
              </a:rPr>
              <a:t>新规前传</a:t>
            </a:r>
          </a:p>
        </p:txBody>
      </p:sp>
      <p:sp>
        <p:nvSpPr>
          <p:cNvPr id="6" name="矩形 5">
            <a:extLst>
              <a:ext uri="{FF2B5EF4-FFF2-40B4-BE49-F238E27FC236}">
                <a16:creationId xmlns="" xmlns:a16="http://schemas.microsoft.com/office/drawing/2014/main" id="{469E9431-8BE3-44CB-880A-FF799FBA5CF8}"/>
              </a:ext>
            </a:extLst>
          </p:cNvPr>
          <p:cNvSpPr/>
          <p:nvPr/>
        </p:nvSpPr>
        <p:spPr>
          <a:xfrm>
            <a:off x="179512" y="1058755"/>
            <a:ext cx="8856984" cy="502996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68036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100805" y="3325872"/>
            <a:ext cx="4740250" cy="468000"/>
          </a:xfrm>
          <a:prstGeom prst="rect">
            <a:avLst/>
          </a:prstGeom>
          <a:noFill/>
          <a:ln>
            <a:noFill/>
          </a:ln>
          <a:effectLst>
            <a:glow rad="63500">
              <a:schemeClr val="bg2">
                <a:lumMod val="90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1" name="标题 1">
            <a:extLst>
              <a:ext uri="{FF2B5EF4-FFF2-40B4-BE49-F238E27FC236}">
                <a16:creationId xmlns="" xmlns:a16="http://schemas.microsoft.com/office/drawing/2014/main" id="{D5C7C75B-8BE4-4828-A0BA-E814FD28C222}"/>
              </a:ext>
            </a:extLst>
          </p:cNvPr>
          <p:cNvSpPr txBox="1">
            <a:spLocks/>
          </p:cNvSpPr>
          <p:nvPr/>
        </p:nvSpPr>
        <p:spPr>
          <a:xfrm>
            <a:off x="899592" y="387539"/>
            <a:ext cx="7787208" cy="540000"/>
          </a:xfrm>
          <a:prstGeom prst="rect">
            <a:avLst/>
          </a:prstGeom>
        </p:spPr>
        <p:txBody>
          <a:bodyPr>
            <a:spAutoFit/>
          </a:bodyPr>
          <a:lstStyle>
            <a:lvl1pPr algn="l" rtl="0" eaLnBrk="0" fontAlgn="base" hangingPunct="0">
              <a:spcBef>
                <a:spcPct val="0"/>
              </a:spcBef>
              <a:spcAft>
                <a:spcPct val="0"/>
              </a:spcAft>
              <a:defRPr sz="4000" kern="1200">
                <a:solidFill>
                  <a:schemeClr val="tx1"/>
                </a:solidFill>
                <a:latin typeface="Arial Unicode MS" panose="020B0604020202020204" pitchFamily="34" charset="-122"/>
                <a:ea typeface="Arial Unicode MS" panose="020B0604020202020204" pitchFamily="34" charset="-122"/>
                <a:cs typeface="Arial Unicode MS" pitchFamily="34" charset="-122"/>
              </a:defRPr>
            </a:lvl1pPr>
            <a:lvl2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4000">
                <a:solidFill>
                  <a:schemeClr val="tx1"/>
                </a:solidFill>
                <a:latin typeface="黑体" pitchFamily="49" charset="-122"/>
                <a:ea typeface="黑体" pitchFamily="49" charset="-122"/>
              </a:defRPr>
            </a:lvl6pPr>
            <a:lvl7pPr marL="914400" algn="l" rtl="0" fontAlgn="base">
              <a:spcBef>
                <a:spcPct val="0"/>
              </a:spcBef>
              <a:spcAft>
                <a:spcPct val="0"/>
              </a:spcAft>
              <a:defRPr sz="4000">
                <a:solidFill>
                  <a:schemeClr val="tx1"/>
                </a:solidFill>
                <a:latin typeface="黑体" pitchFamily="49" charset="-122"/>
                <a:ea typeface="黑体" pitchFamily="49" charset="-122"/>
              </a:defRPr>
            </a:lvl7pPr>
            <a:lvl8pPr marL="1371600" algn="l" rtl="0" fontAlgn="base">
              <a:spcBef>
                <a:spcPct val="0"/>
              </a:spcBef>
              <a:spcAft>
                <a:spcPct val="0"/>
              </a:spcAft>
              <a:defRPr sz="4000">
                <a:solidFill>
                  <a:schemeClr val="tx1"/>
                </a:solidFill>
                <a:latin typeface="黑体" pitchFamily="49" charset="-122"/>
                <a:ea typeface="黑体" pitchFamily="49" charset="-122"/>
              </a:defRPr>
            </a:lvl8pPr>
            <a:lvl9pPr marL="1828800" algn="l" rtl="0" fontAlgn="base">
              <a:spcBef>
                <a:spcPct val="0"/>
              </a:spcBef>
              <a:spcAft>
                <a:spcPct val="0"/>
              </a:spcAft>
              <a:defRPr sz="4000">
                <a:solidFill>
                  <a:schemeClr val="tx1"/>
                </a:solidFill>
                <a:latin typeface="黑体" pitchFamily="49" charset="-122"/>
                <a:ea typeface="黑体" pitchFamily="49" charset="-122"/>
              </a:defRPr>
            </a:lvl9pPr>
          </a:lstStyle>
          <a:p>
            <a:r>
              <a:rPr lang="zh-CN" altLang="en-US" sz="2800" b="1" dirty="0">
                <a:solidFill>
                  <a:srgbClr val="C00000"/>
                </a:solidFill>
                <a:latin typeface="楷体" panose="02010609060101010101" pitchFamily="49" charset="-122"/>
                <a:ea typeface="楷体" panose="02010609060101010101" pitchFamily="49" charset="-122"/>
              </a:rPr>
              <a:t>目录</a:t>
            </a:r>
          </a:p>
        </p:txBody>
      </p:sp>
      <p:sp>
        <p:nvSpPr>
          <p:cNvPr id="2" name="灯片编号占位符 1"/>
          <p:cNvSpPr>
            <a:spLocks noGrp="1"/>
          </p:cNvSpPr>
          <p:nvPr>
            <p:ph type="sldNum" sz="quarter" idx="11"/>
          </p:nvPr>
        </p:nvSpPr>
        <p:spPr/>
        <p:txBody>
          <a:bodyPr/>
          <a:lstStyle/>
          <a:p>
            <a:pPr>
              <a:defRPr/>
            </a:pPr>
            <a:fld id="{AC37F45D-4BF3-4ECE-A77F-3C7E32F80DCB}" type="slidenum">
              <a:rPr lang="zh-CN" altLang="en-US" smtClean="0"/>
              <a:pPr>
                <a:defRPr/>
              </a:pPr>
              <a:t>6</a:t>
            </a:fld>
            <a:endParaRPr lang="zh-CN" altLang="en-US"/>
          </a:p>
        </p:txBody>
      </p:sp>
      <p:grpSp>
        <p:nvGrpSpPr>
          <p:cNvPr id="4" name="组合 3"/>
          <p:cNvGrpSpPr/>
          <p:nvPr/>
        </p:nvGrpSpPr>
        <p:grpSpPr>
          <a:xfrm>
            <a:off x="1275134" y="2670590"/>
            <a:ext cx="7036124" cy="1516820"/>
            <a:chOff x="1591580" y="1695131"/>
            <a:chExt cx="7036124" cy="1516820"/>
          </a:xfrm>
        </p:grpSpPr>
        <p:grpSp>
          <p:nvGrpSpPr>
            <p:cNvPr id="15" name="组合 14"/>
            <p:cNvGrpSpPr/>
            <p:nvPr/>
          </p:nvGrpSpPr>
          <p:grpSpPr>
            <a:xfrm>
              <a:off x="2026059" y="1695131"/>
              <a:ext cx="6601645" cy="1516820"/>
              <a:chOff x="1303108" y="1218081"/>
              <a:chExt cx="5709170" cy="1649392"/>
            </a:xfrm>
          </p:grpSpPr>
          <p:grpSp>
            <p:nvGrpSpPr>
              <p:cNvPr id="18" name="组合 17"/>
              <p:cNvGrpSpPr/>
              <p:nvPr/>
            </p:nvGrpSpPr>
            <p:grpSpPr>
              <a:xfrm>
                <a:off x="1303108" y="1218081"/>
                <a:ext cx="5709170" cy="502015"/>
                <a:chOff x="1303108" y="1288850"/>
                <a:chExt cx="5709170" cy="502015"/>
              </a:xfrm>
            </p:grpSpPr>
            <p:pic>
              <p:nvPicPr>
                <p:cNvPr id="41"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03108" y="1341559"/>
                  <a:ext cx="287337" cy="344488"/>
                </a:xfrm>
                <a:prstGeom prst="rect">
                  <a:avLst/>
                </a:prstGeom>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1">
                  <a:schemeClr val="accent6"/>
                </a:lnRef>
                <a:fillRef idx="3">
                  <a:schemeClr val="accent6"/>
                </a:fillRef>
                <a:effectRef idx="2">
                  <a:schemeClr val="accent6"/>
                </a:effectRef>
                <a:fontRef idx="minor">
                  <a:schemeClr val="lt1"/>
                </a:fontRef>
              </p:style>
            </p:pic>
            <p:sp>
              <p:nvSpPr>
                <p:cNvPr id="42" name="TextBox 22"/>
                <p:cNvSpPr txBox="1">
                  <a:spLocks noChangeArrowheads="1"/>
                </p:cNvSpPr>
                <p:nvPr/>
              </p:nvSpPr>
              <p:spPr bwMode="auto">
                <a:xfrm>
                  <a:off x="1719197" y="1288850"/>
                  <a:ext cx="5293081" cy="50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2400" b="1" dirty="0" smtClean="0">
                      <a:latin typeface="华文楷体" panose="02010600040101010101" pitchFamily="2" charset="-122"/>
                      <a:ea typeface="华文楷体" panose="02010600040101010101" pitchFamily="2" charset="-122"/>
                      <a:cs typeface="Arial Unicode MS" pitchFamily="34" charset="-122"/>
                    </a:rPr>
                    <a:t>第一部分</a:t>
                  </a:r>
                  <a:r>
                    <a:rPr lang="zh-CN" altLang="en-US" sz="2400" b="1" dirty="0">
                      <a:latin typeface="华文楷体" panose="02010600040101010101" pitchFamily="2" charset="-122"/>
                      <a:ea typeface="华文楷体" panose="02010600040101010101" pitchFamily="2" charset="-122"/>
                      <a:cs typeface="Arial Unicode MS" pitchFamily="34" charset="-122"/>
                    </a:rPr>
                    <a:t>：新规前传</a:t>
                  </a:r>
                </a:p>
              </p:txBody>
            </p:sp>
          </p:grpSp>
          <p:grpSp>
            <p:nvGrpSpPr>
              <p:cNvPr id="19" name="组合 18"/>
              <p:cNvGrpSpPr/>
              <p:nvPr/>
            </p:nvGrpSpPr>
            <p:grpSpPr>
              <a:xfrm>
                <a:off x="1303108" y="1791885"/>
                <a:ext cx="5709170" cy="502015"/>
                <a:chOff x="1303108" y="1288850"/>
                <a:chExt cx="5709170" cy="502015"/>
              </a:xfrm>
            </p:grpSpPr>
            <p:pic>
              <p:nvPicPr>
                <p:cNvPr id="39"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03108" y="1341559"/>
                  <a:ext cx="287337" cy="344488"/>
                </a:xfrm>
                <a:prstGeom prst="rect">
                  <a:avLst/>
                </a:prstGeom>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1">
                  <a:schemeClr val="accent6"/>
                </a:lnRef>
                <a:fillRef idx="3">
                  <a:schemeClr val="accent6"/>
                </a:fillRef>
                <a:effectRef idx="2">
                  <a:schemeClr val="accent6"/>
                </a:effectRef>
                <a:fontRef idx="minor">
                  <a:schemeClr val="lt1"/>
                </a:fontRef>
              </p:style>
            </p:pic>
            <p:sp>
              <p:nvSpPr>
                <p:cNvPr id="40" name="TextBox 22"/>
                <p:cNvSpPr txBox="1">
                  <a:spLocks noChangeArrowheads="1"/>
                </p:cNvSpPr>
                <p:nvPr/>
              </p:nvSpPr>
              <p:spPr bwMode="auto">
                <a:xfrm>
                  <a:off x="1719197" y="1288850"/>
                  <a:ext cx="5293081" cy="50201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2400" b="1" dirty="0">
                      <a:solidFill>
                        <a:schemeClr val="bg1"/>
                      </a:solidFill>
                      <a:latin typeface="华文楷体" panose="02010600040101010101" pitchFamily="2" charset="-122"/>
                      <a:ea typeface="华文楷体" panose="02010600040101010101" pitchFamily="2" charset="-122"/>
                      <a:cs typeface="Arial Unicode MS" pitchFamily="34" charset="-122"/>
                    </a:rPr>
                    <a:t>第二部分：新</a:t>
                  </a:r>
                  <a:r>
                    <a:rPr lang="zh-CN" altLang="en-US" sz="2400" b="1" dirty="0" smtClean="0">
                      <a:solidFill>
                        <a:schemeClr val="bg1"/>
                      </a:solidFill>
                      <a:latin typeface="华文楷体" panose="02010600040101010101" pitchFamily="2" charset="-122"/>
                      <a:ea typeface="华文楷体" panose="02010600040101010101" pitchFamily="2" charset="-122"/>
                      <a:cs typeface="Arial Unicode MS" pitchFamily="34" charset="-122"/>
                    </a:rPr>
                    <a:t>规概览</a:t>
                  </a:r>
                  <a:endParaRPr lang="zh-CN" altLang="en-US" sz="2400" b="1" dirty="0">
                    <a:latin typeface="华文楷体" panose="02010600040101010101" pitchFamily="2" charset="-122"/>
                    <a:ea typeface="华文楷体" panose="02010600040101010101" pitchFamily="2" charset="-122"/>
                    <a:cs typeface="Arial Unicode MS" pitchFamily="34" charset="-122"/>
                  </a:endParaRPr>
                </a:p>
              </p:txBody>
            </p:sp>
          </p:grpSp>
          <p:grpSp>
            <p:nvGrpSpPr>
              <p:cNvPr id="21" name="组合 20"/>
              <p:cNvGrpSpPr/>
              <p:nvPr/>
            </p:nvGrpSpPr>
            <p:grpSpPr>
              <a:xfrm>
                <a:off x="1303108" y="2365458"/>
                <a:ext cx="5709170" cy="502015"/>
                <a:chOff x="1303108" y="1288850"/>
                <a:chExt cx="5709170" cy="502015"/>
              </a:xfrm>
            </p:grpSpPr>
            <p:pic>
              <p:nvPicPr>
                <p:cNvPr id="37"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03108" y="1341559"/>
                  <a:ext cx="287337" cy="344488"/>
                </a:xfrm>
                <a:prstGeom prst="rect">
                  <a:avLst/>
                </a:prstGeom>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1">
                  <a:schemeClr val="accent6"/>
                </a:lnRef>
                <a:fillRef idx="3">
                  <a:schemeClr val="accent6"/>
                </a:fillRef>
                <a:effectRef idx="2">
                  <a:schemeClr val="accent6"/>
                </a:effectRef>
                <a:fontRef idx="minor">
                  <a:schemeClr val="lt1"/>
                </a:fontRef>
              </p:style>
            </p:pic>
            <p:sp>
              <p:nvSpPr>
                <p:cNvPr id="38" name="TextBox 22"/>
                <p:cNvSpPr txBox="1">
                  <a:spLocks noChangeArrowheads="1"/>
                </p:cNvSpPr>
                <p:nvPr/>
              </p:nvSpPr>
              <p:spPr bwMode="auto">
                <a:xfrm>
                  <a:off x="1719197" y="1288850"/>
                  <a:ext cx="5293081" cy="5020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2400" b="1" dirty="0">
                      <a:latin typeface="华文楷体" panose="02010600040101010101" pitchFamily="2" charset="-122"/>
                      <a:ea typeface="华文楷体" panose="02010600040101010101" pitchFamily="2" charset="-122"/>
                      <a:cs typeface="Arial Unicode MS" pitchFamily="34" charset="-122"/>
                    </a:rPr>
                    <a:t>第三部分：新规影响</a:t>
                  </a:r>
                </a:p>
              </p:txBody>
            </p:sp>
          </p:grpSp>
        </p:grpSp>
        <p:sp>
          <p:nvSpPr>
            <p:cNvPr id="3" name="右箭头 2"/>
            <p:cNvSpPr/>
            <p:nvPr/>
          </p:nvSpPr>
          <p:spPr>
            <a:xfrm>
              <a:off x="1591580" y="2276872"/>
              <a:ext cx="360040" cy="31679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33539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78BF443A-8A66-4132-B2EE-67E527E9C164}"/>
              </a:ext>
            </a:extLst>
          </p:cNvPr>
          <p:cNvSpPr txBox="1"/>
          <p:nvPr/>
        </p:nvSpPr>
        <p:spPr>
          <a:xfrm>
            <a:off x="386657" y="1707576"/>
            <a:ext cx="8319497" cy="2144177"/>
          </a:xfrm>
          <a:prstGeom prst="rect">
            <a:avLst/>
          </a:prstGeom>
          <a:noFill/>
        </p:spPr>
        <p:txBody>
          <a:bodyPr wrap="square" rtlCol="0">
            <a:spAutoFit/>
          </a:bodyPr>
          <a:lstStyle/>
          <a:p>
            <a:pPr marL="214313" indent="-214313" algn="just">
              <a:lnSpc>
                <a:spcPts val="2500"/>
              </a:lnSpc>
              <a:spcBef>
                <a:spcPts val="450"/>
              </a:spcBef>
              <a:buFont typeface="Wingdings" panose="05000000000000000000" pitchFamily="2" charset="2"/>
              <a:buChar char="p"/>
            </a:pPr>
            <a:r>
              <a:rPr lang="zh-CN" altLang="en-US" dirty="0">
                <a:latin typeface="楷体" panose="02010609060101010101" pitchFamily="49" charset="-122"/>
                <a:ea typeface="楷体" panose="02010609060101010101" pitchFamily="49" charset="-122"/>
              </a:rPr>
              <a:t>资管新规</a:t>
            </a:r>
            <a:r>
              <a:rPr lang="zh-CN" altLang="en-US" dirty="0" smtClean="0">
                <a:latin typeface="楷体" panose="02010609060101010101" pitchFamily="49" charset="-122"/>
                <a:ea typeface="楷体" panose="02010609060101010101" pitchFamily="49" charset="-122"/>
              </a:rPr>
              <a:t>是大</a:t>
            </a:r>
            <a:r>
              <a:rPr lang="zh-CN" altLang="en-US" dirty="0">
                <a:latin typeface="楷体" panose="02010609060101010101" pitchFamily="49" charset="-122"/>
                <a:ea typeface="楷体" panose="02010609060101010101" pitchFamily="49" charset="-122"/>
              </a:rPr>
              <a:t>资管</a:t>
            </a:r>
            <a:r>
              <a:rPr lang="zh-CN" altLang="en-US" dirty="0" smtClean="0">
                <a:latin typeface="楷体" panose="02010609060101010101" pitchFamily="49" charset="-122"/>
                <a:ea typeface="楷体" panose="02010609060101010101" pitchFamily="49" charset="-122"/>
              </a:rPr>
              <a:t>行业的统一</a:t>
            </a:r>
            <a:r>
              <a:rPr lang="zh-CN" altLang="en-US" dirty="0">
                <a:latin typeface="楷体" panose="02010609060101010101" pitchFamily="49" charset="-122"/>
                <a:ea typeface="楷体" panose="02010609060101010101" pitchFamily="49" charset="-122"/>
              </a:rPr>
              <a:t>监管</a:t>
            </a:r>
            <a:r>
              <a:rPr lang="zh-CN" altLang="en-US" dirty="0" smtClean="0">
                <a:latin typeface="楷体" panose="02010609060101010101" pitchFamily="49" charset="-122"/>
                <a:ea typeface="楷体" panose="02010609060101010101" pitchFamily="49" charset="-122"/>
              </a:rPr>
              <a:t>标准，大资管行业根本大法。</a:t>
            </a:r>
            <a:endParaRPr lang="en-US" altLang="zh-CN" dirty="0">
              <a:latin typeface="楷体" panose="02010609060101010101" pitchFamily="49" charset="-122"/>
              <a:ea typeface="楷体" panose="02010609060101010101" pitchFamily="49" charset="-122"/>
            </a:endParaRPr>
          </a:p>
          <a:p>
            <a:pPr marL="214313" indent="-214313" algn="just">
              <a:lnSpc>
                <a:spcPts val="2500"/>
              </a:lnSpc>
              <a:spcBef>
                <a:spcPts val="450"/>
              </a:spcBef>
              <a:buFont typeface="Wingdings" panose="05000000000000000000" pitchFamily="2" charset="2"/>
              <a:buChar char="p"/>
            </a:pPr>
            <a:r>
              <a:rPr lang="zh-CN" altLang="en-US" dirty="0" smtClean="0">
                <a:latin typeface="楷体" panose="02010609060101010101" pitchFamily="49" charset="-122"/>
                <a:ea typeface="楷体" panose="02010609060101010101" pitchFamily="49" charset="-122"/>
              </a:rPr>
              <a:t>理财</a:t>
            </a:r>
            <a:r>
              <a:rPr lang="zh-CN" altLang="en-US" dirty="0">
                <a:latin typeface="楷体" panose="02010609060101010101" pitchFamily="49" charset="-122"/>
                <a:ea typeface="楷体" panose="02010609060101010101" pitchFamily="49" charset="-122"/>
              </a:rPr>
              <a:t>新</a:t>
            </a:r>
            <a:r>
              <a:rPr lang="zh-CN" altLang="en-US" dirty="0" smtClean="0">
                <a:latin typeface="楷体" panose="02010609060101010101" pitchFamily="49" charset="-122"/>
                <a:ea typeface="楷体" panose="02010609060101010101" pitchFamily="49" charset="-122"/>
              </a:rPr>
              <a:t>规是资管</a:t>
            </a:r>
            <a:r>
              <a:rPr lang="zh-CN" altLang="en-US" dirty="0">
                <a:latin typeface="楷体" panose="02010609060101010101" pitchFamily="49" charset="-122"/>
                <a:ea typeface="楷体" panose="02010609060101010101" pitchFamily="49" charset="-122"/>
              </a:rPr>
              <a:t>新</a:t>
            </a:r>
            <a:r>
              <a:rPr lang="zh-CN" altLang="en-US" dirty="0" smtClean="0">
                <a:latin typeface="楷体" panose="02010609060101010101" pitchFamily="49" charset="-122"/>
                <a:ea typeface="楷体" panose="02010609060101010101" pitchFamily="49" charset="-122"/>
              </a:rPr>
              <a:t>规的配套</a:t>
            </a:r>
            <a:r>
              <a:rPr lang="zh-CN" altLang="en-US" dirty="0">
                <a:latin typeface="楷体" panose="02010609060101010101" pitchFamily="49" charset="-122"/>
                <a:ea typeface="楷体" panose="02010609060101010101" pitchFamily="49" charset="-122"/>
              </a:rPr>
              <a:t>实施</a:t>
            </a:r>
            <a:r>
              <a:rPr lang="zh-CN" altLang="en-US" dirty="0" smtClean="0">
                <a:latin typeface="楷体" panose="02010609060101010101" pitchFamily="49" charset="-122"/>
                <a:ea typeface="楷体" panose="02010609060101010101" pitchFamily="49" charset="-122"/>
              </a:rPr>
              <a:t>细则，</a:t>
            </a:r>
            <a:r>
              <a:rPr lang="zh-CN" altLang="en-US" dirty="0">
                <a:latin typeface="楷体" panose="02010609060101010101" pitchFamily="49" charset="-122"/>
                <a:ea typeface="楷体" panose="02010609060101010101" pitchFamily="49" charset="-122"/>
              </a:rPr>
              <a:t>专门</a:t>
            </a:r>
            <a:r>
              <a:rPr lang="zh-CN" altLang="en-US" dirty="0" smtClean="0">
                <a:latin typeface="楷体" panose="02010609060101010101" pitchFamily="49" charset="-122"/>
                <a:ea typeface="楷体" panose="02010609060101010101" pitchFamily="49" charset="-122"/>
              </a:rPr>
              <a:t>针对银行理财业务制定，适用于</a:t>
            </a:r>
            <a:r>
              <a:rPr lang="zh-CN" altLang="en-US" dirty="0">
                <a:latin typeface="楷体" panose="02010609060101010101" pitchFamily="49" charset="-122"/>
                <a:ea typeface="楷体" panose="02010609060101010101" pitchFamily="49" charset="-122"/>
              </a:rPr>
              <a:t>银行尚未</a:t>
            </a:r>
            <a:r>
              <a:rPr lang="zh-CN" altLang="en-US" dirty="0" smtClean="0">
                <a:latin typeface="楷体" panose="02010609060101010101" pitchFamily="49" charset="-122"/>
                <a:ea typeface="楷体" panose="02010609060101010101" pitchFamily="49" charset="-122"/>
              </a:rPr>
              <a:t>通过理财子公司</a:t>
            </a:r>
            <a:r>
              <a:rPr lang="zh-CN" altLang="en-US" dirty="0">
                <a:latin typeface="楷体" panose="02010609060101010101" pitchFamily="49" charset="-122"/>
                <a:ea typeface="楷体" panose="02010609060101010101" pitchFamily="49" charset="-122"/>
              </a:rPr>
              <a:t>开展理财业务的情形，监管尺度严格，对业务限制较多</a:t>
            </a:r>
            <a:r>
              <a:rPr lang="zh-CN" altLang="en-US" dirty="0" smtClean="0">
                <a:latin typeface="楷体" panose="02010609060101010101" pitchFamily="49" charset="-122"/>
                <a:ea typeface="楷体" panose="02010609060101010101" pitchFamily="49" charset="-122"/>
              </a:rPr>
              <a:t>；</a:t>
            </a:r>
            <a:endParaRPr lang="en-US" altLang="zh-CN" dirty="0" smtClean="0">
              <a:latin typeface="楷体" panose="02010609060101010101" pitchFamily="49" charset="-122"/>
              <a:ea typeface="楷体" panose="02010609060101010101" pitchFamily="49" charset="-122"/>
            </a:endParaRPr>
          </a:p>
          <a:p>
            <a:pPr marL="214313" indent="-214313" algn="just">
              <a:lnSpc>
                <a:spcPts val="2500"/>
              </a:lnSpc>
              <a:spcBef>
                <a:spcPts val="450"/>
              </a:spcBef>
              <a:buFont typeface="Wingdings" panose="05000000000000000000" pitchFamily="2" charset="2"/>
              <a:buChar char="p"/>
            </a:pPr>
            <a:r>
              <a:rPr lang="zh-CN" altLang="en-US" dirty="0" smtClean="0">
                <a:latin typeface="楷体" panose="02010609060101010101" pitchFamily="49" charset="-122"/>
                <a:ea typeface="楷体" panose="02010609060101010101" pitchFamily="49" charset="-122"/>
              </a:rPr>
              <a:t>理财</a:t>
            </a:r>
            <a:r>
              <a:rPr lang="zh-CN" altLang="en-US" dirty="0">
                <a:latin typeface="楷体" panose="02010609060101010101" pitchFamily="49" charset="-122"/>
                <a:ea typeface="楷体" panose="02010609060101010101" pitchFamily="49" charset="-122"/>
              </a:rPr>
              <a:t>子公司管理</a:t>
            </a:r>
            <a:r>
              <a:rPr lang="zh-CN" altLang="en-US" dirty="0" smtClean="0">
                <a:latin typeface="楷体" panose="02010609060101010101" pitchFamily="49" charset="-122"/>
                <a:ea typeface="楷体" panose="02010609060101010101" pitchFamily="49" charset="-122"/>
              </a:rPr>
              <a:t>办法根据资管新规和理财新规制定，适用于银行通过发起设立理财子公司开展业务的情形，体现</a:t>
            </a:r>
            <a:r>
              <a:rPr lang="zh-CN" altLang="en-US" dirty="0">
                <a:latin typeface="楷体" panose="02010609060101010101" pitchFamily="49" charset="-122"/>
                <a:ea typeface="楷体" panose="02010609060101010101" pitchFamily="49" charset="-122"/>
              </a:rPr>
              <a:t>了监管鼓励</a:t>
            </a:r>
            <a:r>
              <a:rPr lang="zh-CN" altLang="en-US" dirty="0" smtClean="0">
                <a:latin typeface="楷体" panose="02010609060101010101" pitchFamily="49" charset="-122"/>
                <a:ea typeface="楷体" panose="02010609060101010101" pitchFamily="49" charset="-122"/>
              </a:rPr>
              <a:t>的发展方向</a:t>
            </a:r>
            <a:r>
              <a:rPr lang="zh-CN" altLang="en-US" dirty="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监管尺度比</a:t>
            </a:r>
            <a:r>
              <a:rPr lang="zh-CN" altLang="en-US" dirty="0">
                <a:latin typeface="楷体" panose="02010609060101010101" pitchFamily="49" charset="-122"/>
                <a:ea typeface="楷体" panose="02010609060101010101" pitchFamily="49" charset="-122"/>
              </a:rPr>
              <a:t>理财新规有所放松，给予了更大发展</a:t>
            </a:r>
            <a:r>
              <a:rPr lang="zh-CN" altLang="en-US" dirty="0" smtClean="0">
                <a:latin typeface="楷体" panose="02010609060101010101" pitchFamily="49" charset="-122"/>
                <a:ea typeface="楷体" panose="02010609060101010101" pitchFamily="49" charset="-122"/>
              </a:rPr>
              <a:t>空间。</a:t>
            </a:r>
            <a:endParaRPr lang="en-US" altLang="zh-CN" dirty="0">
              <a:latin typeface="楷体" panose="02010609060101010101" pitchFamily="49" charset="-122"/>
              <a:ea typeface="楷体" panose="02010609060101010101" pitchFamily="49" charset="-122"/>
            </a:endParaRPr>
          </a:p>
        </p:txBody>
      </p:sp>
      <p:sp>
        <p:nvSpPr>
          <p:cNvPr id="6" name="矩形 5">
            <a:extLst>
              <a:ext uri="{FF2B5EF4-FFF2-40B4-BE49-F238E27FC236}">
                <a16:creationId xmlns:a16="http://schemas.microsoft.com/office/drawing/2014/main" xmlns="" id="{469E9431-8BE3-44CB-880A-FF799FBA5CF8}"/>
              </a:ext>
            </a:extLst>
          </p:cNvPr>
          <p:cNvSpPr/>
          <p:nvPr/>
        </p:nvSpPr>
        <p:spPr>
          <a:xfrm>
            <a:off x="375477" y="1646776"/>
            <a:ext cx="8356107" cy="256751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4294967295"/>
          </p:nvPr>
        </p:nvSpPr>
        <p:spPr>
          <a:xfrm>
            <a:off x="6604582" y="6395516"/>
            <a:ext cx="2057400" cy="273844"/>
          </a:xfrm>
          <a:prstGeom prst="rect">
            <a:avLst/>
          </a:prstGeom>
        </p:spPr>
        <p:txBody>
          <a:bodyPr/>
          <a:lstStyle/>
          <a:p>
            <a:fld id="{64AEF5D2-80F1-4019-89FD-EBB87A44AC75}" type="slidenum">
              <a:rPr lang="zh-CN" altLang="en-US" smtClean="0"/>
              <a:t>7</a:t>
            </a:fld>
            <a:endParaRPr lang="zh-CN" altLang="en-US"/>
          </a:p>
        </p:txBody>
      </p:sp>
      <p:sp>
        <p:nvSpPr>
          <p:cNvPr id="3" name="文本框 2">
            <a:extLst>
              <a:ext uri="{FF2B5EF4-FFF2-40B4-BE49-F238E27FC236}">
                <a16:creationId xmlns:a16="http://schemas.microsoft.com/office/drawing/2014/main" xmlns="" id="{599A8095-9034-47DB-B4F5-EB1FA0E03DB4}"/>
              </a:ext>
            </a:extLst>
          </p:cNvPr>
          <p:cNvSpPr txBox="1"/>
          <p:nvPr/>
        </p:nvSpPr>
        <p:spPr>
          <a:xfrm>
            <a:off x="375477" y="1168354"/>
            <a:ext cx="6192175" cy="369332"/>
          </a:xfrm>
          <a:prstGeom prst="rect">
            <a:avLst/>
          </a:prstGeom>
          <a:noFill/>
        </p:spPr>
        <p:txBody>
          <a:bodyPr wrap="square" rtlCol="0">
            <a:spAutoFit/>
          </a:bodyPr>
          <a:lstStyle/>
          <a:p>
            <a:pPr marL="285750" indent="-285750">
              <a:buFont typeface="Wingdings" panose="05000000000000000000" pitchFamily="2" charset="2"/>
              <a:buChar char="p"/>
            </a:pPr>
            <a:r>
              <a:rPr lang="zh-CN" altLang="en-US" b="1" dirty="0" smtClean="0">
                <a:solidFill>
                  <a:srgbClr val="C00000"/>
                </a:solidFill>
                <a:latin typeface="楷体" panose="02010609060101010101" pitchFamily="49" charset="-122"/>
                <a:ea typeface="楷体" panose="02010609060101010101" pitchFamily="49" charset="-122"/>
              </a:rPr>
              <a:t>资</a:t>
            </a:r>
            <a:r>
              <a:rPr lang="zh-CN" altLang="en-US" b="1" dirty="0">
                <a:solidFill>
                  <a:srgbClr val="C00000"/>
                </a:solidFill>
                <a:latin typeface="楷体" panose="02010609060101010101" pitchFamily="49" charset="-122"/>
                <a:ea typeface="楷体" panose="02010609060101010101" pitchFamily="49" charset="-122"/>
              </a:rPr>
              <a:t>管新规 、理财新规、理财子公司管理办法的关系</a:t>
            </a:r>
          </a:p>
        </p:txBody>
      </p:sp>
      <p:sp>
        <p:nvSpPr>
          <p:cNvPr id="62" name="文本框 61">
            <a:extLst>
              <a:ext uri="{FF2B5EF4-FFF2-40B4-BE49-F238E27FC236}">
                <a16:creationId xmlns:a16="http://schemas.microsoft.com/office/drawing/2014/main" xmlns="" id="{524B4D79-96FC-4252-B990-4290424CFBC1}"/>
              </a:ext>
            </a:extLst>
          </p:cNvPr>
          <p:cNvSpPr txBox="1"/>
          <p:nvPr/>
        </p:nvSpPr>
        <p:spPr>
          <a:xfrm>
            <a:off x="953834" y="411164"/>
            <a:ext cx="7236332" cy="523220"/>
          </a:xfrm>
          <a:prstGeom prst="rect">
            <a:avLst/>
          </a:prstGeom>
          <a:noFill/>
        </p:spPr>
        <p:txBody>
          <a:bodyPr wrap="square" rtlCol="0">
            <a:spAutoFit/>
          </a:bodyPr>
          <a:lstStyle/>
          <a:p>
            <a:r>
              <a:rPr lang="zh-CN" altLang="en-US" sz="2800" b="1" dirty="0" smtClean="0">
                <a:solidFill>
                  <a:srgbClr val="C00000"/>
                </a:solidFill>
                <a:latin typeface="楷体" panose="02010609060101010101" pitchFamily="49" charset="-122"/>
                <a:ea typeface="楷体" panose="02010609060101010101" pitchFamily="49" charset="-122"/>
                <a:cs typeface="Arial Unicode MS" pitchFamily="34" charset="-122"/>
              </a:rPr>
              <a:t>新</a:t>
            </a:r>
            <a:r>
              <a:rPr lang="zh-CN" altLang="en-US" sz="2800" b="1" dirty="0">
                <a:solidFill>
                  <a:srgbClr val="C00000"/>
                </a:solidFill>
                <a:latin typeface="楷体" panose="02010609060101010101" pitchFamily="49" charset="-122"/>
                <a:ea typeface="楷体" panose="02010609060101010101" pitchFamily="49" charset="-122"/>
                <a:cs typeface="Arial Unicode MS" pitchFamily="34" charset="-122"/>
              </a:rPr>
              <a:t>规概览</a:t>
            </a:r>
          </a:p>
        </p:txBody>
      </p:sp>
      <p:grpSp>
        <p:nvGrpSpPr>
          <p:cNvPr id="8" name="组合 7">
            <a:extLst>
              <a:ext uri="{FF2B5EF4-FFF2-40B4-BE49-F238E27FC236}">
                <a16:creationId xmlns="" xmlns:a16="http://schemas.microsoft.com/office/drawing/2014/main" xmlns:lc="http://schemas.openxmlformats.org/drawingml/2006/lockedCanvas" id="{2D937E40-3A78-4B91-83E6-D8B283F16456}"/>
              </a:ext>
            </a:extLst>
          </p:cNvPr>
          <p:cNvGrpSpPr/>
          <p:nvPr/>
        </p:nvGrpSpPr>
        <p:grpSpPr>
          <a:xfrm>
            <a:off x="2627784" y="4437112"/>
            <a:ext cx="4215743" cy="1684071"/>
            <a:chOff x="2678999" y="4637674"/>
            <a:chExt cx="4816499" cy="1685731"/>
          </a:xfrm>
        </p:grpSpPr>
        <p:pic>
          <p:nvPicPr>
            <p:cNvPr id="9" name="图片 8">
              <a:extLst>
                <a:ext uri="{FF2B5EF4-FFF2-40B4-BE49-F238E27FC236}">
                  <a16:creationId xmlns="" xmlns:a16="http://schemas.microsoft.com/office/drawing/2014/main" xmlns:lc="http://schemas.openxmlformats.org/drawingml/2006/lockedCanvas" id="{A518E4B9-DE02-418D-865C-48E8987EC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999" y="4755424"/>
              <a:ext cx="2449589" cy="1486350"/>
            </a:xfrm>
            <a:prstGeom prst="rect">
              <a:avLst/>
            </a:prstGeom>
          </p:spPr>
        </p:pic>
        <p:pic>
          <p:nvPicPr>
            <p:cNvPr id="10" name="图片 9">
              <a:extLst>
                <a:ext uri="{FF2B5EF4-FFF2-40B4-BE49-F238E27FC236}">
                  <a16:creationId xmlns="" xmlns:a16="http://schemas.microsoft.com/office/drawing/2014/main" xmlns:lc="http://schemas.openxmlformats.org/drawingml/2006/lockedCanvas" id="{82D90E2A-0ABB-476B-9C2E-4D9AADB320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4744" y="4637674"/>
              <a:ext cx="2140754" cy="1685731"/>
            </a:xfrm>
            <a:prstGeom prst="rect">
              <a:avLst/>
            </a:prstGeom>
          </p:spPr>
        </p:pic>
      </p:grpSp>
    </p:spTree>
    <p:extLst>
      <p:ext uri="{BB962C8B-B14F-4D97-AF65-F5344CB8AC3E}">
        <p14:creationId xmlns:p14="http://schemas.microsoft.com/office/powerpoint/2010/main" val="2230907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469E9431-8BE3-44CB-880A-FF799FBA5CF8}"/>
              </a:ext>
            </a:extLst>
          </p:cNvPr>
          <p:cNvSpPr/>
          <p:nvPr/>
        </p:nvSpPr>
        <p:spPr>
          <a:xfrm>
            <a:off x="295817" y="1641473"/>
            <a:ext cx="8543956" cy="440369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 xmlns:a16="http://schemas.microsoft.com/office/drawing/2014/main" id="{5BBB1FCF-F4CA-4CB3-8517-6F9F7A98DFA1}"/>
              </a:ext>
            </a:extLst>
          </p:cNvPr>
          <p:cNvGrpSpPr/>
          <p:nvPr/>
        </p:nvGrpSpPr>
        <p:grpSpPr>
          <a:xfrm>
            <a:off x="467544" y="1081746"/>
            <a:ext cx="8219256" cy="520393"/>
            <a:chOff x="467544" y="1081746"/>
            <a:chExt cx="8219256" cy="520393"/>
          </a:xfrm>
        </p:grpSpPr>
        <p:sp>
          <p:nvSpPr>
            <p:cNvPr id="7" name="矩形 6">
              <a:extLst>
                <a:ext uri="{FF2B5EF4-FFF2-40B4-BE49-F238E27FC236}">
                  <a16:creationId xmlns="" xmlns:a16="http://schemas.microsoft.com/office/drawing/2014/main" id="{63294453-EE78-4308-8B32-4F501938DEA6}"/>
                </a:ext>
              </a:extLst>
            </p:cNvPr>
            <p:cNvSpPr/>
            <p:nvPr/>
          </p:nvSpPr>
          <p:spPr>
            <a:xfrm>
              <a:off x="467544" y="1081746"/>
              <a:ext cx="8219256" cy="5203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 xmlns:a16="http://schemas.microsoft.com/office/drawing/2014/main" id="{8EB5DD45-5B73-4D56-B6B7-C6E11ACB899D}"/>
                </a:ext>
              </a:extLst>
            </p:cNvPr>
            <p:cNvSpPr txBox="1"/>
            <p:nvPr/>
          </p:nvSpPr>
          <p:spPr>
            <a:xfrm>
              <a:off x="556591" y="1124744"/>
              <a:ext cx="6944381" cy="400110"/>
            </a:xfrm>
            <a:prstGeom prst="rect">
              <a:avLst/>
            </a:prstGeom>
            <a:noFill/>
          </p:spPr>
          <p:txBody>
            <a:bodyPr wrap="square" rtlCol="0">
              <a:spAutoFit/>
            </a:bodyPr>
            <a:lstStyle/>
            <a:p>
              <a:r>
                <a:rPr lang="zh-CN" altLang="en-US" sz="2000" b="1" dirty="0">
                  <a:solidFill>
                    <a:schemeClr val="bg1"/>
                  </a:solidFill>
                  <a:latin typeface="楷体" panose="02010609060101010101" pitchFamily="49" charset="-122"/>
                  <a:ea typeface="楷体" panose="02010609060101010101" pitchFamily="49" charset="-122"/>
                </a:rPr>
                <a:t>（一）产品端</a:t>
              </a:r>
            </a:p>
          </p:txBody>
        </p:sp>
      </p:grpSp>
      <p:sp>
        <p:nvSpPr>
          <p:cNvPr id="2" name="灯片编号占位符 1"/>
          <p:cNvSpPr>
            <a:spLocks noGrp="1"/>
          </p:cNvSpPr>
          <p:nvPr>
            <p:ph type="sldNum" sz="quarter" idx="4294967295"/>
          </p:nvPr>
        </p:nvSpPr>
        <p:spPr>
          <a:xfrm>
            <a:off x="6457950" y="6356351"/>
            <a:ext cx="2057400" cy="365125"/>
          </a:xfrm>
          <a:prstGeom prst="rect">
            <a:avLst/>
          </a:prstGeom>
        </p:spPr>
        <p:txBody>
          <a:bodyPr/>
          <a:lstStyle/>
          <a:p>
            <a:fld id="{64AEF5D2-80F1-4019-89FD-EBB87A44AC75}" type="slidenum">
              <a:rPr lang="zh-CN" altLang="en-US" smtClean="0"/>
              <a:pPr/>
              <a:t>8</a:t>
            </a:fld>
            <a:endParaRPr lang="zh-CN" altLang="en-US"/>
          </a:p>
        </p:txBody>
      </p:sp>
      <p:sp>
        <p:nvSpPr>
          <p:cNvPr id="10" name="文本框 4">
            <a:extLst>
              <a:ext uri="{FF2B5EF4-FFF2-40B4-BE49-F238E27FC236}">
                <a16:creationId xmlns="" xmlns:a16="http://schemas.microsoft.com/office/drawing/2014/main" id="{78BF443A-8A66-4132-B2EE-67E527E9C164}"/>
              </a:ext>
            </a:extLst>
          </p:cNvPr>
          <p:cNvSpPr txBox="1"/>
          <p:nvPr/>
        </p:nvSpPr>
        <p:spPr>
          <a:xfrm>
            <a:off x="367255" y="1624368"/>
            <a:ext cx="8406149" cy="4696607"/>
          </a:xfrm>
          <a:prstGeom prst="rect">
            <a:avLst/>
          </a:prstGeom>
          <a:noFill/>
        </p:spPr>
        <p:txBody>
          <a:bodyPr wrap="square" rtlCol="0">
            <a:spAutoFit/>
          </a:bodyPr>
          <a:lstStyle/>
          <a:p>
            <a:pPr marL="285750" indent="-285750" algn="just">
              <a:lnSpc>
                <a:spcPts val="2200"/>
              </a:lnSpc>
              <a:spcBef>
                <a:spcPts val="600"/>
              </a:spcBef>
              <a:buFont typeface="Wingdings" panose="05000000000000000000" pitchFamily="2" charset="2"/>
              <a:buChar char="ü"/>
            </a:pPr>
            <a:r>
              <a:rPr lang="zh-CN" altLang="en-US" sz="1400" b="1" dirty="0">
                <a:solidFill>
                  <a:srgbClr val="C00000"/>
                </a:solidFill>
                <a:latin typeface="楷体" panose="02010609060101010101" pitchFamily="49" charset="-122"/>
                <a:ea typeface="楷体" panose="02010609060101010101" pitchFamily="49" charset="-122"/>
              </a:rPr>
              <a:t>一是破刚兑。</a:t>
            </a:r>
            <a:r>
              <a:rPr lang="zh-CN" altLang="en-US" sz="1400" dirty="0">
                <a:latin typeface="楷体" panose="02010609060101010101" pitchFamily="49" charset="-122"/>
                <a:ea typeface="楷体" panose="02010609060101010101" pitchFamily="49" charset="-122"/>
              </a:rPr>
              <a:t>禁止表内开展资管业务；产品从预期收益型转向净值型，按公允价值确定产品净值；客户“收益自享，风险自担”。</a:t>
            </a:r>
            <a:endParaRPr lang="en-US" altLang="zh-CN" sz="1400" dirty="0">
              <a:latin typeface="楷体" panose="02010609060101010101" pitchFamily="49" charset="-122"/>
              <a:ea typeface="楷体" panose="02010609060101010101" pitchFamily="49" charset="-122"/>
            </a:endParaRPr>
          </a:p>
          <a:p>
            <a:pPr marL="285750" indent="-285750" algn="just">
              <a:lnSpc>
                <a:spcPts val="2200"/>
              </a:lnSpc>
              <a:spcBef>
                <a:spcPts val="600"/>
              </a:spcBef>
              <a:buFont typeface="Wingdings" panose="05000000000000000000" pitchFamily="2" charset="2"/>
              <a:buChar char="ü"/>
            </a:pPr>
            <a:r>
              <a:rPr lang="zh-CN" altLang="en-US" sz="1400" b="1" dirty="0">
                <a:solidFill>
                  <a:srgbClr val="C00000"/>
                </a:solidFill>
                <a:latin typeface="楷体" panose="02010609060101010101" pitchFamily="49" charset="-122"/>
                <a:ea typeface="楷体" panose="02010609060101010101" pitchFamily="49" charset="-122"/>
              </a:rPr>
              <a:t>二是产品分类管理。</a:t>
            </a:r>
            <a:r>
              <a:rPr lang="zh-CN" altLang="en-US" sz="1400" dirty="0">
                <a:latin typeface="楷体" panose="02010609060101010101" pitchFamily="49" charset="-122"/>
                <a:ea typeface="楷体" panose="02010609060101010101" pitchFamily="49" charset="-122"/>
              </a:rPr>
              <a:t>根据募集方式不同，分为公募和私募产品；根据投资性质不同，分为固</a:t>
            </a:r>
            <a:r>
              <a:rPr lang="zh-CN" altLang="en-US" sz="1400" dirty="0" smtClean="0">
                <a:latin typeface="楷体" panose="02010609060101010101" pitchFamily="49" charset="-122"/>
                <a:ea typeface="楷体" panose="02010609060101010101" pitchFamily="49" charset="-122"/>
              </a:rPr>
              <a:t>收（存款、债券等债权类资产</a:t>
            </a:r>
            <a:r>
              <a:rPr lang="en-US" altLang="zh-CN" sz="1400" dirty="0" smtClean="0">
                <a:latin typeface="楷体" panose="02010609060101010101" pitchFamily="49" charset="-122"/>
                <a:ea typeface="楷体" panose="02010609060101010101" pitchFamily="49" charset="-122"/>
              </a:rPr>
              <a:t>&gt;80%</a:t>
            </a:r>
            <a:r>
              <a:rPr lang="zh-CN" altLang="en-US" sz="1400" dirty="0" smtClean="0">
                <a:latin typeface="楷体" panose="02010609060101010101" pitchFamily="49" charset="-122"/>
                <a:ea typeface="楷体" panose="02010609060101010101" pitchFamily="49" charset="-122"/>
              </a:rPr>
              <a:t>）、权益（股票、未上市股权等权益类资产</a:t>
            </a:r>
            <a:r>
              <a:rPr lang="en-US" altLang="zh-CN" sz="1400" dirty="0" smtClean="0">
                <a:latin typeface="楷体" panose="02010609060101010101" pitchFamily="49" charset="-122"/>
                <a:ea typeface="楷体" panose="02010609060101010101" pitchFamily="49" charset="-122"/>
              </a:rPr>
              <a:t>&gt;80%</a:t>
            </a:r>
            <a:r>
              <a:rPr lang="zh-CN" altLang="en-US" sz="1400" dirty="0" smtClean="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商品及金融衍生</a:t>
            </a:r>
            <a:r>
              <a:rPr lang="zh-CN" altLang="en-US" sz="1400" dirty="0" smtClean="0">
                <a:latin typeface="楷体" panose="02010609060101010101" pitchFamily="49" charset="-122"/>
                <a:ea typeface="楷体" panose="02010609060101010101" pitchFamily="49" charset="-122"/>
              </a:rPr>
              <a:t>品和</a:t>
            </a:r>
            <a:r>
              <a:rPr lang="zh-CN" altLang="en-US" sz="1400" dirty="0">
                <a:latin typeface="楷体" panose="02010609060101010101" pitchFamily="49" charset="-122"/>
                <a:ea typeface="楷体" panose="02010609060101010101" pitchFamily="49" charset="-122"/>
              </a:rPr>
              <a:t>混合类产品。</a:t>
            </a:r>
            <a:endParaRPr lang="en-US" altLang="zh-CN" sz="1400" dirty="0">
              <a:latin typeface="楷体" panose="02010609060101010101" pitchFamily="49" charset="-122"/>
              <a:ea typeface="楷体" panose="02010609060101010101" pitchFamily="49" charset="-122"/>
            </a:endParaRPr>
          </a:p>
          <a:p>
            <a:pPr marL="285750" indent="-285750" algn="just">
              <a:lnSpc>
                <a:spcPts val="2200"/>
              </a:lnSpc>
              <a:spcBef>
                <a:spcPts val="600"/>
              </a:spcBef>
              <a:buFont typeface="Wingdings" panose="05000000000000000000" pitchFamily="2" charset="2"/>
              <a:buChar char="ü"/>
            </a:pPr>
            <a:r>
              <a:rPr lang="zh-CN" altLang="en-US" sz="1400" b="1" dirty="0">
                <a:solidFill>
                  <a:srgbClr val="C00000"/>
                </a:solidFill>
                <a:latin typeface="楷体" panose="02010609060101010101" pitchFamily="49" charset="-122"/>
                <a:ea typeface="楷体" panose="02010609060101010101" pitchFamily="49" charset="-122"/>
              </a:rPr>
              <a:t>三是第三方托管。</a:t>
            </a:r>
            <a:r>
              <a:rPr lang="zh-CN" altLang="en-US" sz="1400" dirty="0">
                <a:latin typeface="楷体" panose="02010609060101010101" pitchFamily="49" charset="-122"/>
                <a:ea typeface="楷体" panose="02010609060101010101" pitchFamily="49" charset="-122"/>
              </a:rPr>
              <a:t>应由具有托管资质的第三方机构独立托管；过渡期</a:t>
            </a:r>
            <a:r>
              <a:rPr lang="zh-CN" altLang="en-US" sz="1400" dirty="0" smtClean="0">
                <a:latin typeface="楷体" panose="02010609060101010101" pitchFamily="49" charset="-122"/>
                <a:ea typeface="楷体" panose="02010609060101010101" pitchFamily="49" charset="-122"/>
              </a:rPr>
              <a:t>后</a:t>
            </a:r>
            <a:r>
              <a:rPr lang="en-US" altLang="zh-CN" sz="1400" dirty="0" smtClean="0">
                <a:latin typeface="楷体" panose="02010609060101010101" pitchFamily="49" charset="-122"/>
                <a:ea typeface="楷体" panose="02010609060101010101" pitchFamily="49" charset="-122"/>
              </a:rPr>
              <a:t>(7</a:t>
            </a:r>
            <a:r>
              <a:rPr lang="zh-CN" altLang="en-US" sz="1400" dirty="0">
                <a:latin typeface="楷体" panose="02010609060101010101" pitchFamily="49" charset="-122"/>
                <a:ea typeface="楷体" panose="02010609060101010101" pitchFamily="49" charset="-122"/>
              </a:rPr>
              <a:t>月</a:t>
            </a:r>
            <a:r>
              <a:rPr lang="en-US" altLang="zh-CN" sz="1400" dirty="0">
                <a:latin typeface="楷体" panose="02010609060101010101" pitchFamily="49" charset="-122"/>
                <a:ea typeface="楷体" panose="02010609060101010101" pitchFamily="49" charset="-122"/>
              </a:rPr>
              <a:t>31</a:t>
            </a:r>
            <a:r>
              <a:rPr lang="zh-CN" altLang="en-US" sz="1400" dirty="0">
                <a:latin typeface="楷体" panose="02010609060101010101" pitchFamily="49" charset="-122"/>
                <a:ea typeface="楷体" panose="02010609060101010101" pitchFamily="49" charset="-122"/>
              </a:rPr>
              <a:t>日，人民银行发布通知，经多部门审慎研究决定，资管新规过渡期延长至</a:t>
            </a:r>
            <a:r>
              <a:rPr lang="en-US" altLang="zh-CN" sz="1400" dirty="0">
                <a:latin typeface="楷体" panose="02010609060101010101" pitchFamily="49" charset="-122"/>
                <a:ea typeface="楷体" panose="02010609060101010101" pitchFamily="49" charset="-122"/>
              </a:rPr>
              <a:t>2021</a:t>
            </a:r>
            <a:r>
              <a:rPr lang="zh-CN" altLang="en-US" sz="1400" dirty="0" smtClean="0">
                <a:latin typeface="楷体" panose="02010609060101010101" pitchFamily="49" charset="-122"/>
                <a:ea typeface="楷体" panose="02010609060101010101" pitchFamily="49" charset="-122"/>
              </a:rPr>
              <a:t>年底</a:t>
            </a:r>
            <a:r>
              <a:rPr lang="en-US" altLang="zh-CN" sz="1400" dirty="0" smtClean="0">
                <a:latin typeface="楷体" panose="02010609060101010101" pitchFamily="49" charset="-122"/>
                <a:ea typeface="楷体" panose="02010609060101010101" pitchFamily="49" charset="-122"/>
              </a:rPr>
              <a:t>),</a:t>
            </a:r>
            <a:r>
              <a:rPr lang="zh-CN" altLang="en-US" sz="1400" dirty="0" smtClean="0">
                <a:latin typeface="楷体" panose="02010609060101010101" pitchFamily="49" charset="-122"/>
                <a:ea typeface="楷体" panose="02010609060101010101" pitchFamily="49" charset="-122"/>
              </a:rPr>
              <a:t>具有</a:t>
            </a:r>
            <a:r>
              <a:rPr lang="zh-CN" altLang="en-US" sz="1400" dirty="0">
                <a:latin typeface="楷体" panose="02010609060101010101" pitchFamily="49" charset="-122"/>
                <a:ea typeface="楷体" panose="02010609060101010101" pitchFamily="49" charset="-122"/>
              </a:rPr>
              <a:t>证券投资基金托管业务资质的</a:t>
            </a:r>
            <a:r>
              <a:rPr lang="zh-CN" altLang="en-US" sz="1400" dirty="0" smtClean="0">
                <a:latin typeface="楷体" panose="02010609060101010101" pitchFamily="49" charset="-122"/>
                <a:ea typeface="楷体" panose="02010609060101010101" pitchFamily="49" charset="-122"/>
              </a:rPr>
              <a:t>银行（目前共</a:t>
            </a:r>
            <a:r>
              <a:rPr lang="en-US" altLang="zh-CN" sz="1400" dirty="0" smtClean="0">
                <a:latin typeface="楷体" panose="02010609060101010101" pitchFamily="49" charset="-122"/>
                <a:ea typeface="楷体" panose="02010609060101010101" pitchFamily="49" charset="-122"/>
              </a:rPr>
              <a:t>27</a:t>
            </a:r>
            <a:r>
              <a:rPr lang="zh-CN" altLang="en-US" sz="1400" dirty="0" smtClean="0">
                <a:latin typeface="楷体" panose="02010609060101010101" pitchFamily="49" charset="-122"/>
                <a:ea typeface="楷体" panose="02010609060101010101" pitchFamily="49" charset="-122"/>
              </a:rPr>
              <a:t>家）应当</a:t>
            </a:r>
            <a:r>
              <a:rPr lang="zh-CN" altLang="en-US" sz="1400" dirty="0">
                <a:latin typeface="楷体" panose="02010609060101010101" pitchFamily="49" charset="-122"/>
                <a:ea typeface="楷体" panose="02010609060101010101" pitchFamily="49" charset="-122"/>
              </a:rPr>
              <a:t>设立具有独立法人地位的子公司开展资管业务。</a:t>
            </a:r>
            <a:endParaRPr lang="en-US" altLang="zh-CN" sz="1400" dirty="0">
              <a:latin typeface="楷体" panose="02010609060101010101" pitchFamily="49" charset="-122"/>
              <a:ea typeface="楷体" panose="02010609060101010101" pitchFamily="49" charset="-122"/>
            </a:endParaRPr>
          </a:p>
          <a:p>
            <a:pPr marL="285750" indent="-285750" algn="just">
              <a:lnSpc>
                <a:spcPts val="2200"/>
              </a:lnSpc>
              <a:spcBef>
                <a:spcPts val="600"/>
              </a:spcBef>
              <a:buFont typeface="Wingdings" panose="05000000000000000000" pitchFamily="2" charset="2"/>
              <a:buChar char="ü"/>
            </a:pPr>
            <a:r>
              <a:rPr lang="zh-CN" altLang="en-US" sz="1400" b="1" dirty="0">
                <a:solidFill>
                  <a:srgbClr val="C00000"/>
                </a:solidFill>
                <a:latin typeface="楷体" panose="02010609060101010101" pitchFamily="49" charset="-122"/>
                <a:ea typeface="楷体" panose="02010609060101010101" pitchFamily="49" charset="-122"/>
              </a:rPr>
              <a:t>四是降杠杆</a:t>
            </a:r>
            <a:r>
              <a:rPr lang="zh-CN" altLang="en-US" sz="1400" b="1" dirty="0" smtClean="0">
                <a:solidFill>
                  <a:srgbClr val="C00000"/>
                </a:solidFill>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限制开放式、封闭式、公私募产品的杠杆比例（开放式公募为</a:t>
            </a:r>
            <a:r>
              <a:rPr lang="en-US" altLang="zh-CN" sz="1400" dirty="0">
                <a:latin typeface="楷体" panose="02010609060101010101" pitchFamily="49" charset="-122"/>
                <a:ea typeface="楷体" panose="02010609060101010101" pitchFamily="49" charset="-122"/>
              </a:rPr>
              <a:t>140%</a:t>
            </a:r>
            <a:r>
              <a:rPr lang="zh-CN" altLang="en-US" sz="1400" dirty="0">
                <a:latin typeface="楷体" panose="02010609060101010101" pitchFamily="49" charset="-122"/>
                <a:ea typeface="楷体" panose="02010609060101010101" pitchFamily="49" charset="-122"/>
              </a:rPr>
              <a:t>；封闭式公募和私募</a:t>
            </a:r>
            <a:r>
              <a:rPr lang="en-US" altLang="zh-CN" sz="1400" dirty="0">
                <a:latin typeface="楷体" panose="02010609060101010101" pitchFamily="49" charset="-122"/>
                <a:ea typeface="楷体" panose="02010609060101010101" pitchFamily="49" charset="-122"/>
              </a:rPr>
              <a:t>200%</a:t>
            </a:r>
            <a:r>
              <a:rPr lang="zh-CN" altLang="en-US" sz="1400" dirty="0">
                <a:latin typeface="楷体" panose="02010609060101010101" pitchFamily="49" charset="-122"/>
                <a:ea typeface="楷体" panose="02010609060101010101" pitchFamily="49" charset="-122"/>
              </a:rPr>
              <a:t>），规定固收类、权益类、商品及金融衍生品类、混合类产品的分级比例</a:t>
            </a:r>
            <a:r>
              <a:rPr lang="zh-CN" altLang="en-US" sz="1400" dirty="0" smtClean="0">
                <a:latin typeface="楷体" panose="02010609060101010101" pitchFamily="49" charset="-122"/>
                <a:ea typeface="楷体" panose="02010609060101010101" pitchFamily="49" charset="-122"/>
              </a:rPr>
              <a:t>（优先级（含中间级）</a:t>
            </a:r>
            <a:r>
              <a:rPr lang="en-US" altLang="zh-CN" sz="1400" dirty="0" smtClean="0">
                <a:latin typeface="楷体" panose="02010609060101010101" pitchFamily="49" charset="-122"/>
                <a:ea typeface="楷体" panose="02010609060101010101" pitchFamily="49" charset="-122"/>
              </a:rPr>
              <a:t>/</a:t>
            </a:r>
            <a:r>
              <a:rPr lang="zh-CN" altLang="en-US" sz="1400" dirty="0" smtClean="0">
                <a:latin typeface="楷体" panose="02010609060101010101" pitchFamily="49" charset="-122"/>
                <a:ea typeface="楷体" panose="02010609060101010101" pitchFamily="49" charset="-122"/>
              </a:rPr>
              <a:t>劣后级：分别</a:t>
            </a:r>
            <a:r>
              <a:rPr lang="zh-CN" altLang="en-US" sz="1400" dirty="0">
                <a:latin typeface="楷体" panose="02010609060101010101" pitchFamily="49" charset="-122"/>
                <a:ea typeface="楷体" panose="02010609060101010101" pitchFamily="49" charset="-122"/>
              </a:rPr>
              <a:t>是</a:t>
            </a:r>
            <a:r>
              <a:rPr lang="en-US" altLang="zh-CN" sz="1400" dirty="0">
                <a:latin typeface="楷体" panose="02010609060101010101" pitchFamily="49" charset="-122"/>
                <a:ea typeface="楷体" panose="02010609060101010101" pitchFamily="49" charset="-122"/>
              </a:rPr>
              <a:t>3:1</a:t>
            </a:r>
            <a:r>
              <a:rPr lang="zh-CN" altLang="en-US" sz="1400" dirty="0">
                <a:latin typeface="楷体" panose="02010609060101010101" pitchFamily="49" charset="-122"/>
                <a:ea typeface="楷体" panose="02010609060101010101" pitchFamily="49" charset="-122"/>
              </a:rPr>
              <a:t>，</a:t>
            </a:r>
            <a:r>
              <a:rPr lang="en-US" altLang="zh-CN" sz="1400" dirty="0">
                <a:latin typeface="楷体" panose="02010609060101010101" pitchFamily="49" charset="-122"/>
                <a:ea typeface="楷体" panose="02010609060101010101" pitchFamily="49" charset="-122"/>
              </a:rPr>
              <a:t>1</a:t>
            </a:r>
            <a:r>
              <a:rPr lang="zh-CN" altLang="en-US" sz="1400" dirty="0">
                <a:latin typeface="楷体" panose="02010609060101010101" pitchFamily="49" charset="-122"/>
                <a:ea typeface="楷体" panose="02010609060101010101" pitchFamily="49" charset="-122"/>
              </a:rPr>
              <a:t>：</a:t>
            </a:r>
            <a:r>
              <a:rPr lang="en-US" altLang="zh-CN" sz="1400" dirty="0">
                <a:latin typeface="楷体" panose="02010609060101010101" pitchFamily="49" charset="-122"/>
                <a:ea typeface="楷体" panose="02010609060101010101" pitchFamily="49" charset="-122"/>
              </a:rPr>
              <a:t>1</a:t>
            </a:r>
            <a:r>
              <a:rPr lang="zh-CN" altLang="en-US" sz="1400" dirty="0">
                <a:latin typeface="楷体" panose="02010609060101010101" pitchFamily="49" charset="-122"/>
                <a:ea typeface="楷体" panose="02010609060101010101" pitchFamily="49" charset="-122"/>
              </a:rPr>
              <a:t>，</a:t>
            </a:r>
            <a:r>
              <a:rPr lang="en-US" altLang="zh-CN" sz="1400" dirty="0">
                <a:latin typeface="楷体" panose="02010609060101010101" pitchFamily="49" charset="-122"/>
                <a:ea typeface="楷体" panose="02010609060101010101" pitchFamily="49" charset="-122"/>
              </a:rPr>
              <a:t>2</a:t>
            </a:r>
            <a:r>
              <a:rPr lang="zh-CN" altLang="en-US" sz="1400" dirty="0">
                <a:latin typeface="楷体" panose="02010609060101010101" pitchFamily="49" charset="-122"/>
                <a:ea typeface="楷体" panose="02010609060101010101" pitchFamily="49" charset="-122"/>
              </a:rPr>
              <a:t>：</a:t>
            </a:r>
            <a:r>
              <a:rPr lang="en-US" altLang="zh-CN" sz="1400" dirty="0">
                <a:latin typeface="楷体" panose="02010609060101010101" pitchFamily="49" charset="-122"/>
                <a:ea typeface="楷体" panose="02010609060101010101" pitchFamily="49" charset="-122"/>
              </a:rPr>
              <a:t>1</a:t>
            </a:r>
            <a:r>
              <a:rPr lang="zh-CN" altLang="en-US" sz="1400" dirty="0">
                <a:latin typeface="楷体" panose="02010609060101010101" pitchFamily="49" charset="-122"/>
                <a:ea typeface="楷体" panose="02010609060101010101" pitchFamily="49" charset="-122"/>
              </a:rPr>
              <a:t>，</a:t>
            </a:r>
            <a:r>
              <a:rPr lang="en-US" altLang="zh-CN" sz="1400" dirty="0">
                <a:latin typeface="楷体" panose="02010609060101010101" pitchFamily="49" charset="-122"/>
                <a:ea typeface="楷体" panose="02010609060101010101" pitchFamily="49" charset="-122"/>
              </a:rPr>
              <a:t>2:1</a:t>
            </a:r>
            <a:r>
              <a:rPr lang="zh-CN" altLang="en-US" sz="1400" dirty="0">
                <a:latin typeface="楷体" panose="02010609060101010101" pitchFamily="49" charset="-122"/>
                <a:ea typeface="楷体" panose="02010609060101010101" pitchFamily="49" charset="-122"/>
              </a:rPr>
              <a:t>）</a:t>
            </a:r>
            <a:r>
              <a:rPr lang="zh-CN" altLang="en-US" sz="1400" dirty="0" smtClean="0">
                <a:latin typeface="楷体" panose="02010609060101010101" pitchFamily="49" charset="-122"/>
                <a:ea typeface="楷体" panose="02010609060101010101" pitchFamily="49" charset="-122"/>
              </a:rPr>
              <a:t>。</a:t>
            </a:r>
            <a:endParaRPr lang="en-US" altLang="zh-CN" sz="1400" dirty="0" smtClean="0">
              <a:latin typeface="楷体" panose="02010609060101010101" pitchFamily="49" charset="-122"/>
              <a:ea typeface="楷体" panose="02010609060101010101" pitchFamily="49" charset="-122"/>
            </a:endParaRPr>
          </a:p>
          <a:p>
            <a:pPr marL="285750" indent="-285750" algn="just">
              <a:lnSpc>
                <a:spcPts val="2200"/>
              </a:lnSpc>
              <a:spcBef>
                <a:spcPts val="600"/>
              </a:spcBef>
              <a:buFont typeface="Wingdings" panose="05000000000000000000" pitchFamily="2" charset="2"/>
              <a:buChar char="ü"/>
            </a:pPr>
            <a:r>
              <a:rPr lang="zh-CN" altLang="en-US" sz="1400" b="1" dirty="0" smtClean="0">
                <a:solidFill>
                  <a:srgbClr val="C00000"/>
                </a:solidFill>
                <a:latin typeface="楷体" panose="02010609060101010101" pitchFamily="49" charset="-122"/>
                <a:ea typeface="楷体" panose="02010609060101010101" pitchFamily="49" charset="-122"/>
              </a:rPr>
              <a:t>五是严格信息披露要求。</a:t>
            </a:r>
            <a:r>
              <a:rPr lang="zh-CN" altLang="en-US" sz="1400" dirty="0" smtClean="0">
                <a:latin typeface="楷体" panose="02010609060101010101" pitchFamily="49" charset="-122"/>
                <a:ea typeface="楷体" panose="02010609060101010101" pitchFamily="49" charset="-122"/>
              </a:rPr>
              <a:t>金融机构应当向投资者主动、真实、准确、完整、及时披露资产管理产品募集信息、资金投向、杠杆水平、收益分配、托管安排、投资账户信息和主要投资风险等内容。对于公募、私募产品，以及固收、权益、商品及金融衍生品和混合类产品的信息披露也提出专门要求。</a:t>
            </a:r>
            <a:endParaRPr lang="en-US" altLang="zh-CN" sz="1400" dirty="0" smtClean="0">
              <a:latin typeface="楷体" panose="02010609060101010101" pitchFamily="49" charset="-122"/>
              <a:ea typeface="楷体" panose="02010609060101010101" pitchFamily="49" charset="-122"/>
            </a:endParaRPr>
          </a:p>
          <a:p>
            <a:pPr marL="285750" indent="-285750" algn="just">
              <a:lnSpc>
                <a:spcPts val="2400"/>
              </a:lnSpc>
              <a:spcBef>
                <a:spcPts val="600"/>
              </a:spcBef>
              <a:buFont typeface="Wingdings" panose="05000000000000000000" pitchFamily="2" charset="2"/>
              <a:buChar char="ü"/>
            </a:pPr>
            <a:endParaRPr lang="zh-CN" altLang="en-US" dirty="0">
              <a:latin typeface="楷体" panose="02010609060101010101" pitchFamily="49" charset="-122"/>
              <a:ea typeface="楷体" panose="02010609060101010101" pitchFamily="49" charset="-122"/>
            </a:endParaRPr>
          </a:p>
        </p:txBody>
      </p:sp>
      <p:sp>
        <p:nvSpPr>
          <p:cNvPr id="11" name="标题 1">
            <a:extLst>
              <a:ext uri="{FF2B5EF4-FFF2-40B4-BE49-F238E27FC236}">
                <a16:creationId xmlns="" xmlns:a16="http://schemas.microsoft.com/office/drawing/2014/main" id="{9B290F59-5055-49C0-B86C-29162BB6EA6E}"/>
              </a:ext>
            </a:extLst>
          </p:cNvPr>
          <p:cNvSpPr txBox="1">
            <a:spLocks/>
          </p:cNvSpPr>
          <p:nvPr/>
        </p:nvSpPr>
        <p:spPr>
          <a:xfrm>
            <a:off x="899592" y="387539"/>
            <a:ext cx="7787208" cy="540000"/>
          </a:xfrm>
          <a:prstGeom prst="rect">
            <a:avLst/>
          </a:prstGeom>
        </p:spPr>
        <p:txBody>
          <a:bodyPr>
            <a:spAutoFit/>
          </a:bodyPr>
          <a:lstStyle>
            <a:lvl1pPr algn="l" rtl="0" eaLnBrk="0" fontAlgn="base" hangingPunct="0">
              <a:spcBef>
                <a:spcPct val="0"/>
              </a:spcBef>
              <a:spcAft>
                <a:spcPct val="0"/>
              </a:spcAft>
              <a:defRPr sz="4000" kern="1200">
                <a:solidFill>
                  <a:schemeClr val="tx1"/>
                </a:solidFill>
                <a:latin typeface="Arial Unicode MS" panose="020B0604020202020204" pitchFamily="34" charset="-122"/>
                <a:ea typeface="Arial Unicode MS" panose="020B0604020202020204" pitchFamily="34" charset="-122"/>
                <a:cs typeface="Arial Unicode MS" pitchFamily="34" charset="-122"/>
              </a:defRPr>
            </a:lvl1pPr>
            <a:lvl2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4000">
                <a:solidFill>
                  <a:schemeClr val="tx1"/>
                </a:solidFill>
                <a:latin typeface="黑体" pitchFamily="49" charset="-122"/>
                <a:ea typeface="黑体" pitchFamily="49" charset="-122"/>
              </a:defRPr>
            </a:lvl6pPr>
            <a:lvl7pPr marL="914400" algn="l" rtl="0" fontAlgn="base">
              <a:spcBef>
                <a:spcPct val="0"/>
              </a:spcBef>
              <a:spcAft>
                <a:spcPct val="0"/>
              </a:spcAft>
              <a:defRPr sz="4000">
                <a:solidFill>
                  <a:schemeClr val="tx1"/>
                </a:solidFill>
                <a:latin typeface="黑体" pitchFamily="49" charset="-122"/>
                <a:ea typeface="黑体" pitchFamily="49" charset="-122"/>
              </a:defRPr>
            </a:lvl7pPr>
            <a:lvl8pPr marL="1371600" algn="l" rtl="0" fontAlgn="base">
              <a:spcBef>
                <a:spcPct val="0"/>
              </a:spcBef>
              <a:spcAft>
                <a:spcPct val="0"/>
              </a:spcAft>
              <a:defRPr sz="4000">
                <a:solidFill>
                  <a:schemeClr val="tx1"/>
                </a:solidFill>
                <a:latin typeface="黑体" pitchFamily="49" charset="-122"/>
                <a:ea typeface="黑体" pitchFamily="49" charset="-122"/>
              </a:defRPr>
            </a:lvl8pPr>
            <a:lvl9pPr marL="1828800" algn="l" rtl="0" fontAlgn="base">
              <a:spcBef>
                <a:spcPct val="0"/>
              </a:spcBef>
              <a:spcAft>
                <a:spcPct val="0"/>
              </a:spcAft>
              <a:defRPr sz="4000">
                <a:solidFill>
                  <a:schemeClr val="tx1"/>
                </a:solidFill>
                <a:latin typeface="黑体" pitchFamily="49" charset="-122"/>
                <a:ea typeface="黑体" pitchFamily="49" charset="-122"/>
              </a:defRPr>
            </a:lvl9pPr>
          </a:lstStyle>
          <a:p>
            <a:r>
              <a:rPr lang="zh-CN" altLang="en-US" sz="2800" b="1" dirty="0">
                <a:solidFill>
                  <a:srgbClr val="C00000"/>
                </a:solidFill>
                <a:latin typeface="楷体" panose="02010609060101010101" pitchFamily="49" charset="-122"/>
                <a:ea typeface="楷体" panose="02010609060101010101" pitchFamily="49" charset="-122"/>
              </a:rPr>
              <a:t>新规解读之一：</a:t>
            </a:r>
            <a:r>
              <a:rPr lang="zh-CN" altLang="en-US" sz="2400" b="1" dirty="0">
                <a:latin typeface="楷体" panose="02010609060101010101" pitchFamily="49" charset="-122"/>
                <a:ea typeface="楷体" panose="02010609060101010101" pitchFamily="49" charset="-122"/>
                <a:cs typeface="+mn-cs"/>
              </a:rPr>
              <a:t>资管新规概览</a:t>
            </a:r>
          </a:p>
        </p:txBody>
      </p:sp>
    </p:spTree>
    <p:extLst>
      <p:ext uri="{BB962C8B-B14F-4D97-AF65-F5344CB8AC3E}">
        <p14:creationId xmlns:p14="http://schemas.microsoft.com/office/powerpoint/2010/main" val="168252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6457950" y="6356351"/>
            <a:ext cx="2057400" cy="365125"/>
          </a:xfrm>
          <a:prstGeom prst="rect">
            <a:avLst/>
          </a:prstGeom>
        </p:spPr>
        <p:txBody>
          <a:bodyPr/>
          <a:lstStyle/>
          <a:p>
            <a:fld id="{64AEF5D2-80F1-4019-89FD-EBB87A44AC75}" type="slidenum">
              <a:rPr lang="zh-CN" altLang="en-US" smtClean="0"/>
              <a:pPr/>
              <a:t>9</a:t>
            </a:fld>
            <a:endParaRPr lang="zh-CN" altLang="en-US"/>
          </a:p>
        </p:txBody>
      </p:sp>
      <p:pic>
        <p:nvPicPr>
          <p:cNvPr id="10" name="图片 9">
            <a:extLst>
              <a:ext uri="{FF2B5EF4-FFF2-40B4-BE49-F238E27FC236}">
                <a16:creationId xmlns="" xmlns:a16="http://schemas.microsoft.com/office/drawing/2014/main" id="{06A725BE-04D3-4914-9EFE-50AE27BE44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4744" y="4981470"/>
            <a:ext cx="1638559" cy="1418752"/>
          </a:xfrm>
          <a:prstGeom prst="rect">
            <a:avLst/>
          </a:prstGeom>
        </p:spPr>
      </p:pic>
      <p:sp>
        <p:nvSpPr>
          <p:cNvPr id="12" name="文本框 4">
            <a:extLst>
              <a:ext uri="{FF2B5EF4-FFF2-40B4-BE49-F238E27FC236}">
                <a16:creationId xmlns="" xmlns:a16="http://schemas.microsoft.com/office/drawing/2014/main" id="{78BF443A-8A66-4132-B2EE-67E527E9C164}"/>
              </a:ext>
            </a:extLst>
          </p:cNvPr>
          <p:cNvSpPr txBox="1"/>
          <p:nvPr/>
        </p:nvSpPr>
        <p:spPr>
          <a:xfrm>
            <a:off x="723525" y="1741401"/>
            <a:ext cx="7791825" cy="2400657"/>
          </a:xfrm>
          <a:prstGeom prst="rect">
            <a:avLst/>
          </a:prstGeom>
          <a:noFill/>
        </p:spPr>
        <p:txBody>
          <a:bodyPr wrap="square" rtlCol="0">
            <a:spAutoFit/>
          </a:bodyPr>
          <a:lstStyle/>
          <a:p>
            <a:pPr marL="285750" indent="-285750" algn="just">
              <a:lnSpc>
                <a:spcPts val="2400"/>
              </a:lnSpc>
              <a:spcBef>
                <a:spcPts val="600"/>
              </a:spcBef>
              <a:buFont typeface="Wingdings" panose="05000000000000000000" pitchFamily="2" charset="2"/>
              <a:buChar char="ü"/>
            </a:pPr>
            <a:r>
              <a:rPr lang="zh-CN" altLang="en-US" b="1" dirty="0">
                <a:solidFill>
                  <a:srgbClr val="C00000"/>
                </a:solidFill>
                <a:latin typeface="楷体" panose="02010609060101010101" pitchFamily="49" charset="-122"/>
                <a:ea typeface="楷体" panose="02010609060101010101" pitchFamily="49" charset="-122"/>
              </a:rPr>
              <a:t>一是</a:t>
            </a:r>
            <a:r>
              <a:rPr lang="zh-CN" altLang="en-US" b="1" dirty="0" smtClean="0">
                <a:solidFill>
                  <a:srgbClr val="C00000"/>
                </a:solidFill>
                <a:latin typeface="楷体" panose="02010609060101010101" pitchFamily="49" charset="-122"/>
                <a:ea typeface="楷体" panose="02010609060101010101" pitchFamily="49" charset="-122"/>
              </a:rPr>
              <a:t>去多重嵌套</a:t>
            </a:r>
            <a:r>
              <a:rPr lang="zh-CN" altLang="en-US" b="1" dirty="0">
                <a:solidFill>
                  <a:srgbClr val="C00000"/>
                </a:solidFill>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资管产品只能再投资一层资管</a:t>
            </a:r>
            <a:r>
              <a:rPr lang="zh-CN" altLang="en-US" dirty="0" smtClean="0">
                <a:latin typeface="楷体" panose="02010609060101010101" pitchFamily="49" charset="-122"/>
                <a:ea typeface="楷体" panose="02010609060101010101" pitchFamily="49" charset="-122"/>
              </a:rPr>
              <a:t>产品，不能多层嵌套。</a:t>
            </a:r>
            <a:endParaRPr lang="en-US" altLang="zh-CN" dirty="0">
              <a:latin typeface="楷体" panose="02010609060101010101" pitchFamily="49" charset="-122"/>
              <a:ea typeface="楷体" panose="02010609060101010101" pitchFamily="49" charset="-122"/>
            </a:endParaRPr>
          </a:p>
          <a:p>
            <a:pPr marL="285750" indent="-285750" algn="just">
              <a:lnSpc>
                <a:spcPts val="2400"/>
              </a:lnSpc>
              <a:spcBef>
                <a:spcPts val="600"/>
              </a:spcBef>
              <a:buFont typeface="Wingdings" panose="05000000000000000000" pitchFamily="2" charset="2"/>
              <a:buChar char="ü"/>
            </a:pPr>
            <a:r>
              <a:rPr lang="zh-CN" altLang="en-US" b="1" dirty="0">
                <a:solidFill>
                  <a:srgbClr val="C00000"/>
                </a:solidFill>
                <a:latin typeface="楷体" panose="02010609060101010101" pitchFamily="49" charset="-122"/>
                <a:ea typeface="楷体" panose="02010609060101010101" pitchFamily="49" charset="-122"/>
              </a:rPr>
              <a:t>二是</a:t>
            </a:r>
            <a:r>
              <a:rPr lang="zh-CN" altLang="en-US" b="1" dirty="0" smtClean="0">
                <a:solidFill>
                  <a:srgbClr val="C00000"/>
                </a:solidFill>
                <a:latin typeface="楷体" panose="02010609060101010101" pitchFamily="49" charset="-122"/>
                <a:ea typeface="楷体" panose="02010609060101010101" pitchFamily="49" charset="-122"/>
              </a:rPr>
              <a:t>去期限错配</a:t>
            </a:r>
            <a:r>
              <a:rPr lang="zh-CN" altLang="en-US" b="1" dirty="0">
                <a:solidFill>
                  <a:srgbClr val="C00000"/>
                </a:solidFill>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非标资产不能期限错配</a:t>
            </a:r>
            <a:r>
              <a:rPr lang="zh-CN" altLang="en-US" dirty="0" smtClean="0">
                <a:latin typeface="楷体" panose="02010609060101010101" pitchFamily="49" charset="-122"/>
                <a:ea typeface="楷体" panose="02010609060101010101" pitchFamily="49" charset="-122"/>
              </a:rPr>
              <a:t>。封闭式产品期限不得低于</a:t>
            </a:r>
            <a:r>
              <a:rPr lang="en-US" altLang="zh-CN" dirty="0" smtClean="0">
                <a:latin typeface="楷体" panose="02010609060101010101" pitchFamily="49" charset="-122"/>
                <a:ea typeface="楷体" panose="02010609060101010101" pitchFamily="49" charset="-122"/>
              </a:rPr>
              <a:t>90</a:t>
            </a:r>
            <a:r>
              <a:rPr lang="zh-CN" altLang="en-US" dirty="0" smtClean="0">
                <a:latin typeface="楷体" panose="02010609060101010101" pitchFamily="49" charset="-122"/>
                <a:ea typeface="楷体" panose="02010609060101010101" pitchFamily="49" charset="-122"/>
              </a:rPr>
              <a:t>天。所投非标的终止日不得晚于封闭式产品的到期日或者开放式产品的最近一次开放日。</a:t>
            </a:r>
            <a:endParaRPr lang="en-US" altLang="zh-CN" dirty="0">
              <a:latin typeface="楷体" panose="02010609060101010101" pitchFamily="49" charset="-122"/>
              <a:ea typeface="楷体" panose="02010609060101010101" pitchFamily="49" charset="-122"/>
            </a:endParaRPr>
          </a:p>
          <a:p>
            <a:pPr marL="285750" indent="-285750" algn="just">
              <a:lnSpc>
                <a:spcPts val="2400"/>
              </a:lnSpc>
              <a:spcBef>
                <a:spcPts val="600"/>
              </a:spcBef>
              <a:buFont typeface="Wingdings" panose="05000000000000000000" pitchFamily="2" charset="2"/>
              <a:buChar char="ü"/>
            </a:pPr>
            <a:r>
              <a:rPr lang="zh-CN" altLang="en-US" b="1" dirty="0">
                <a:solidFill>
                  <a:srgbClr val="C00000"/>
                </a:solidFill>
                <a:latin typeface="楷体" panose="02010609060101010101" pitchFamily="49" charset="-122"/>
                <a:ea typeface="楷体" panose="02010609060101010101" pitchFamily="49" charset="-122"/>
              </a:rPr>
              <a:t>三是限制集中度</a:t>
            </a:r>
            <a:r>
              <a:rPr lang="zh-CN" altLang="en-US" dirty="0" smtClean="0">
                <a:latin typeface="楷体" panose="02010609060101010101" pitchFamily="49" charset="-122"/>
                <a:ea typeface="楷体" panose="02010609060101010101" pitchFamily="49" charset="-122"/>
              </a:rPr>
              <a:t>，非标余额在任何时点均不得超过理财产品余额的</a:t>
            </a:r>
            <a:r>
              <a:rPr lang="en-US" altLang="zh-CN" dirty="0" smtClean="0">
                <a:latin typeface="楷体" panose="02010609060101010101" pitchFamily="49" charset="-122"/>
                <a:ea typeface="楷体" panose="02010609060101010101" pitchFamily="49" charset="-122"/>
              </a:rPr>
              <a:t>35%</a:t>
            </a:r>
            <a:r>
              <a:rPr lang="zh-CN" altLang="en-US" dirty="0" smtClean="0">
                <a:latin typeface="楷体" panose="02010609060101010101" pitchFamily="49" charset="-122"/>
                <a:ea typeface="楷体" panose="02010609060101010101" pitchFamily="49" charset="-122"/>
              </a:rPr>
              <a:t>或者商业银行上</a:t>
            </a:r>
            <a:r>
              <a:rPr lang="zh-CN" altLang="en-US" dirty="0">
                <a:latin typeface="楷体" panose="02010609060101010101" pitchFamily="49" charset="-122"/>
                <a:ea typeface="楷体" panose="02010609060101010101" pitchFamily="49" charset="-122"/>
              </a:rPr>
              <a:t>年</a:t>
            </a:r>
            <a:r>
              <a:rPr lang="zh-CN" altLang="en-US" dirty="0" smtClean="0">
                <a:latin typeface="楷体" panose="02010609060101010101" pitchFamily="49" charset="-122"/>
                <a:ea typeface="楷体" panose="02010609060101010101" pitchFamily="49" charset="-122"/>
              </a:rPr>
              <a:t>报告披露总资产的</a:t>
            </a:r>
            <a:r>
              <a:rPr lang="en-US" altLang="zh-CN" dirty="0" smtClean="0">
                <a:latin typeface="楷体" panose="02010609060101010101" pitchFamily="49" charset="-122"/>
                <a:ea typeface="楷体" panose="02010609060101010101" pitchFamily="49" charset="-122"/>
              </a:rPr>
              <a:t>4%</a:t>
            </a:r>
            <a:r>
              <a:rPr lang="zh-CN" altLang="en-US" dirty="0" smtClean="0">
                <a:latin typeface="楷体" panose="02010609060101010101" pitchFamily="49" charset="-122"/>
                <a:ea typeface="楷体" panose="02010609060101010101" pitchFamily="49" charset="-122"/>
              </a:rPr>
              <a:t>；单只公募产品投资单只证券或者单只证券投资基金的市值不得超过该产品净资产的</a:t>
            </a:r>
            <a:r>
              <a:rPr lang="en-US" altLang="zh-CN" dirty="0" smtClean="0">
                <a:latin typeface="楷体" panose="02010609060101010101" pitchFamily="49" charset="-122"/>
                <a:ea typeface="楷体" panose="02010609060101010101" pitchFamily="49" charset="-122"/>
              </a:rPr>
              <a:t>10%</a:t>
            </a:r>
            <a:r>
              <a:rPr lang="zh-CN" altLang="en-US" dirty="0" smtClean="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p:txBody>
      </p:sp>
      <p:sp>
        <p:nvSpPr>
          <p:cNvPr id="13" name="矩形 12">
            <a:extLst>
              <a:ext uri="{FF2B5EF4-FFF2-40B4-BE49-F238E27FC236}">
                <a16:creationId xmlns="" xmlns:a16="http://schemas.microsoft.com/office/drawing/2014/main" id="{469E9431-8BE3-44CB-880A-FF799FBA5CF8}"/>
              </a:ext>
            </a:extLst>
          </p:cNvPr>
          <p:cNvSpPr/>
          <p:nvPr/>
        </p:nvSpPr>
        <p:spPr>
          <a:xfrm>
            <a:off x="467544" y="1662854"/>
            <a:ext cx="8219256" cy="283771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a:extLst>
              <a:ext uri="{FF2B5EF4-FFF2-40B4-BE49-F238E27FC236}">
                <a16:creationId xmlns="" xmlns:a16="http://schemas.microsoft.com/office/drawing/2014/main" id="{6515E109-77D7-4384-BA6B-F76F584AA049}"/>
              </a:ext>
            </a:extLst>
          </p:cNvPr>
          <p:cNvSpPr txBox="1">
            <a:spLocks/>
          </p:cNvSpPr>
          <p:nvPr/>
        </p:nvSpPr>
        <p:spPr>
          <a:xfrm>
            <a:off x="899592" y="387539"/>
            <a:ext cx="7787208" cy="540000"/>
          </a:xfrm>
          <a:prstGeom prst="rect">
            <a:avLst/>
          </a:prstGeom>
        </p:spPr>
        <p:txBody>
          <a:bodyPr>
            <a:spAutoFit/>
          </a:bodyPr>
          <a:lstStyle>
            <a:lvl1pPr algn="l" rtl="0" eaLnBrk="0" fontAlgn="base" hangingPunct="0">
              <a:spcBef>
                <a:spcPct val="0"/>
              </a:spcBef>
              <a:spcAft>
                <a:spcPct val="0"/>
              </a:spcAft>
              <a:defRPr sz="4000" kern="1200">
                <a:solidFill>
                  <a:schemeClr val="tx1"/>
                </a:solidFill>
                <a:latin typeface="Arial Unicode MS" panose="020B0604020202020204" pitchFamily="34" charset="-122"/>
                <a:ea typeface="Arial Unicode MS" panose="020B0604020202020204" pitchFamily="34" charset="-122"/>
                <a:cs typeface="Arial Unicode MS" pitchFamily="34" charset="-122"/>
              </a:defRPr>
            </a:lvl1pPr>
            <a:lvl2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4000">
                <a:solidFill>
                  <a:schemeClr val="tx1"/>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4000">
                <a:solidFill>
                  <a:schemeClr val="tx1"/>
                </a:solidFill>
                <a:latin typeface="黑体" pitchFamily="49" charset="-122"/>
                <a:ea typeface="黑体" pitchFamily="49" charset="-122"/>
              </a:defRPr>
            </a:lvl6pPr>
            <a:lvl7pPr marL="914400" algn="l" rtl="0" fontAlgn="base">
              <a:spcBef>
                <a:spcPct val="0"/>
              </a:spcBef>
              <a:spcAft>
                <a:spcPct val="0"/>
              </a:spcAft>
              <a:defRPr sz="4000">
                <a:solidFill>
                  <a:schemeClr val="tx1"/>
                </a:solidFill>
                <a:latin typeface="黑体" pitchFamily="49" charset="-122"/>
                <a:ea typeface="黑体" pitchFamily="49" charset="-122"/>
              </a:defRPr>
            </a:lvl7pPr>
            <a:lvl8pPr marL="1371600" algn="l" rtl="0" fontAlgn="base">
              <a:spcBef>
                <a:spcPct val="0"/>
              </a:spcBef>
              <a:spcAft>
                <a:spcPct val="0"/>
              </a:spcAft>
              <a:defRPr sz="4000">
                <a:solidFill>
                  <a:schemeClr val="tx1"/>
                </a:solidFill>
                <a:latin typeface="黑体" pitchFamily="49" charset="-122"/>
                <a:ea typeface="黑体" pitchFamily="49" charset="-122"/>
              </a:defRPr>
            </a:lvl8pPr>
            <a:lvl9pPr marL="1828800" algn="l" rtl="0" fontAlgn="base">
              <a:spcBef>
                <a:spcPct val="0"/>
              </a:spcBef>
              <a:spcAft>
                <a:spcPct val="0"/>
              </a:spcAft>
              <a:defRPr sz="4000">
                <a:solidFill>
                  <a:schemeClr val="tx1"/>
                </a:solidFill>
                <a:latin typeface="黑体" pitchFamily="49" charset="-122"/>
                <a:ea typeface="黑体" pitchFamily="49" charset="-122"/>
              </a:defRPr>
            </a:lvl9pPr>
          </a:lstStyle>
          <a:p>
            <a:r>
              <a:rPr lang="zh-CN" altLang="en-US" sz="2800" b="1" dirty="0">
                <a:solidFill>
                  <a:srgbClr val="C00000"/>
                </a:solidFill>
                <a:latin typeface="楷体" panose="02010609060101010101" pitchFamily="49" charset="-122"/>
                <a:ea typeface="楷体" panose="02010609060101010101" pitchFamily="49" charset="-122"/>
              </a:rPr>
              <a:t>新规解读之一：</a:t>
            </a:r>
            <a:r>
              <a:rPr lang="zh-CN" altLang="en-US" sz="2400" b="1" dirty="0">
                <a:latin typeface="楷体" panose="02010609060101010101" pitchFamily="49" charset="-122"/>
                <a:ea typeface="楷体" panose="02010609060101010101" pitchFamily="49" charset="-122"/>
                <a:cs typeface="+mn-cs"/>
              </a:rPr>
              <a:t>资管新规概览</a:t>
            </a:r>
          </a:p>
        </p:txBody>
      </p:sp>
      <p:grpSp>
        <p:nvGrpSpPr>
          <p:cNvPr id="14" name="组合 13">
            <a:extLst>
              <a:ext uri="{FF2B5EF4-FFF2-40B4-BE49-F238E27FC236}">
                <a16:creationId xmlns="" xmlns:a16="http://schemas.microsoft.com/office/drawing/2014/main" id="{01E1C242-A7AC-4ED3-8A82-5B5362C4D721}"/>
              </a:ext>
            </a:extLst>
          </p:cNvPr>
          <p:cNvGrpSpPr/>
          <p:nvPr/>
        </p:nvGrpSpPr>
        <p:grpSpPr>
          <a:xfrm>
            <a:off x="467544" y="1081746"/>
            <a:ext cx="8219256" cy="520393"/>
            <a:chOff x="467544" y="1081746"/>
            <a:chExt cx="8219256" cy="520393"/>
          </a:xfrm>
        </p:grpSpPr>
        <p:sp>
          <p:nvSpPr>
            <p:cNvPr id="15" name="矩形 14">
              <a:extLst>
                <a:ext uri="{FF2B5EF4-FFF2-40B4-BE49-F238E27FC236}">
                  <a16:creationId xmlns="" xmlns:a16="http://schemas.microsoft.com/office/drawing/2014/main" id="{316FBEB6-0378-4394-B84E-0947E8C35CA8}"/>
                </a:ext>
              </a:extLst>
            </p:cNvPr>
            <p:cNvSpPr/>
            <p:nvPr/>
          </p:nvSpPr>
          <p:spPr>
            <a:xfrm>
              <a:off x="467544" y="1081746"/>
              <a:ext cx="8219256" cy="5203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 xmlns:a16="http://schemas.microsoft.com/office/drawing/2014/main" id="{BE40527A-B73B-49FF-9409-4B76F02C56E8}"/>
                </a:ext>
              </a:extLst>
            </p:cNvPr>
            <p:cNvSpPr txBox="1"/>
            <p:nvPr/>
          </p:nvSpPr>
          <p:spPr>
            <a:xfrm>
              <a:off x="556591" y="1124744"/>
              <a:ext cx="6944381" cy="400110"/>
            </a:xfrm>
            <a:prstGeom prst="rect">
              <a:avLst/>
            </a:prstGeom>
            <a:noFill/>
          </p:spPr>
          <p:txBody>
            <a:bodyPr wrap="square" rtlCol="0">
              <a:spAutoFit/>
            </a:bodyPr>
            <a:lstStyle/>
            <a:p>
              <a:r>
                <a:rPr lang="zh-CN" altLang="en-US" sz="2000" b="1" dirty="0">
                  <a:solidFill>
                    <a:schemeClr val="bg1"/>
                  </a:solidFill>
                  <a:latin typeface="楷体" panose="02010609060101010101" pitchFamily="49" charset="-122"/>
                  <a:ea typeface="楷体" panose="02010609060101010101" pitchFamily="49" charset="-122"/>
                </a:rPr>
                <a:t>（二）投资端</a:t>
              </a:r>
            </a:p>
          </p:txBody>
        </p:sp>
      </p:grpSp>
    </p:spTree>
    <p:extLst>
      <p:ext uri="{BB962C8B-B14F-4D97-AF65-F5344CB8AC3E}">
        <p14:creationId xmlns:p14="http://schemas.microsoft.com/office/powerpoint/2010/main" val="2100849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演示文稿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25703</TotalTime>
  <Words>2932</Words>
  <Application>Microsoft Office PowerPoint</Application>
  <PresentationFormat>全屏显示(4:3)</PresentationFormat>
  <Paragraphs>191</Paragraphs>
  <Slides>19</Slides>
  <Notes>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 Unicode MS</vt:lpstr>
      <vt:lpstr>Helvetica Neue</vt:lpstr>
      <vt:lpstr>方正黑体简体</vt:lpstr>
      <vt:lpstr>仿宋</vt:lpstr>
      <vt:lpstr>黑体</vt:lpstr>
      <vt:lpstr>华文楷体</vt:lpstr>
      <vt:lpstr>楷体</vt:lpstr>
      <vt:lpstr>宋体</vt:lpstr>
      <vt:lpstr>微软雅黑</vt:lpstr>
      <vt:lpstr>Arial</vt:lpstr>
      <vt:lpstr>Calibri</vt:lpstr>
      <vt:lpstr>Cambria</vt:lpstr>
      <vt:lpstr>Wingdings</vt:lpstr>
      <vt:lpstr>演示文稿1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目录</dc:title>
  <dc:creator>尹秀杰</dc:creator>
  <cp:lastModifiedBy>yinchuzhao</cp:lastModifiedBy>
  <cp:revision>3614</cp:revision>
  <cp:lastPrinted>2018-12-03T10:08:54Z</cp:lastPrinted>
  <dcterms:created xsi:type="dcterms:W3CDTF">2014-07-09T08:39:07Z</dcterms:created>
  <dcterms:modified xsi:type="dcterms:W3CDTF">2020-11-23T01:25:37Z</dcterms:modified>
</cp:coreProperties>
</file>