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73" r:id="rId3"/>
    <p:sldId id="374" r:id="rId5"/>
    <p:sldId id="375" r:id="rId6"/>
    <p:sldId id="259" r:id="rId7"/>
    <p:sldId id="360" r:id="rId8"/>
    <p:sldId id="379" r:id="rId9"/>
    <p:sldId id="380" r:id="rId10"/>
    <p:sldId id="382" r:id="rId11"/>
    <p:sldId id="376" r:id="rId12"/>
    <p:sldId id="383" r:id="rId13"/>
    <p:sldId id="384" r:id="rId14"/>
    <p:sldId id="1489" r:id="rId15"/>
    <p:sldId id="1495" r:id="rId16"/>
    <p:sldId id="377" r:id="rId17"/>
    <p:sldId id="386" r:id="rId18"/>
    <p:sldId id="351" r:id="rId19"/>
    <p:sldId id="354" r:id="rId20"/>
    <p:sldId id="1491" r:id="rId21"/>
    <p:sldId id="367" r:id="rId22"/>
    <p:sldId id="378" r:id="rId23"/>
    <p:sldId id="1490" r:id="rId24"/>
    <p:sldId id="1497" r:id="rId25"/>
    <p:sldId id="1498" r:id="rId26"/>
  </p:sldIdLst>
  <p:sldSz cx="9721850" cy="5400675"/>
  <p:notesSz cx="6858000" cy="9144000"/>
  <p:custDataLst>
    <p:tags r:id="rId30"/>
  </p:custDataLst>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3765"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0965"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7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4730"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129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19849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569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255186"/>
    <a:srgbClr val="1B406E"/>
    <a:srgbClr val="004A82"/>
    <a:srgbClr val="0070C0"/>
    <a:srgbClr val="0000FF"/>
    <a:srgbClr val="4F81BD"/>
    <a:srgbClr val="E79620"/>
    <a:srgbClr val="89AAD3"/>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9" autoAdjust="0"/>
    <p:restoredTop sz="89670" autoAdjust="0"/>
  </p:normalViewPr>
  <p:slideViewPr>
    <p:cSldViewPr>
      <p:cViewPr>
        <p:scale>
          <a:sx n="60" d="100"/>
          <a:sy n="60" d="100"/>
        </p:scale>
        <p:origin x="1200" y="216"/>
      </p:cViewPr>
      <p:guideLst>
        <p:guide orient="horz" pos="1338"/>
        <p:guide pos="3100"/>
        <p:guide orient="horz" pos="1336"/>
        <p:guide pos="310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gs" Target="tags/tag1.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65"/>
      </c:pie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419C288-A71F-47DF-9AE9-404CC5E1E1C9}" type="doc">
      <dgm:prSet loTypeId="urn:microsoft.com/office/officeart/2005/8/layout/bProcess2" loCatId="process" qsTypeId="urn:microsoft.com/office/officeart/2005/8/quickstyle/simple5" qsCatId="simple" csTypeId="urn:microsoft.com/office/officeart/2005/8/colors/accent1_2" csCatId="accent1" phldr="1"/>
      <dgm:spPr/>
      <dgm:t>
        <a:bodyPr/>
        <a:lstStyle/>
        <a:p>
          <a:endParaRPr lang="zh-CN" altLang="en-US"/>
        </a:p>
      </dgm:t>
    </dgm:pt>
    <dgm:pt modelId="{5B3801FE-F98D-4B74-B3F0-66C97E26FF11}">
      <dgm:prSet phldrT="[文本]"/>
      <dgm:spPr>
        <a:solidFill>
          <a:srgbClr val="1F497D"/>
        </a:solidFill>
      </dgm:spPr>
      <dgm:t>
        <a:bodyPr/>
        <a:lstStyle/>
        <a:p>
          <a:r>
            <a:rPr lang="zh-CN" altLang="en-US" dirty="0"/>
            <a:t>决策规划</a:t>
          </a:r>
        </a:p>
      </dgm:t>
    </dgm:pt>
    <dgm:pt modelId="{2BCF067A-4898-4C1F-8F47-41364D2130E2}" cxnId="{50BA4BA8-3412-4A4C-BEDB-5B84EE79195C}" type="parTrans">
      <dgm:prSet/>
      <dgm:spPr/>
      <dgm:t>
        <a:bodyPr/>
        <a:lstStyle/>
        <a:p>
          <a:endParaRPr lang="zh-CN" altLang="en-US"/>
        </a:p>
      </dgm:t>
    </dgm:pt>
    <dgm:pt modelId="{5CA2BCA6-60DD-40E1-92D1-76A6FF78DA76}" cxnId="{50BA4BA8-3412-4A4C-BEDB-5B84EE79195C}" type="sibTrans">
      <dgm:prSet/>
      <dgm:spPr/>
      <dgm:t>
        <a:bodyPr/>
        <a:lstStyle/>
        <a:p>
          <a:endParaRPr lang="zh-CN" altLang="en-US"/>
        </a:p>
      </dgm:t>
    </dgm:pt>
    <dgm:pt modelId="{3773AAC9-93F2-42C3-8474-1139A529572E}">
      <dgm:prSet phldrT="[文本]"/>
      <dgm:spPr>
        <a:solidFill>
          <a:srgbClr val="1F497D"/>
        </a:solidFill>
      </dgm:spPr>
      <dgm:t>
        <a:bodyPr/>
        <a:lstStyle/>
        <a:p>
          <a:r>
            <a:rPr lang="zh-CN" altLang="en-US" dirty="0"/>
            <a:t>目标选择</a:t>
          </a:r>
        </a:p>
      </dgm:t>
    </dgm:pt>
    <dgm:pt modelId="{C9E2E37D-21C8-42EF-8A95-2E34EEE60621}" cxnId="{CF515527-D6F3-467C-A0A4-F82D653B3BC6}" type="parTrans">
      <dgm:prSet/>
      <dgm:spPr/>
      <dgm:t>
        <a:bodyPr/>
        <a:lstStyle/>
        <a:p>
          <a:endParaRPr lang="zh-CN" altLang="en-US"/>
        </a:p>
      </dgm:t>
    </dgm:pt>
    <dgm:pt modelId="{C0223EEF-E5E8-45C1-A1D4-335C09C3F84B}" cxnId="{CF515527-D6F3-467C-A0A4-F82D653B3BC6}" type="sibTrans">
      <dgm:prSet/>
      <dgm:spPr/>
      <dgm:t>
        <a:bodyPr/>
        <a:lstStyle/>
        <a:p>
          <a:endParaRPr lang="zh-CN" altLang="en-US"/>
        </a:p>
      </dgm:t>
    </dgm:pt>
    <dgm:pt modelId="{AFC0993A-0001-49C6-911B-DC92B430CE2F}">
      <dgm:prSet phldrT="[文本]"/>
      <dgm:spPr>
        <a:solidFill>
          <a:srgbClr val="1F497D"/>
        </a:solidFill>
      </dgm:spPr>
      <dgm:t>
        <a:bodyPr/>
        <a:lstStyle/>
        <a:p>
          <a:r>
            <a:rPr lang="zh-CN" altLang="en-US" dirty="0"/>
            <a:t>时机选择</a:t>
          </a:r>
        </a:p>
      </dgm:t>
    </dgm:pt>
    <dgm:pt modelId="{1CF9BF90-D52D-4ADE-8C8F-5BF940084CC8}" cxnId="{4858C848-FC92-4EE1-9267-1DD9456558F2}" type="parTrans">
      <dgm:prSet/>
      <dgm:spPr/>
      <dgm:t>
        <a:bodyPr/>
        <a:lstStyle/>
        <a:p>
          <a:endParaRPr lang="zh-CN" altLang="en-US"/>
        </a:p>
      </dgm:t>
    </dgm:pt>
    <dgm:pt modelId="{F6BEA2BC-D9C5-403B-B41B-67B8AEA54C00}" cxnId="{4858C848-FC92-4EE1-9267-1DD9456558F2}" type="sibTrans">
      <dgm:prSet/>
      <dgm:spPr/>
      <dgm:t>
        <a:bodyPr/>
        <a:lstStyle/>
        <a:p>
          <a:endParaRPr lang="zh-CN" altLang="en-US"/>
        </a:p>
      </dgm:t>
    </dgm:pt>
    <dgm:pt modelId="{73F96E1F-9886-44CD-8768-83594127A595}">
      <dgm:prSet phldrT="[文本]"/>
      <dgm:spPr>
        <a:solidFill>
          <a:srgbClr val="1F497D"/>
        </a:solidFill>
      </dgm:spPr>
      <dgm:t>
        <a:bodyPr/>
        <a:lstStyle/>
        <a:p>
          <a:r>
            <a:rPr lang="zh-CN" altLang="en-US" dirty="0"/>
            <a:t>初期工作</a:t>
          </a:r>
        </a:p>
      </dgm:t>
    </dgm:pt>
    <dgm:pt modelId="{C2E16F8D-A04C-4C0C-A738-EA875BE99476}" cxnId="{9CF88311-735B-442E-8326-DD39D063FDD3}" type="parTrans">
      <dgm:prSet/>
      <dgm:spPr/>
      <dgm:t>
        <a:bodyPr/>
        <a:lstStyle/>
        <a:p>
          <a:endParaRPr lang="zh-CN" altLang="en-US"/>
        </a:p>
      </dgm:t>
    </dgm:pt>
    <dgm:pt modelId="{3DEF1BF1-302D-4043-9F90-4922328AFCE6}" cxnId="{9CF88311-735B-442E-8326-DD39D063FDD3}" type="sibTrans">
      <dgm:prSet/>
      <dgm:spPr/>
      <dgm:t>
        <a:bodyPr/>
        <a:lstStyle/>
        <a:p>
          <a:endParaRPr lang="zh-CN" altLang="en-US"/>
        </a:p>
      </dgm:t>
    </dgm:pt>
    <dgm:pt modelId="{69C66614-9263-49DC-B75A-84B0905ECA92}">
      <dgm:prSet phldrT="[文本]"/>
      <dgm:spPr>
        <a:solidFill>
          <a:srgbClr val="1F497D"/>
        </a:solidFill>
      </dgm:spPr>
      <dgm:t>
        <a:bodyPr/>
        <a:lstStyle/>
        <a:p>
          <a:r>
            <a:rPr lang="zh-CN" altLang="en-US" dirty="0"/>
            <a:t>实施阶段</a:t>
          </a:r>
        </a:p>
      </dgm:t>
    </dgm:pt>
    <dgm:pt modelId="{02B43A46-BAB7-492D-8817-1EA35DB306DA}" cxnId="{C43078DC-16D5-435E-92B2-27D5430CB2C6}" type="parTrans">
      <dgm:prSet/>
      <dgm:spPr/>
      <dgm:t>
        <a:bodyPr/>
        <a:lstStyle/>
        <a:p>
          <a:endParaRPr lang="zh-CN" altLang="en-US"/>
        </a:p>
      </dgm:t>
    </dgm:pt>
    <dgm:pt modelId="{174A96E1-82A7-4AB4-9F83-315D592F2BEA}" cxnId="{C43078DC-16D5-435E-92B2-27D5430CB2C6}" type="sibTrans">
      <dgm:prSet/>
      <dgm:spPr/>
      <dgm:t>
        <a:bodyPr/>
        <a:lstStyle/>
        <a:p>
          <a:endParaRPr lang="zh-CN" altLang="en-US"/>
        </a:p>
      </dgm:t>
    </dgm:pt>
    <dgm:pt modelId="{B6BACCBE-DE78-435C-9E98-EBF5AA49C38E}">
      <dgm:prSet phldrT="[文本]"/>
      <dgm:spPr>
        <a:solidFill>
          <a:srgbClr val="255186"/>
        </a:solidFill>
      </dgm:spPr>
      <dgm:t>
        <a:bodyPr/>
        <a:lstStyle/>
        <a:p>
          <a:r>
            <a:rPr lang="zh-CN" altLang="en-US" dirty="0"/>
            <a:t>并购后整合</a:t>
          </a:r>
        </a:p>
      </dgm:t>
    </dgm:pt>
    <dgm:pt modelId="{D719EF33-63CA-4852-904F-47B9BBD6F6A0}" cxnId="{038DB519-288F-4536-8AAE-EAE71306F5BF}" type="parTrans">
      <dgm:prSet/>
      <dgm:spPr/>
      <dgm:t>
        <a:bodyPr/>
        <a:lstStyle/>
        <a:p>
          <a:endParaRPr lang="zh-CN" altLang="en-US"/>
        </a:p>
      </dgm:t>
    </dgm:pt>
    <dgm:pt modelId="{A359A7F1-47D8-498B-A77A-F190B108F0F2}" cxnId="{038DB519-288F-4536-8AAE-EAE71306F5BF}" type="sibTrans">
      <dgm:prSet/>
      <dgm:spPr/>
      <dgm:t>
        <a:bodyPr/>
        <a:lstStyle/>
        <a:p>
          <a:endParaRPr lang="zh-CN" altLang="en-US"/>
        </a:p>
      </dgm:t>
    </dgm:pt>
    <dgm:pt modelId="{275AF777-CF70-47C3-B7EA-9EF864D22E85}" type="pres">
      <dgm:prSet presAssocID="{B419C288-A71F-47DF-9AE9-404CC5E1E1C9}" presName="diagram" presStyleCnt="0">
        <dgm:presLayoutVars>
          <dgm:dir/>
          <dgm:resizeHandles/>
        </dgm:presLayoutVars>
      </dgm:prSet>
      <dgm:spPr/>
    </dgm:pt>
    <dgm:pt modelId="{DCF787E9-2007-446B-96F8-3154A81FF234}" type="pres">
      <dgm:prSet presAssocID="{5B3801FE-F98D-4B74-B3F0-66C97E26FF11}" presName="firstNode" presStyleLbl="node1" presStyleIdx="0" presStyleCnt="6">
        <dgm:presLayoutVars>
          <dgm:bulletEnabled val="1"/>
        </dgm:presLayoutVars>
      </dgm:prSet>
      <dgm:spPr/>
    </dgm:pt>
    <dgm:pt modelId="{A234AF52-2F7A-4934-AC01-4DDB143EFFAD}" type="pres">
      <dgm:prSet presAssocID="{5CA2BCA6-60DD-40E1-92D1-76A6FF78DA76}" presName="sibTrans" presStyleLbl="sibTrans2D1" presStyleIdx="0" presStyleCnt="5"/>
      <dgm:spPr/>
    </dgm:pt>
    <dgm:pt modelId="{84CF5C69-843A-46D7-9ACD-8296FA8FD594}" type="pres">
      <dgm:prSet presAssocID="{3773AAC9-93F2-42C3-8474-1139A529572E}" presName="middleNode" presStyleCnt="0"/>
      <dgm:spPr/>
    </dgm:pt>
    <dgm:pt modelId="{3B21F401-9D28-4FCE-B884-9EB633261835}" type="pres">
      <dgm:prSet presAssocID="{3773AAC9-93F2-42C3-8474-1139A529572E}" presName="padding" presStyleLbl="node1" presStyleIdx="0" presStyleCnt="6"/>
      <dgm:spPr/>
    </dgm:pt>
    <dgm:pt modelId="{0D8252F7-A998-44DC-AE7B-E3961D8CEEE2}" type="pres">
      <dgm:prSet presAssocID="{3773AAC9-93F2-42C3-8474-1139A529572E}" presName="shape" presStyleLbl="node1" presStyleIdx="1" presStyleCnt="6">
        <dgm:presLayoutVars>
          <dgm:bulletEnabled val="1"/>
        </dgm:presLayoutVars>
      </dgm:prSet>
      <dgm:spPr/>
    </dgm:pt>
    <dgm:pt modelId="{8037D92C-27E8-4BA9-ADF0-FBBEC5BCE60F}" type="pres">
      <dgm:prSet presAssocID="{C0223EEF-E5E8-45C1-A1D4-335C09C3F84B}" presName="sibTrans" presStyleLbl="sibTrans2D1" presStyleIdx="1" presStyleCnt="5"/>
      <dgm:spPr/>
    </dgm:pt>
    <dgm:pt modelId="{5EC40422-FABF-4BD2-8873-D6E03C7CDCBC}" type="pres">
      <dgm:prSet presAssocID="{AFC0993A-0001-49C6-911B-DC92B430CE2F}" presName="middleNode" presStyleCnt="0"/>
      <dgm:spPr/>
    </dgm:pt>
    <dgm:pt modelId="{142E10F4-3C62-4DE0-B8F6-FC858291D918}" type="pres">
      <dgm:prSet presAssocID="{AFC0993A-0001-49C6-911B-DC92B430CE2F}" presName="padding" presStyleLbl="node1" presStyleIdx="1" presStyleCnt="6"/>
      <dgm:spPr/>
    </dgm:pt>
    <dgm:pt modelId="{17C54667-2F56-4DD9-A7B3-FD1F6BCD9615}" type="pres">
      <dgm:prSet presAssocID="{AFC0993A-0001-49C6-911B-DC92B430CE2F}" presName="shape" presStyleLbl="node1" presStyleIdx="2" presStyleCnt="6">
        <dgm:presLayoutVars>
          <dgm:bulletEnabled val="1"/>
        </dgm:presLayoutVars>
      </dgm:prSet>
      <dgm:spPr/>
    </dgm:pt>
    <dgm:pt modelId="{AF3EE040-BF8F-46FE-849D-792DF2B045E1}" type="pres">
      <dgm:prSet presAssocID="{F6BEA2BC-D9C5-403B-B41B-67B8AEA54C00}" presName="sibTrans" presStyleLbl="sibTrans2D1" presStyleIdx="2" presStyleCnt="5"/>
      <dgm:spPr/>
    </dgm:pt>
    <dgm:pt modelId="{94817E91-FC6A-4DF3-8EAA-12D260CB4A7E}" type="pres">
      <dgm:prSet presAssocID="{73F96E1F-9886-44CD-8768-83594127A595}" presName="middleNode" presStyleCnt="0"/>
      <dgm:spPr/>
    </dgm:pt>
    <dgm:pt modelId="{F7557513-39E1-46BC-B5D9-5D80ADC0075A}" type="pres">
      <dgm:prSet presAssocID="{73F96E1F-9886-44CD-8768-83594127A595}" presName="padding" presStyleLbl="node1" presStyleIdx="2" presStyleCnt="6"/>
      <dgm:spPr/>
    </dgm:pt>
    <dgm:pt modelId="{BBF378C3-D191-44C7-BD95-B477F33F8BF9}" type="pres">
      <dgm:prSet presAssocID="{73F96E1F-9886-44CD-8768-83594127A595}" presName="shape" presStyleLbl="node1" presStyleIdx="3" presStyleCnt="6">
        <dgm:presLayoutVars>
          <dgm:bulletEnabled val="1"/>
        </dgm:presLayoutVars>
      </dgm:prSet>
      <dgm:spPr/>
    </dgm:pt>
    <dgm:pt modelId="{35492FDC-6A46-4354-A3CD-8688A32D9A67}" type="pres">
      <dgm:prSet presAssocID="{3DEF1BF1-302D-4043-9F90-4922328AFCE6}" presName="sibTrans" presStyleLbl="sibTrans2D1" presStyleIdx="3" presStyleCnt="5"/>
      <dgm:spPr/>
    </dgm:pt>
    <dgm:pt modelId="{C307AABC-B55F-488F-8BDD-292294102219}" type="pres">
      <dgm:prSet presAssocID="{69C66614-9263-49DC-B75A-84B0905ECA92}" presName="middleNode" presStyleCnt="0"/>
      <dgm:spPr/>
    </dgm:pt>
    <dgm:pt modelId="{32BCE3B1-1A03-46CF-9CAA-917CDC7A60BC}" type="pres">
      <dgm:prSet presAssocID="{69C66614-9263-49DC-B75A-84B0905ECA92}" presName="padding" presStyleLbl="node1" presStyleIdx="3" presStyleCnt="6"/>
      <dgm:spPr/>
    </dgm:pt>
    <dgm:pt modelId="{367C8A0B-FBCA-4B03-95BF-6C9943D41C04}" type="pres">
      <dgm:prSet presAssocID="{69C66614-9263-49DC-B75A-84B0905ECA92}" presName="shape" presStyleLbl="node1" presStyleIdx="4" presStyleCnt="6">
        <dgm:presLayoutVars>
          <dgm:bulletEnabled val="1"/>
        </dgm:presLayoutVars>
      </dgm:prSet>
      <dgm:spPr/>
    </dgm:pt>
    <dgm:pt modelId="{BF97322E-CCE9-43E1-A25A-F50FEAA91E28}" type="pres">
      <dgm:prSet presAssocID="{174A96E1-82A7-4AB4-9F83-315D592F2BEA}" presName="sibTrans" presStyleLbl="sibTrans2D1" presStyleIdx="4" presStyleCnt="5"/>
      <dgm:spPr/>
    </dgm:pt>
    <dgm:pt modelId="{0C9290FC-7CCB-409B-BE7B-D48EBE4BF51C}" type="pres">
      <dgm:prSet presAssocID="{B6BACCBE-DE78-435C-9E98-EBF5AA49C38E}" presName="lastNode" presStyleLbl="node1" presStyleIdx="5" presStyleCnt="6">
        <dgm:presLayoutVars>
          <dgm:bulletEnabled val="1"/>
        </dgm:presLayoutVars>
      </dgm:prSet>
      <dgm:spPr/>
    </dgm:pt>
  </dgm:ptLst>
  <dgm:cxnLst>
    <dgm:cxn modelId="{32768C04-E543-4947-B732-645DFD35C74B}" type="presOf" srcId="{5CA2BCA6-60DD-40E1-92D1-76A6FF78DA76}" destId="{A234AF52-2F7A-4934-AC01-4DDB143EFFAD}" srcOrd="0" destOrd="0" presId="urn:microsoft.com/office/officeart/2005/8/layout/bProcess2"/>
    <dgm:cxn modelId="{9CF88311-735B-442E-8326-DD39D063FDD3}" srcId="{B419C288-A71F-47DF-9AE9-404CC5E1E1C9}" destId="{73F96E1F-9886-44CD-8768-83594127A595}" srcOrd="3" destOrd="0" parTransId="{C2E16F8D-A04C-4C0C-A738-EA875BE99476}" sibTransId="{3DEF1BF1-302D-4043-9F90-4922328AFCE6}"/>
    <dgm:cxn modelId="{88015717-A28C-4E62-885C-27F46C0BC389}" type="presOf" srcId="{5B3801FE-F98D-4B74-B3F0-66C97E26FF11}" destId="{DCF787E9-2007-446B-96F8-3154A81FF234}" srcOrd="0" destOrd="0" presId="urn:microsoft.com/office/officeart/2005/8/layout/bProcess2"/>
    <dgm:cxn modelId="{038DB519-288F-4536-8AAE-EAE71306F5BF}" srcId="{B419C288-A71F-47DF-9AE9-404CC5E1E1C9}" destId="{B6BACCBE-DE78-435C-9E98-EBF5AA49C38E}" srcOrd="5" destOrd="0" parTransId="{D719EF33-63CA-4852-904F-47B9BBD6F6A0}" sibTransId="{A359A7F1-47D8-498B-A77A-F190B108F0F2}"/>
    <dgm:cxn modelId="{71DD881E-F66E-43EC-9FDA-C4460F4B3C33}" type="presOf" srcId="{AFC0993A-0001-49C6-911B-DC92B430CE2F}" destId="{17C54667-2F56-4DD9-A7B3-FD1F6BCD9615}" srcOrd="0" destOrd="0" presId="urn:microsoft.com/office/officeart/2005/8/layout/bProcess2"/>
    <dgm:cxn modelId="{CF515527-D6F3-467C-A0A4-F82D653B3BC6}" srcId="{B419C288-A71F-47DF-9AE9-404CC5E1E1C9}" destId="{3773AAC9-93F2-42C3-8474-1139A529572E}" srcOrd="1" destOrd="0" parTransId="{C9E2E37D-21C8-42EF-8A95-2E34EEE60621}" sibTransId="{C0223EEF-E5E8-45C1-A1D4-335C09C3F84B}"/>
    <dgm:cxn modelId="{FC27F434-D748-4E3B-80AA-27CC36F0A712}" type="presOf" srcId="{B6BACCBE-DE78-435C-9E98-EBF5AA49C38E}" destId="{0C9290FC-7CCB-409B-BE7B-D48EBE4BF51C}" srcOrd="0" destOrd="0" presId="urn:microsoft.com/office/officeart/2005/8/layout/bProcess2"/>
    <dgm:cxn modelId="{C3442544-A8F5-47F7-ADFE-C109F7CA4263}" type="presOf" srcId="{174A96E1-82A7-4AB4-9F83-315D592F2BEA}" destId="{BF97322E-CCE9-43E1-A25A-F50FEAA91E28}" srcOrd="0" destOrd="0" presId="urn:microsoft.com/office/officeart/2005/8/layout/bProcess2"/>
    <dgm:cxn modelId="{4858C848-FC92-4EE1-9267-1DD9456558F2}" srcId="{B419C288-A71F-47DF-9AE9-404CC5E1E1C9}" destId="{AFC0993A-0001-49C6-911B-DC92B430CE2F}" srcOrd="2" destOrd="0" parTransId="{1CF9BF90-D52D-4ADE-8C8F-5BF940084CC8}" sibTransId="{F6BEA2BC-D9C5-403B-B41B-67B8AEA54C00}"/>
    <dgm:cxn modelId="{88F22A7E-6615-4BC7-8FAD-A6D95631AEAD}" type="presOf" srcId="{C0223EEF-E5E8-45C1-A1D4-335C09C3F84B}" destId="{8037D92C-27E8-4BA9-ADF0-FBBEC5BCE60F}" srcOrd="0" destOrd="0" presId="urn:microsoft.com/office/officeart/2005/8/layout/bProcess2"/>
    <dgm:cxn modelId="{AD90A086-158D-4B33-92E0-856C898130B1}" type="presOf" srcId="{73F96E1F-9886-44CD-8768-83594127A595}" destId="{BBF378C3-D191-44C7-BD95-B477F33F8BF9}" srcOrd="0" destOrd="0" presId="urn:microsoft.com/office/officeart/2005/8/layout/bProcess2"/>
    <dgm:cxn modelId="{8BC7468C-5E32-4F77-A89D-ED7915776622}" type="presOf" srcId="{F6BEA2BC-D9C5-403B-B41B-67B8AEA54C00}" destId="{AF3EE040-BF8F-46FE-849D-792DF2B045E1}" srcOrd="0" destOrd="0" presId="urn:microsoft.com/office/officeart/2005/8/layout/bProcess2"/>
    <dgm:cxn modelId="{6B33C692-2B9B-4BE3-ADF3-0DE701215B57}" type="presOf" srcId="{3DEF1BF1-302D-4043-9F90-4922328AFCE6}" destId="{35492FDC-6A46-4354-A3CD-8688A32D9A67}" srcOrd="0" destOrd="0" presId="urn:microsoft.com/office/officeart/2005/8/layout/bProcess2"/>
    <dgm:cxn modelId="{50BA4BA8-3412-4A4C-BEDB-5B84EE79195C}" srcId="{B419C288-A71F-47DF-9AE9-404CC5E1E1C9}" destId="{5B3801FE-F98D-4B74-B3F0-66C97E26FF11}" srcOrd="0" destOrd="0" parTransId="{2BCF067A-4898-4C1F-8F47-41364D2130E2}" sibTransId="{5CA2BCA6-60DD-40E1-92D1-76A6FF78DA76}"/>
    <dgm:cxn modelId="{CD9300C9-5478-41EE-90D3-10CB0E63B644}" type="presOf" srcId="{69C66614-9263-49DC-B75A-84B0905ECA92}" destId="{367C8A0B-FBCA-4B03-95BF-6C9943D41C04}" srcOrd="0" destOrd="0" presId="urn:microsoft.com/office/officeart/2005/8/layout/bProcess2"/>
    <dgm:cxn modelId="{113919D7-2571-4C75-8F58-3EE442551333}" type="presOf" srcId="{B419C288-A71F-47DF-9AE9-404CC5E1E1C9}" destId="{275AF777-CF70-47C3-B7EA-9EF864D22E85}" srcOrd="0" destOrd="0" presId="urn:microsoft.com/office/officeart/2005/8/layout/bProcess2"/>
    <dgm:cxn modelId="{C43078DC-16D5-435E-92B2-27D5430CB2C6}" srcId="{B419C288-A71F-47DF-9AE9-404CC5E1E1C9}" destId="{69C66614-9263-49DC-B75A-84B0905ECA92}" srcOrd="4" destOrd="0" parTransId="{02B43A46-BAB7-492D-8817-1EA35DB306DA}" sibTransId="{174A96E1-82A7-4AB4-9F83-315D592F2BEA}"/>
    <dgm:cxn modelId="{8D3D16FE-F4EB-4350-B940-CD70634C2B99}" type="presOf" srcId="{3773AAC9-93F2-42C3-8474-1139A529572E}" destId="{0D8252F7-A998-44DC-AE7B-E3961D8CEEE2}" srcOrd="0" destOrd="0" presId="urn:microsoft.com/office/officeart/2005/8/layout/bProcess2"/>
    <dgm:cxn modelId="{06701EB5-B60F-4217-9B01-8CBBEA4F0441}" type="presParOf" srcId="{275AF777-CF70-47C3-B7EA-9EF864D22E85}" destId="{DCF787E9-2007-446B-96F8-3154A81FF234}" srcOrd="0" destOrd="0" presId="urn:microsoft.com/office/officeart/2005/8/layout/bProcess2"/>
    <dgm:cxn modelId="{7408EEF8-4E04-43F4-A244-780D26D73410}" type="presParOf" srcId="{275AF777-CF70-47C3-B7EA-9EF864D22E85}" destId="{A234AF52-2F7A-4934-AC01-4DDB143EFFAD}" srcOrd="1" destOrd="0" presId="urn:microsoft.com/office/officeart/2005/8/layout/bProcess2"/>
    <dgm:cxn modelId="{DE714290-FCAB-48D4-B3FC-1021B4E20EE5}" type="presParOf" srcId="{275AF777-CF70-47C3-B7EA-9EF864D22E85}" destId="{84CF5C69-843A-46D7-9ACD-8296FA8FD594}" srcOrd="2" destOrd="0" presId="urn:microsoft.com/office/officeart/2005/8/layout/bProcess2"/>
    <dgm:cxn modelId="{0C6093F8-B626-4CFB-A731-00D0B70A9991}" type="presParOf" srcId="{84CF5C69-843A-46D7-9ACD-8296FA8FD594}" destId="{3B21F401-9D28-4FCE-B884-9EB633261835}" srcOrd="0" destOrd="0" presId="urn:microsoft.com/office/officeart/2005/8/layout/bProcess2"/>
    <dgm:cxn modelId="{49F8F9E7-19FE-452B-87DA-C947C0C3EA4A}" type="presParOf" srcId="{84CF5C69-843A-46D7-9ACD-8296FA8FD594}" destId="{0D8252F7-A998-44DC-AE7B-E3961D8CEEE2}" srcOrd="1" destOrd="0" presId="urn:microsoft.com/office/officeart/2005/8/layout/bProcess2"/>
    <dgm:cxn modelId="{B99EA0C2-935F-4023-9BF3-5DB40C541E89}" type="presParOf" srcId="{275AF777-CF70-47C3-B7EA-9EF864D22E85}" destId="{8037D92C-27E8-4BA9-ADF0-FBBEC5BCE60F}" srcOrd="3" destOrd="0" presId="urn:microsoft.com/office/officeart/2005/8/layout/bProcess2"/>
    <dgm:cxn modelId="{D60BE0D3-7B36-4873-A19F-93AD83CEDEF5}" type="presParOf" srcId="{275AF777-CF70-47C3-B7EA-9EF864D22E85}" destId="{5EC40422-FABF-4BD2-8873-D6E03C7CDCBC}" srcOrd="4" destOrd="0" presId="urn:microsoft.com/office/officeart/2005/8/layout/bProcess2"/>
    <dgm:cxn modelId="{9F64327E-A751-4861-A31F-E104F439063D}" type="presParOf" srcId="{5EC40422-FABF-4BD2-8873-D6E03C7CDCBC}" destId="{142E10F4-3C62-4DE0-B8F6-FC858291D918}" srcOrd="0" destOrd="0" presId="urn:microsoft.com/office/officeart/2005/8/layout/bProcess2"/>
    <dgm:cxn modelId="{D62693BA-F964-4069-B30A-E5E6D82BA6C8}" type="presParOf" srcId="{5EC40422-FABF-4BD2-8873-D6E03C7CDCBC}" destId="{17C54667-2F56-4DD9-A7B3-FD1F6BCD9615}" srcOrd="1" destOrd="0" presId="urn:microsoft.com/office/officeart/2005/8/layout/bProcess2"/>
    <dgm:cxn modelId="{90DB13EE-AF93-4D56-B220-D55BD36C8B99}" type="presParOf" srcId="{275AF777-CF70-47C3-B7EA-9EF864D22E85}" destId="{AF3EE040-BF8F-46FE-849D-792DF2B045E1}" srcOrd="5" destOrd="0" presId="urn:microsoft.com/office/officeart/2005/8/layout/bProcess2"/>
    <dgm:cxn modelId="{887A3418-B88E-426B-A0F2-0DABC901DFEC}" type="presParOf" srcId="{275AF777-CF70-47C3-B7EA-9EF864D22E85}" destId="{94817E91-FC6A-4DF3-8EAA-12D260CB4A7E}" srcOrd="6" destOrd="0" presId="urn:microsoft.com/office/officeart/2005/8/layout/bProcess2"/>
    <dgm:cxn modelId="{7CAB11F9-EBD3-4148-9A39-1B1F306312DB}" type="presParOf" srcId="{94817E91-FC6A-4DF3-8EAA-12D260CB4A7E}" destId="{F7557513-39E1-46BC-B5D9-5D80ADC0075A}" srcOrd="0" destOrd="0" presId="urn:microsoft.com/office/officeart/2005/8/layout/bProcess2"/>
    <dgm:cxn modelId="{C27F361B-4575-4B6E-876C-63CB809E979F}" type="presParOf" srcId="{94817E91-FC6A-4DF3-8EAA-12D260CB4A7E}" destId="{BBF378C3-D191-44C7-BD95-B477F33F8BF9}" srcOrd="1" destOrd="0" presId="urn:microsoft.com/office/officeart/2005/8/layout/bProcess2"/>
    <dgm:cxn modelId="{416A93CA-8B8A-4D78-977E-D7805DBFAD05}" type="presParOf" srcId="{275AF777-CF70-47C3-B7EA-9EF864D22E85}" destId="{35492FDC-6A46-4354-A3CD-8688A32D9A67}" srcOrd="7" destOrd="0" presId="urn:microsoft.com/office/officeart/2005/8/layout/bProcess2"/>
    <dgm:cxn modelId="{CD4CAEC9-6199-430E-8490-A5F11B0BF3EE}" type="presParOf" srcId="{275AF777-CF70-47C3-B7EA-9EF864D22E85}" destId="{C307AABC-B55F-488F-8BDD-292294102219}" srcOrd="8" destOrd="0" presId="urn:microsoft.com/office/officeart/2005/8/layout/bProcess2"/>
    <dgm:cxn modelId="{C157D6FE-0858-4BC4-A99B-D8580A343719}" type="presParOf" srcId="{C307AABC-B55F-488F-8BDD-292294102219}" destId="{32BCE3B1-1A03-46CF-9CAA-917CDC7A60BC}" srcOrd="0" destOrd="0" presId="urn:microsoft.com/office/officeart/2005/8/layout/bProcess2"/>
    <dgm:cxn modelId="{E1B57808-3798-49CE-A51E-3B125039D076}" type="presParOf" srcId="{C307AABC-B55F-488F-8BDD-292294102219}" destId="{367C8A0B-FBCA-4B03-95BF-6C9943D41C04}" srcOrd="1" destOrd="0" presId="urn:microsoft.com/office/officeart/2005/8/layout/bProcess2"/>
    <dgm:cxn modelId="{CA38BD1F-EA1B-4803-9F39-A416DDFB0A24}" type="presParOf" srcId="{275AF777-CF70-47C3-B7EA-9EF864D22E85}" destId="{BF97322E-CCE9-43E1-A25A-F50FEAA91E28}" srcOrd="9" destOrd="0" presId="urn:microsoft.com/office/officeart/2005/8/layout/bProcess2"/>
    <dgm:cxn modelId="{591818CA-9C12-456B-ADFC-EFFA6A0CA346}" type="presParOf" srcId="{275AF777-CF70-47C3-B7EA-9EF864D22E85}" destId="{0C9290FC-7CCB-409B-BE7B-D48EBE4BF51C}" srcOrd="10" destOrd="0" presId="urn:microsoft.com/office/officeart/2005/8/layout/b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F787E9-2007-446B-96F8-3154A81FF234}">
      <dsp:nvSpPr>
        <dsp:cNvPr id="0" name=""/>
        <dsp:cNvSpPr/>
      </dsp:nvSpPr>
      <dsp:spPr>
        <a:xfrm>
          <a:off x="0" y="256548"/>
          <a:ext cx="1620308" cy="1620308"/>
        </a:xfrm>
        <a:prstGeom prst="ellipse">
          <a:avLst/>
        </a:prstGeom>
        <a:solidFill>
          <a:srgbClr val="1F497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决策规划</a:t>
          </a:r>
        </a:p>
      </dsp:txBody>
      <dsp:txXfrm>
        <a:off x="237289" y="493837"/>
        <a:ext cx="1145730" cy="1145730"/>
      </dsp:txXfrm>
    </dsp:sp>
    <dsp:sp modelId="{A234AF52-2F7A-4934-AC01-4DDB143EFFAD}">
      <dsp:nvSpPr>
        <dsp:cNvPr id="0" name=""/>
        <dsp:cNvSpPr/>
      </dsp:nvSpPr>
      <dsp:spPr>
        <a:xfrm rot="10800000">
          <a:off x="526600" y="2086079"/>
          <a:ext cx="567107" cy="443551"/>
        </a:xfrm>
        <a:prstGeom prst="triangl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D8252F7-A998-44DC-AE7B-E3961D8CEEE2}">
      <dsp:nvSpPr>
        <dsp:cNvPr id="0" name=""/>
        <dsp:cNvSpPr/>
      </dsp:nvSpPr>
      <dsp:spPr>
        <a:xfrm>
          <a:off x="269781" y="2713746"/>
          <a:ext cx="1080745" cy="1080745"/>
        </a:xfrm>
        <a:prstGeom prst="ellipse">
          <a:avLst/>
        </a:prstGeom>
        <a:solidFill>
          <a:srgbClr val="1F497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目标选择</a:t>
          </a:r>
        </a:p>
      </dsp:txBody>
      <dsp:txXfrm>
        <a:off x="428052" y="2872017"/>
        <a:ext cx="764203" cy="764203"/>
      </dsp:txXfrm>
    </dsp:sp>
    <dsp:sp modelId="{8037D92C-27E8-4BA9-ADF0-FBBEC5BCE60F}">
      <dsp:nvSpPr>
        <dsp:cNvPr id="0" name=""/>
        <dsp:cNvSpPr/>
      </dsp:nvSpPr>
      <dsp:spPr>
        <a:xfrm rot="5400000">
          <a:off x="1754384" y="3032343"/>
          <a:ext cx="567107" cy="443551"/>
        </a:xfrm>
        <a:prstGeom prst="triangl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7C54667-2F56-4DD9-A7B3-FD1F6BCD9615}">
      <dsp:nvSpPr>
        <dsp:cNvPr id="0" name=""/>
        <dsp:cNvSpPr/>
      </dsp:nvSpPr>
      <dsp:spPr>
        <a:xfrm>
          <a:off x="2700243" y="2713746"/>
          <a:ext cx="1080745" cy="1080745"/>
        </a:xfrm>
        <a:prstGeom prst="ellipse">
          <a:avLst/>
        </a:prstGeom>
        <a:solidFill>
          <a:srgbClr val="1F497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时机选择</a:t>
          </a:r>
        </a:p>
      </dsp:txBody>
      <dsp:txXfrm>
        <a:off x="2858514" y="2872017"/>
        <a:ext cx="764203" cy="764203"/>
      </dsp:txXfrm>
    </dsp:sp>
    <dsp:sp modelId="{AF3EE040-BF8F-46FE-849D-792DF2B045E1}">
      <dsp:nvSpPr>
        <dsp:cNvPr id="0" name=""/>
        <dsp:cNvSpPr/>
      </dsp:nvSpPr>
      <dsp:spPr>
        <a:xfrm>
          <a:off x="2957062" y="1926082"/>
          <a:ext cx="567107" cy="443551"/>
        </a:xfrm>
        <a:prstGeom prst="triangl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BF378C3-D191-44C7-BD95-B477F33F8BF9}">
      <dsp:nvSpPr>
        <dsp:cNvPr id="0" name=""/>
        <dsp:cNvSpPr/>
      </dsp:nvSpPr>
      <dsp:spPr>
        <a:xfrm>
          <a:off x="2700243" y="526330"/>
          <a:ext cx="1080745" cy="1080745"/>
        </a:xfrm>
        <a:prstGeom prst="ellipse">
          <a:avLst/>
        </a:prstGeom>
        <a:solidFill>
          <a:srgbClr val="1F497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初期工作</a:t>
          </a:r>
        </a:p>
      </dsp:txBody>
      <dsp:txXfrm>
        <a:off x="2858514" y="684601"/>
        <a:ext cx="764203" cy="764203"/>
      </dsp:txXfrm>
    </dsp:sp>
    <dsp:sp modelId="{35492FDC-6A46-4354-A3CD-8688A32D9A67}">
      <dsp:nvSpPr>
        <dsp:cNvPr id="0" name=""/>
        <dsp:cNvSpPr/>
      </dsp:nvSpPr>
      <dsp:spPr>
        <a:xfrm rot="5400000">
          <a:off x="4184847" y="844927"/>
          <a:ext cx="567107" cy="443551"/>
        </a:xfrm>
        <a:prstGeom prst="triangl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67C8A0B-FBCA-4B03-95BF-6C9943D41C04}">
      <dsp:nvSpPr>
        <dsp:cNvPr id="0" name=""/>
        <dsp:cNvSpPr/>
      </dsp:nvSpPr>
      <dsp:spPr>
        <a:xfrm>
          <a:off x="5130706" y="526330"/>
          <a:ext cx="1080745" cy="1080745"/>
        </a:xfrm>
        <a:prstGeom prst="ellipse">
          <a:avLst/>
        </a:prstGeom>
        <a:solidFill>
          <a:srgbClr val="1F497D"/>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zh-CN" altLang="en-US" sz="2300" kern="1200" dirty="0"/>
            <a:t>实施阶段</a:t>
          </a:r>
        </a:p>
      </dsp:txBody>
      <dsp:txXfrm>
        <a:off x="5288977" y="684601"/>
        <a:ext cx="764203" cy="764203"/>
      </dsp:txXfrm>
    </dsp:sp>
    <dsp:sp modelId="{BF97322E-CCE9-43E1-A25A-F50FEAA91E28}">
      <dsp:nvSpPr>
        <dsp:cNvPr id="0" name=""/>
        <dsp:cNvSpPr/>
      </dsp:nvSpPr>
      <dsp:spPr>
        <a:xfrm rot="10800000">
          <a:off x="5387524" y="1816298"/>
          <a:ext cx="567107" cy="443551"/>
        </a:xfrm>
        <a:prstGeom prst="triangle">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C9290FC-7CCB-409B-BE7B-D48EBE4BF51C}">
      <dsp:nvSpPr>
        <dsp:cNvPr id="0" name=""/>
        <dsp:cNvSpPr/>
      </dsp:nvSpPr>
      <dsp:spPr>
        <a:xfrm>
          <a:off x="4860924" y="2443964"/>
          <a:ext cx="1620308" cy="1620308"/>
        </a:xfrm>
        <a:prstGeom prst="ellipse">
          <a:avLst/>
        </a:prstGeom>
        <a:solidFill>
          <a:srgbClr val="25518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并购后整合</a:t>
          </a:r>
        </a:p>
      </dsp:txBody>
      <dsp:txXfrm>
        <a:off x="5098213" y="2681253"/>
        <a:ext cx="1145730" cy="114573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contDir" val="revDir"/>
          <dgm:param type="grDir" val="tL"/>
          <dgm:param type="flowDir" val="col"/>
        </dgm:alg>
      </dgm:if>
      <dgm:else name="Name2">
        <dgm:alg type="snake">
          <dgm:param type="contDir" val="revDir"/>
          <dgm:param type="grDir" val="tR"/>
          <dgm:param type="flowDir" val="col"/>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srcNode" val="firstNode"/>
                    <dgm:param type="dstNode" val="shape"/>
                    <dgm:param type="begPts" val="auto"/>
                    <dgm:param type="endPts" val="auto"/>
                  </dgm:alg>
                </dgm:if>
                <dgm:if name="Name13" axis="self" ptType="sibTrans" func="revPos" op="equ" val="1">
                  <dgm:alg type="conn">
                    <dgm:param type="srcNode" val="shape"/>
                    <dgm:param type="dstNode" val="lastNode"/>
                    <dgm:param type="begPts" val="auto"/>
                    <dgm:param type="endPts" val="auto"/>
                  </dgm:alg>
                </dgm:if>
                <dgm:else name="Name14">
                  <dgm:alg type="conn">
                    <dgm:param type="srcNode" val="shape"/>
                    <dgm:param type="dstNode" val="shape"/>
                    <dgm:param type="begPts" val="auto"/>
                    <dgm:param type="endPts" val="auto"/>
                  </dgm:alg>
                </dgm:else>
              </dgm:choose>
            </dgm:if>
            <dgm:else name="Name15">
              <dgm:choose name="Name16">
                <dgm:if name="Name17" axis="self" ptType="sibTrans" func="pos" op="equ" val="1">
                  <dgm:alg type="conn">
                    <dgm:param type="srcNode" val="firstNode"/>
                    <dgm:param type="dstNode" val="shape"/>
                    <dgm:param type="begPts" val="auto"/>
                    <dgm:param type="endPts" val="auto"/>
                  </dgm:alg>
                </dgm:if>
                <dgm:if name="Name18" axis="self" ptType="sibTrans" func="revPos" op="equ" val="1">
                  <dgm:alg type="conn">
                    <dgm:param type="srcNode" val="shape"/>
                    <dgm:param type="dstNode" val="lastNode"/>
                    <dgm:param type="begPts" val="auto"/>
                    <dgm:param type="endPts" val="auto"/>
                  </dgm:alg>
                </dgm:if>
                <dgm:else name="Name19">
                  <dgm:alg type="conn">
                    <dgm:param type="srcNode" val="shape"/>
                    <dgm:param type="dstNode" val="shape"/>
                    <dgm:param type="begPts" val="auto"/>
                    <dgm:param type="endPts" val="auto"/>
                  </dgm:alg>
                </dgm:else>
              </dgm:choose>
            </dgm:else>
          </dgm:choose>
          <dgm:shape xmlns:r="http://schemas.openxmlformats.org/officeDocument/2006/relationships" type="triangle" r:blip="" rot="90">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3">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6DD2C199-EE4C-4426-8B4D-28DB732A67BA}" type="datetimeFigureOut">
              <a:rPr lang="zh-CN" altLang="en-US"/>
            </a:fld>
            <a:endParaRPr lang="zh-CN" altLang="en-US"/>
          </a:p>
        </p:txBody>
      </p:sp>
      <p:sp>
        <p:nvSpPr>
          <p:cNvPr id="4" name="幻灯片图像占位符 3"/>
          <p:cNvSpPr>
            <a:spLocks noGrp="1" noRot="1" noChangeAspect="1"/>
          </p:cNvSpPr>
          <p:nvPr>
            <p:ph type="sldImg" idx="2"/>
          </p:nvPr>
        </p:nvSpPr>
        <p:spPr>
          <a:xfrm>
            <a:off x="342900" y="685800"/>
            <a:ext cx="61722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ACE229B0-F7ED-40B6-A316-3CF67DA95299}"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3765" algn="l" rtl="0" eaLnBrk="0" fontAlgn="base" hangingPunct="0">
      <a:spcBef>
        <a:spcPct val="30000"/>
      </a:spcBef>
      <a:spcAft>
        <a:spcPct val="0"/>
      </a:spcAft>
      <a:defRPr sz="1200" kern="1200">
        <a:solidFill>
          <a:schemeClr val="tx1"/>
        </a:solidFill>
        <a:latin typeface="+mn-lt"/>
        <a:ea typeface="+mn-ea"/>
        <a:cs typeface="+mn-cs"/>
      </a:defRPr>
    </a:lvl3pPr>
    <a:lvl4pPr marL="1370965" algn="l" rtl="0" eaLnBrk="0" fontAlgn="base" hangingPunct="0">
      <a:spcBef>
        <a:spcPct val="30000"/>
      </a:spcBef>
      <a:spcAft>
        <a:spcPct val="0"/>
      </a:spcAft>
      <a:defRPr sz="1200" kern="1200">
        <a:solidFill>
          <a:schemeClr val="tx1"/>
        </a:solidFill>
        <a:latin typeface="+mn-lt"/>
        <a:ea typeface="+mn-ea"/>
        <a:cs typeface="+mn-cs"/>
      </a:defRPr>
    </a:lvl4pPr>
    <a:lvl5pPr marL="1827530" algn="l" rtl="0" eaLnBrk="0" fontAlgn="base" hangingPunct="0">
      <a:spcBef>
        <a:spcPct val="30000"/>
      </a:spcBef>
      <a:spcAft>
        <a:spcPct val="0"/>
      </a:spcAft>
      <a:defRPr sz="1200" kern="1200">
        <a:solidFill>
          <a:schemeClr val="tx1"/>
        </a:solidFill>
        <a:latin typeface="+mn-lt"/>
        <a:ea typeface="+mn-ea"/>
        <a:cs typeface="+mn-cs"/>
      </a:defRPr>
    </a:lvl5pPr>
    <a:lvl6pPr marL="2284730" algn="l" defTabSz="913765" rtl="0" eaLnBrk="1" latinLnBrk="0" hangingPunct="1">
      <a:defRPr sz="1200" kern="1200">
        <a:solidFill>
          <a:schemeClr val="tx1"/>
        </a:solidFill>
        <a:latin typeface="+mn-lt"/>
        <a:ea typeface="+mn-ea"/>
        <a:cs typeface="+mn-cs"/>
      </a:defRPr>
    </a:lvl6pPr>
    <a:lvl7pPr marL="2741295" algn="l" defTabSz="913765" rtl="0" eaLnBrk="1" latinLnBrk="0" hangingPunct="1">
      <a:defRPr sz="1200" kern="1200">
        <a:solidFill>
          <a:schemeClr val="tx1"/>
        </a:solidFill>
        <a:latin typeface="+mn-lt"/>
        <a:ea typeface="+mn-ea"/>
        <a:cs typeface="+mn-cs"/>
      </a:defRPr>
    </a:lvl7pPr>
    <a:lvl8pPr marL="3198495" algn="l" defTabSz="913765" rtl="0" eaLnBrk="1" latinLnBrk="0" hangingPunct="1">
      <a:defRPr sz="1200" kern="1200">
        <a:solidFill>
          <a:schemeClr val="tx1"/>
        </a:solidFill>
        <a:latin typeface="+mn-lt"/>
        <a:ea typeface="+mn-ea"/>
        <a:cs typeface="+mn-cs"/>
      </a:defRPr>
    </a:lvl8pPr>
    <a:lvl9pPr marL="3655695" algn="l" defTabSz="91376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p:spPr>
      </p:sp>
      <p:sp>
        <p:nvSpPr>
          <p:cNvPr id="28675"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28676"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9B53B572-A2DF-47B1-BD17-4710C0A8AD68}" type="slidenum">
              <a:rPr lang="zh-CN" altLang="en-US">
                <a:solidFill>
                  <a:srgbClr val="000000"/>
                </a:solidFill>
                <a:cs typeface="方正正中黑简体"/>
              </a:rPr>
            </a:fld>
            <a:endParaRPr lang="en-US" altLang="zh-CN">
              <a:solidFill>
                <a:srgbClr val="000000"/>
              </a:solidFill>
              <a:cs typeface="方正正中黑简体"/>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p:spPr>
      </p:sp>
      <p:sp>
        <p:nvSpPr>
          <p:cNvPr id="30723"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30724"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9FC12CA9-7071-4B77-B80E-AE71F1FA4DEF}" type="slidenum">
              <a:rPr lang="zh-CN" altLang="en-US">
                <a:solidFill>
                  <a:srgbClr val="000000"/>
                </a:solidFill>
                <a:cs typeface="方正正中黑简体"/>
              </a:rPr>
            </a:fld>
            <a:endParaRPr lang="zh-CN" altLang="en-US">
              <a:solidFill>
                <a:srgbClr val="000000"/>
              </a:solidFill>
              <a:cs typeface="方正正中黑简体"/>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p:spPr>
      </p:sp>
      <p:sp>
        <p:nvSpPr>
          <p:cNvPr id="30723"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30724"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9FC12CA9-7071-4B77-B80E-AE71F1FA4DEF}" type="slidenum">
              <a:rPr lang="zh-CN" altLang="en-US">
                <a:solidFill>
                  <a:srgbClr val="000000"/>
                </a:solidFill>
                <a:cs typeface="方正正中黑简体"/>
              </a:rPr>
            </a:fld>
            <a:endParaRPr lang="zh-CN" altLang="en-US">
              <a:solidFill>
                <a:srgbClr val="000000"/>
              </a:solidFill>
              <a:cs typeface="方正正中黑简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ln>
        </p:spPr>
      </p:sp>
      <p:sp>
        <p:nvSpPr>
          <p:cNvPr id="29699" name="备注占位符 2"/>
          <p:cNvSpPr>
            <a:spLocks noGrp="1"/>
          </p:cNvSpPr>
          <p:nvPr>
            <p:ph type="body" idx="1"/>
          </p:nvPr>
        </p:nvSpPr>
        <p:spPr bwMode="auto">
          <a:noFill/>
        </p:spPr>
        <p:txBody>
          <a:bodyPr wrap="square" numCol="1" anchor="t" anchorCtr="0" compatLnSpc="1"/>
          <a:lstStyle/>
          <a:p>
            <a:pPr>
              <a:spcBef>
                <a:spcPct val="0"/>
              </a:spcBef>
            </a:pPr>
            <a:endParaRPr lang="zh-CN" altLang="en-US" dirty="0"/>
          </a:p>
        </p:txBody>
      </p:sp>
      <p:sp>
        <p:nvSpPr>
          <p:cNvPr id="29700"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7ABFE3DD-9072-4205-8C80-E5943D567240}" type="slidenum">
              <a:rPr lang="zh-CN" altLang="en-US">
                <a:solidFill>
                  <a:srgbClr val="000000"/>
                </a:solidFill>
                <a:cs typeface="方正正中黑简体"/>
              </a:rPr>
            </a:fld>
            <a:endParaRPr lang="zh-CN" altLang="en-US">
              <a:solidFill>
                <a:srgbClr val="000000"/>
              </a:solidFill>
              <a:cs typeface="方正正中黑简体"/>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p:spPr>
      </p:sp>
      <p:sp>
        <p:nvSpPr>
          <p:cNvPr id="28675"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28676"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9B53B572-A2DF-47B1-BD17-4710C0A8AD68}" type="slidenum">
              <a:rPr lang="zh-CN" altLang="en-US">
                <a:solidFill>
                  <a:srgbClr val="000000"/>
                </a:solidFill>
                <a:cs typeface="方正正中黑简体"/>
              </a:rPr>
            </a:fld>
            <a:endParaRPr lang="en-US" altLang="zh-CN">
              <a:solidFill>
                <a:srgbClr val="000000"/>
              </a:solidFill>
              <a:cs typeface="方正正中黑简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p:spPr>
      </p:sp>
      <p:sp>
        <p:nvSpPr>
          <p:cNvPr id="30723"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30724"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9FC12CA9-7071-4B77-B80E-AE71F1FA4DEF}" type="slidenum">
              <a:rPr lang="zh-CN" altLang="en-US">
                <a:solidFill>
                  <a:srgbClr val="000000"/>
                </a:solidFill>
                <a:cs typeface="方正正中黑简体"/>
              </a:rPr>
            </a:fld>
            <a:endParaRPr lang="zh-CN" altLang="en-US">
              <a:solidFill>
                <a:srgbClr val="000000"/>
              </a:solidFill>
              <a:cs typeface="方正正中黑简体"/>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幻灯片图像占位符 1"/>
          <p:cNvSpPr>
            <a:spLocks noGrp="1" noRot="1" noChangeAspect="1"/>
          </p:cNvSpPr>
          <p:nvPr>
            <p:ph type="sldImg"/>
          </p:nvPr>
        </p:nvSpPr>
        <p:spPr bwMode="auto">
          <a:xfrm>
            <a:off x="342900" y="685800"/>
            <a:ext cx="6172200" cy="3429000"/>
          </a:xfrm>
          <a:noFill/>
          <a:ln>
            <a:solidFill>
              <a:srgbClr val="000000"/>
            </a:solidFill>
            <a:miter lim="800000"/>
          </a:ln>
        </p:spPr>
      </p:sp>
      <p:sp>
        <p:nvSpPr>
          <p:cNvPr id="13314"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a:p>
        </p:txBody>
      </p:sp>
      <p:sp>
        <p:nvSpPr>
          <p:cNvPr id="33795" name="灯片编号占位符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3FBEF333-1BF8-4CF6-91DC-5AFFF77347CA}" type="slidenum">
              <a:rPr lang="zh-CN" altLang="en-US"/>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0C8E42-68C6-4ADC-B71E-5C6C21992417}"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p:spPr>
      </p:sp>
      <p:sp>
        <p:nvSpPr>
          <p:cNvPr id="30723"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30724"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9FC12CA9-7071-4B77-B80E-AE71F1FA4DEF}" type="slidenum">
              <a:rPr lang="zh-CN" altLang="en-US">
                <a:solidFill>
                  <a:srgbClr val="000000"/>
                </a:solidFill>
                <a:cs typeface="方正正中黑简体"/>
              </a:rPr>
            </a:fld>
            <a:endParaRPr lang="zh-CN" altLang="en-US">
              <a:solidFill>
                <a:srgbClr val="000000"/>
              </a:solidFill>
              <a:cs typeface="方正正中黑简体"/>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85777" y="215905"/>
            <a:ext cx="8750302" cy="900114"/>
          </a:xfrm>
          <a:prstGeom prst="rect">
            <a:avLst/>
          </a:prstGeom>
        </p:spPr>
        <p:txBody>
          <a:bodyPr lIns="91388" tIns="45691" rIns="91388" bIns="45691"/>
          <a:lstStyle/>
          <a:p>
            <a:r>
              <a:rPr lang="zh-CN" altLang="en-US"/>
              <a:t>单击此处编辑母版标题样式</a:t>
            </a:r>
            <a:endParaRPr lang="zh-CN" altLang="en-US"/>
          </a:p>
        </p:txBody>
      </p:sp>
      <p:sp>
        <p:nvSpPr>
          <p:cNvPr id="3" name="内容占位符 2"/>
          <p:cNvSpPr>
            <a:spLocks noGrp="1"/>
          </p:cNvSpPr>
          <p:nvPr>
            <p:ph idx="1"/>
          </p:nvPr>
        </p:nvSpPr>
        <p:spPr>
          <a:xfrm>
            <a:off x="485777" y="1260479"/>
            <a:ext cx="8750302" cy="3563940"/>
          </a:xfrm>
          <a:prstGeom prst="rect">
            <a:avLst/>
          </a:prstGeom>
        </p:spPr>
        <p:txBody>
          <a:bodyPr lIns="91388" tIns="45691" rIns="91388" bIns="4569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showMasterSp="0">
  <p:cSld name="1_标题幻灯片">
    <p:spTree>
      <p:nvGrpSpPr>
        <p:cNvPr id="1" name=""/>
        <p:cNvGrpSpPr/>
        <p:nvPr/>
      </p:nvGrpSpPr>
      <p:grpSpPr>
        <a:xfrm>
          <a:off x="0" y="0"/>
          <a:ext cx="0" cy="0"/>
          <a:chOff x="0" y="0"/>
          <a:chExt cx="0" cy="0"/>
        </a:xfrm>
      </p:grpSpPr>
    </p:spTree>
  </p:cSld>
  <p:clrMapOvr>
    <a:masterClrMapping/>
  </p:clrMapOvr>
  <p:transition advClick="0"/>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image" Target="../media/image1.jpeg"/><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p:cNvPicPr>
            <a:picLocks noChangeAspect="1" noChangeArrowheads="1"/>
          </p:cNvPicPr>
          <p:nvPr userDrawn="1"/>
        </p:nvPicPr>
        <p:blipFill>
          <a:blip r:embed="rId4" cstate="print"/>
          <a:srcRect/>
          <a:stretch>
            <a:fillRect/>
          </a:stretch>
        </p:blipFill>
        <p:spPr bwMode="auto">
          <a:xfrm>
            <a:off x="3" y="0"/>
            <a:ext cx="9721850" cy="5400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advClick="0"/>
  <p:txStyles>
    <p:titleStyle>
      <a:lvl1pPr algn="ctr" rtl="0" eaLnBrk="0" fontAlgn="base" hangingPunct="0">
        <a:spcBef>
          <a:spcPct val="0"/>
        </a:spcBef>
        <a:spcAft>
          <a:spcPct val="0"/>
        </a:spcAft>
        <a:defRPr sz="4200" kern="1200">
          <a:solidFill>
            <a:schemeClr val="tx1"/>
          </a:solidFill>
          <a:latin typeface="+mj-lt"/>
          <a:ea typeface="+mj-ea"/>
          <a:cs typeface="+mj-cs"/>
        </a:defRPr>
      </a:lvl1pPr>
      <a:lvl2pPr algn="ctr" rtl="0" eaLnBrk="0" fontAlgn="base" hangingPunct="0">
        <a:spcBef>
          <a:spcPct val="0"/>
        </a:spcBef>
        <a:spcAft>
          <a:spcPct val="0"/>
        </a:spcAft>
        <a:defRPr sz="42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2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2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2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200">
          <a:solidFill>
            <a:schemeClr val="tx1"/>
          </a:solidFill>
          <a:latin typeface="Calibri" panose="020F0502020204030204" pitchFamily="34" charset="0"/>
          <a:ea typeface="宋体" panose="02010600030101010101" pitchFamily="2" charset="-122"/>
        </a:defRPr>
      </a:lvl6pPr>
      <a:lvl7pPr marL="913765" algn="ctr" rtl="0" fontAlgn="base">
        <a:spcBef>
          <a:spcPct val="0"/>
        </a:spcBef>
        <a:spcAft>
          <a:spcPct val="0"/>
        </a:spcAft>
        <a:defRPr sz="4200">
          <a:solidFill>
            <a:schemeClr val="tx1"/>
          </a:solidFill>
          <a:latin typeface="Calibri" panose="020F0502020204030204" pitchFamily="34" charset="0"/>
          <a:ea typeface="宋体" panose="02010600030101010101" pitchFamily="2" charset="-122"/>
        </a:defRPr>
      </a:lvl7pPr>
      <a:lvl8pPr marL="1370965" algn="ctr" rtl="0" fontAlgn="base">
        <a:spcBef>
          <a:spcPct val="0"/>
        </a:spcBef>
        <a:spcAft>
          <a:spcPct val="0"/>
        </a:spcAft>
        <a:defRPr sz="4200">
          <a:solidFill>
            <a:schemeClr val="tx1"/>
          </a:solidFill>
          <a:latin typeface="Calibri" panose="020F0502020204030204" pitchFamily="34" charset="0"/>
          <a:ea typeface="宋体" panose="02010600030101010101" pitchFamily="2" charset="-122"/>
        </a:defRPr>
      </a:lvl8pPr>
      <a:lvl9pPr marL="1827530" algn="ctr" rtl="0" fontAlgn="base">
        <a:spcBef>
          <a:spcPct val="0"/>
        </a:spcBef>
        <a:spcAft>
          <a:spcPct val="0"/>
        </a:spcAft>
        <a:defRPr sz="42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1pPr>
      <a:lvl2pPr marL="742315" indent="-285750" algn="l"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2pPr>
      <a:lvl3pPr marL="1142365"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9565"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613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3330" indent="-228600" algn="l" defTabSz="91376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69895" indent="-228600" algn="l" defTabSz="91376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7095" indent="-228600" algn="l" defTabSz="91376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3660" indent="-228600" algn="l" defTabSz="91376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3765" algn="l" defTabSz="913765" rtl="0" eaLnBrk="1" latinLnBrk="0" hangingPunct="1">
        <a:defRPr sz="1800" kern="1200">
          <a:solidFill>
            <a:schemeClr val="tx1"/>
          </a:solidFill>
          <a:latin typeface="+mn-lt"/>
          <a:ea typeface="+mn-ea"/>
          <a:cs typeface="+mn-cs"/>
        </a:defRPr>
      </a:lvl3pPr>
      <a:lvl4pPr marL="1370965" algn="l" defTabSz="913765" rtl="0" eaLnBrk="1" latinLnBrk="0" hangingPunct="1">
        <a:defRPr sz="1800" kern="1200">
          <a:solidFill>
            <a:schemeClr val="tx1"/>
          </a:solidFill>
          <a:latin typeface="+mn-lt"/>
          <a:ea typeface="+mn-ea"/>
          <a:cs typeface="+mn-cs"/>
        </a:defRPr>
      </a:lvl4pPr>
      <a:lvl5pPr marL="1827530" algn="l" defTabSz="913765" rtl="0" eaLnBrk="1" latinLnBrk="0" hangingPunct="1">
        <a:defRPr sz="1800" kern="1200">
          <a:solidFill>
            <a:schemeClr val="tx1"/>
          </a:solidFill>
          <a:latin typeface="+mn-lt"/>
          <a:ea typeface="+mn-ea"/>
          <a:cs typeface="+mn-cs"/>
        </a:defRPr>
      </a:lvl5pPr>
      <a:lvl6pPr marL="2284730" algn="l" defTabSz="913765" rtl="0" eaLnBrk="1" latinLnBrk="0" hangingPunct="1">
        <a:defRPr sz="1800" kern="1200">
          <a:solidFill>
            <a:schemeClr val="tx1"/>
          </a:solidFill>
          <a:latin typeface="+mn-lt"/>
          <a:ea typeface="+mn-ea"/>
          <a:cs typeface="+mn-cs"/>
        </a:defRPr>
      </a:lvl6pPr>
      <a:lvl7pPr marL="2741295" algn="l" defTabSz="913765" rtl="0" eaLnBrk="1" latinLnBrk="0" hangingPunct="1">
        <a:defRPr sz="1800" kern="1200">
          <a:solidFill>
            <a:schemeClr val="tx1"/>
          </a:solidFill>
          <a:latin typeface="+mn-lt"/>
          <a:ea typeface="+mn-ea"/>
          <a:cs typeface="+mn-cs"/>
        </a:defRPr>
      </a:lvl7pPr>
      <a:lvl8pPr marL="3198495" algn="l" defTabSz="913765" rtl="0" eaLnBrk="1" latinLnBrk="0" hangingPunct="1">
        <a:defRPr sz="1800" kern="1200">
          <a:solidFill>
            <a:schemeClr val="tx1"/>
          </a:solidFill>
          <a:latin typeface="+mn-lt"/>
          <a:ea typeface="+mn-ea"/>
          <a:cs typeface="+mn-cs"/>
        </a:defRPr>
      </a:lvl8pPr>
      <a:lvl9pPr marL="3655695"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3.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video" Target="NUL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7" Type="http://schemas.openxmlformats.org/officeDocument/2006/relationships/notesSlide" Target="../notesSlides/notesSlide17.xml"/><Relationship Id="rId6" Type="http://schemas.openxmlformats.org/officeDocument/2006/relationships/slideLayout" Target="../slideLayouts/slideLayout1.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3.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video" Target="NUL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343147"/>
            <a:ext cx="9721850" cy="1920335"/>
          </a:xfrm>
          <a:prstGeom prst="rect">
            <a:avLst/>
          </a:prstGeom>
          <a:solidFill>
            <a:srgbClr val="004186"/>
          </a:solidFill>
          <a:ln>
            <a:solidFill>
              <a:srgbClr val="004186"/>
            </a:solid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3" name="圆角矩形 22"/>
          <p:cNvSpPr/>
          <p:nvPr/>
        </p:nvSpPr>
        <p:spPr>
          <a:xfrm>
            <a:off x="5569810" y="3570187"/>
            <a:ext cx="3884943" cy="508814"/>
          </a:xfrm>
          <a:prstGeom prst="round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4" name="TextBox 23"/>
          <p:cNvSpPr txBox="1"/>
          <p:nvPr/>
        </p:nvSpPr>
        <p:spPr>
          <a:xfrm>
            <a:off x="6418339" y="3593940"/>
            <a:ext cx="3031682" cy="482416"/>
          </a:xfrm>
          <a:prstGeom prst="rect">
            <a:avLst/>
          </a:prstGeom>
          <a:noFill/>
        </p:spPr>
        <p:txBody>
          <a:bodyPr wrap="square" lIns="96752" tIns="48375" rIns="96752" bIns="48375">
            <a:spAutoFit/>
          </a:bodyPr>
          <a:lstStyle/>
          <a:p>
            <a:pPr fontAlgn="auto">
              <a:spcBef>
                <a:spcPts val="0"/>
              </a:spcBef>
              <a:spcAft>
                <a:spcPts val="0"/>
              </a:spcAft>
              <a:defRPr/>
            </a:pPr>
            <a:r>
              <a:rPr lang="zh-CN" altLang="en-US" sz="25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兴业银行长春分行</a:t>
            </a:r>
            <a:endParaRPr lang="zh-CN" altLang="en-US" sz="25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3" name="Group 91"/>
          <p:cNvGrpSpPr/>
          <p:nvPr/>
        </p:nvGrpSpPr>
        <p:grpSpPr bwMode="auto">
          <a:xfrm>
            <a:off x="5717917" y="3600190"/>
            <a:ext cx="415204" cy="652470"/>
            <a:chOff x="936" y="1479"/>
            <a:chExt cx="1589" cy="2532"/>
          </a:xfrm>
        </p:grpSpPr>
        <p:grpSp>
          <p:nvGrpSpPr>
            <p:cNvPr id="5" name="组合 33"/>
            <p:cNvGrpSpPr/>
            <p:nvPr/>
          </p:nvGrpSpPr>
          <p:grpSpPr bwMode="auto">
            <a:xfrm>
              <a:off x="985" y="1582"/>
              <a:ext cx="1441" cy="2429"/>
              <a:chOff x="1754168" y="3653262"/>
              <a:chExt cx="1857599" cy="3136467"/>
            </a:xfrm>
          </p:grpSpPr>
          <p:sp>
            <p:nvSpPr>
              <p:cNvPr id="31" name="椭圆 30"/>
              <p:cNvSpPr/>
              <p:nvPr/>
            </p:nvSpPr>
            <p:spPr>
              <a:xfrm>
                <a:off x="1754168" y="3653262"/>
                <a:ext cx="1857599" cy="1857597"/>
              </a:xfrm>
              <a:prstGeom prst="ellipse">
                <a:avLst/>
              </a:prstGeom>
              <a:solidFill>
                <a:schemeClr val="tx1">
                  <a:lumMod val="50000"/>
                  <a:lumOff val="50000"/>
                </a:schemeClr>
              </a:solid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zh-CN" altLang="en-US" sz="32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2" name="椭圆 31"/>
              <p:cNvSpPr/>
              <p:nvPr/>
            </p:nvSpPr>
            <p:spPr>
              <a:xfrm>
                <a:off x="1911556" y="3810650"/>
                <a:ext cx="1542822" cy="1542820"/>
              </a:xfrm>
              <a:prstGeom prst="ellipse">
                <a:avLst/>
              </a:prstGeom>
              <a:solidFill>
                <a:srgbClr val="C20100"/>
              </a:solidFill>
              <a:ln w="28575">
                <a:gradFill flip="none" rotWithShape="1">
                  <a:gsLst>
                    <a:gs pos="100000">
                      <a:srgbClr val="FFFFFF"/>
                    </a:gs>
                    <a:gs pos="0">
                      <a:srgbClr val="CECED0"/>
                    </a:gs>
                  </a:gsLst>
                  <a:lin ang="13500000" scaled="1"/>
                  <a:tileRect/>
                </a:gradFill>
              </a:ln>
              <a:effectLst>
                <a:outerShdw blurRad="190500" dist="88900" dir="2700000" algn="tl"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3" name="椭圆 32"/>
              <p:cNvSpPr/>
              <p:nvPr/>
            </p:nvSpPr>
            <p:spPr>
              <a:xfrm>
                <a:off x="1890879" y="3789973"/>
                <a:ext cx="1584176" cy="1584174"/>
              </a:xfrm>
              <a:prstGeom prst="ellipse">
                <a:avLst/>
              </a:prstGeom>
              <a:solidFill>
                <a:schemeClr val="dk2"/>
              </a:solidFill>
              <a:ln>
                <a:noFill/>
              </a:ln>
              <a:effectLst>
                <a:innerShdw blurRad="88900" dist="635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zh-CN" altLang="en-US" sz="3200" dirty="0">
                  <a:solidFill>
                    <a:srgbClr val="0087CF"/>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4" name="矩形 33"/>
              <p:cNvSpPr/>
              <p:nvPr/>
            </p:nvSpPr>
            <p:spPr>
              <a:xfrm>
                <a:off x="2315510" y="4090395"/>
                <a:ext cx="911360" cy="2699334"/>
              </a:xfrm>
              <a:prstGeom prst="rect">
                <a:avLst/>
              </a:prstGeom>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fontAlgn="auto">
                  <a:spcBef>
                    <a:spcPts val="0"/>
                  </a:spcBef>
                  <a:spcAft>
                    <a:spcPts val="0"/>
                  </a:spcAft>
                  <a:defRPr/>
                </a:pPr>
                <a:endParaRPr lang="zh-CN" altLang="zh-CN" sz="2900" b="1" dirty="0">
                  <a:solidFill>
                    <a:srgbClr val="CA0098"/>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6" name="组合 4"/>
            <p:cNvGrpSpPr/>
            <p:nvPr/>
          </p:nvGrpSpPr>
          <p:grpSpPr bwMode="auto">
            <a:xfrm>
              <a:off x="936" y="1479"/>
              <a:ext cx="1589" cy="1589"/>
              <a:chOff x="3733576" y="3930057"/>
              <a:chExt cx="1801131" cy="1801653"/>
            </a:xfrm>
          </p:grpSpPr>
          <p:sp>
            <p:nvSpPr>
              <p:cNvPr id="28" name="椭圆 27"/>
              <p:cNvSpPr/>
              <p:nvPr/>
            </p:nvSpPr>
            <p:spPr>
              <a:xfrm>
                <a:off x="4003576" y="4200057"/>
                <a:ext cx="1260000" cy="1260000"/>
              </a:xfrm>
              <a:prstGeom prst="ellipse">
                <a:avLst/>
              </a:prstGeom>
              <a:noFill/>
              <a:ln>
                <a:gradFill flip="none" rotWithShape="1">
                  <a:gsLst>
                    <a:gs pos="100000">
                      <a:schemeClr val="bg1"/>
                    </a:gs>
                    <a:gs pos="0">
                      <a:schemeClr val="bg1">
                        <a:lumMod val="7500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9" name="任意多边形 6"/>
              <p:cNvSpPr/>
              <p:nvPr/>
            </p:nvSpPr>
            <p:spPr>
              <a:xfrm>
                <a:off x="3733576" y="3930057"/>
                <a:ext cx="1801131" cy="1804217"/>
              </a:xfrm>
              <a:custGeom>
                <a:avLst/>
                <a:gdLst>
                  <a:gd name="connsiteX0" fmla="*/ 900000 w 1800000"/>
                  <a:gd name="connsiteY0" fmla="*/ 0 h 1800000"/>
                  <a:gd name="connsiteX1" fmla="*/ 1800000 w 1800000"/>
                  <a:gd name="connsiteY1" fmla="*/ 900000 h 1800000"/>
                  <a:gd name="connsiteX2" fmla="*/ 900000 w 1800000"/>
                  <a:gd name="connsiteY2" fmla="*/ 1800000 h 1800000"/>
                  <a:gd name="connsiteX3" fmla="*/ 0 w 1800000"/>
                  <a:gd name="connsiteY3" fmla="*/ 900000 h 1800000"/>
                  <a:gd name="connsiteX4" fmla="*/ 900000 w 1800000"/>
                  <a:gd name="connsiteY4" fmla="*/ 0 h 1800000"/>
                  <a:gd name="connsiteX5" fmla="*/ 900000 w 1800000"/>
                  <a:gd name="connsiteY5" fmla="*/ 270000 h 1800000"/>
                  <a:gd name="connsiteX6" fmla="*/ 270000 w 1800000"/>
                  <a:gd name="connsiteY6" fmla="*/ 900000 h 1800000"/>
                  <a:gd name="connsiteX7" fmla="*/ 900000 w 1800000"/>
                  <a:gd name="connsiteY7" fmla="*/ 1530000 h 1800000"/>
                  <a:gd name="connsiteX8" fmla="*/ 1530000 w 1800000"/>
                  <a:gd name="connsiteY8" fmla="*/ 900000 h 1800000"/>
                  <a:gd name="connsiteX9" fmla="*/ 900000 w 1800000"/>
                  <a:gd name="connsiteY9" fmla="*/ 27000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000" h="1800000">
                    <a:moveTo>
                      <a:pt x="900000" y="0"/>
                    </a:moveTo>
                    <a:cubicBezTo>
                      <a:pt x="1397056" y="0"/>
                      <a:pt x="1800000" y="402944"/>
                      <a:pt x="1800000" y="900000"/>
                    </a:cubicBezTo>
                    <a:cubicBezTo>
                      <a:pt x="1800000" y="1397056"/>
                      <a:pt x="1397056" y="1800000"/>
                      <a:pt x="900000" y="1800000"/>
                    </a:cubicBezTo>
                    <a:cubicBezTo>
                      <a:pt x="402944" y="1800000"/>
                      <a:pt x="0" y="1397056"/>
                      <a:pt x="0" y="900000"/>
                    </a:cubicBezTo>
                    <a:cubicBezTo>
                      <a:pt x="0" y="402944"/>
                      <a:pt x="402944" y="0"/>
                      <a:pt x="900000" y="0"/>
                    </a:cubicBezTo>
                    <a:close/>
                    <a:moveTo>
                      <a:pt x="900000" y="270000"/>
                    </a:moveTo>
                    <a:cubicBezTo>
                      <a:pt x="552061" y="270000"/>
                      <a:pt x="270000" y="552061"/>
                      <a:pt x="270000" y="900000"/>
                    </a:cubicBezTo>
                    <a:cubicBezTo>
                      <a:pt x="270000" y="1247939"/>
                      <a:pt x="552061" y="1530000"/>
                      <a:pt x="900000" y="1530000"/>
                    </a:cubicBezTo>
                    <a:cubicBezTo>
                      <a:pt x="1247939" y="1530000"/>
                      <a:pt x="1530000" y="1247939"/>
                      <a:pt x="1530000" y="900000"/>
                    </a:cubicBezTo>
                    <a:cubicBezTo>
                      <a:pt x="1530000" y="552061"/>
                      <a:pt x="1247939" y="270000"/>
                      <a:pt x="900000" y="270000"/>
                    </a:cubicBezTo>
                    <a:close/>
                  </a:path>
                </a:pathLst>
              </a:custGeom>
              <a:gradFill>
                <a:gsLst>
                  <a:gs pos="0">
                    <a:srgbClr val="F0F0F0"/>
                  </a:gs>
                  <a:gs pos="100000">
                    <a:srgbClr val="DBDBDB"/>
                  </a:gs>
                </a:gsLst>
                <a:lin ang="2700000" scaled="1"/>
              </a:gradFill>
              <a:ln>
                <a:noFill/>
              </a:ln>
              <a:effectLst>
                <a:outerShdw blurRad="889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0" name="椭圆 7"/>
              <p:cNvSpPr/>
              <p:nvPr/>
            </p:nvSpPr>
            <p:spPr>
              <a:xfrm>
                <a:off x="3733576" y="3930057"/>
                <a:ext cx="1800000" cy="1800000"/>
              </a:xfrm>
              <a:prstGeom prst="ellipse">
                <a:avLst/>
              </a:prstGeom>
              <a:noFill/>
              <a:ln>
                <a:gradFill flip="none" rotWithShape="1">
                  <a:gsLst>
                    <a:gs pos="0">
                      <a:schemeClr val="bg1"/>
                    </a:gs>
                    <a:gs pos="100000">
                      <a:schemeClr val="bg1">
                        <a:lumMod val="7500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sp>
        <p:nvSpPr>
          <p:cNvPr id="2" name="TextBox 1"/>
          <p:cNvSpPr txBox="1"/>
          <p:nvPr/>
        </p:nvSpPr>
        <p:spPr>
          <a:xfrm>
            <a:off x="163098" y="2556321"/>
            <a:ext cx="9181391" cy="927100"/>
          </a:xfrm>
          <a:prstGeom prst="rect">
            <a:avLst/>
          </a:prstGeom>
          <a:noFill/>
        </p:spPr>
        <p:txBody>
          <a:bodyPr wrap="square" lIns="96752" tIns="48375" rIns="96752" bIns="48375">
            <a:spAutoFit/>
          </a:bodyPr>
          <a:lstStyle/>
          <a:p>
            <a:pPr algn="ctr" fontAlgn="auto">
              <a:spcBef>
                <a:spcPts val="0"/>
              </a:spcBef>
              <a:spcAft>
                <a:spcPts val="0"/>
              </a:spcAft>
              <a:defRPr/>
            </a:pPr>
            <a:r>
              <a:rPr lang="zh-CN" altLang="en-US" sz="5400" b="1"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rPr>
              <a:t>银行信贷与</a:t>
            </a:r>
            <a:r>
              <a:rPr lang="zh-CN" altLang="en-US" sz="5400" b="1"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rPr>
              <a:t>并购</a:t>
            </a:r>
            <a:r>
              <a:rPr lang="zh-CN" altLang="en-US" sz="5400" b="1"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rPr>
              <a:t>投资</a:t>
            </a:r>
            <a:endParaRPr lang="zh-CN" altLang="en-US" sz="5400" b="1"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pic>
        <p:nvPicPr>
          <p:cNvPr id="39" name="图片 38">
            <a:hlinkClick r:id="" action="ppaction://media"/>
          </p:cNvPr>
          <p:cNvPicPr>
            <a:picLocks noRot="1" noChangeAspect="1"/>
          </p:cNvPicPr>
          <p:nvPr>
            <a:videoFile r:link="rId1"/>
          </p:nvPr>
        </p:nvPicPr>
        <p:blipFill>
          <a:blip r:embed="rId2" cstate="print"/>
          <a:srcRect/>
          <a:stretch>
            <a:fillRect/>
          </a:stretch>
        </p:blipFill>
        <p:spPr bwMode="auto">
          <a:xfrm>
            <a:off x="9478804" y="-676335"/>
            <a:ext cx="486093" cy="480060"/>
          </a:xfrm>
          <a:prstGeom prst="rect">
            <a:avLst/>
          </a:prstGeom>
          <a:noFill/>
          <a:ln w="9525">
            <a:noFill/>
            <a:miter lim="800000"/>
            <a:headEnd/>
            <a:tailEnd/>
          </a:ln>
        </p:spPr>
      </p:pic>
      <p:grpSp>
        <p:nvGrpSpPr>
          <p:cNvPr id="7" name="组合 54"/>
          <p:cNvGrpSpPr/>
          <p:nvPr/>
        </p:nvGrpSpPr>
        <p:grpSpPr>
          <a:xfrm>
            <a:off x="2315248" y="26860"/>
            <a:ext cx="458812" cy="453117"/>
            <a:chOff x="304800" y="673100"/>
            <a:chExt cx="4000500" cy="4000500"/>
          </a:xfrm>
          <a:effectLst>
            <a:outerShdw blurRad="444500" dist="254000" dir="8100000" algn="tr" rotWithShape="0">
              <a:prstClr val="black">
                <a:alpha val="50000"/>
              </a:prstClr>
            </a:outerShdw>
          </a:effectLst>
        </p:grpSpPr>
        <p:sp>
          <p:nvSpPr>
            <p:cNvPr id="56" name="同心圆 4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7" name="椭圆 5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8" name="组合 57"/>
          <p:cNvGrpSpPr/>
          <p:nvPr/>
        </p:nvGrpSpPr>
        <p:grpSpPr>
          <a:xfrm>
            <a:off x="2303567" y="1915401"/>
            <a:ext cx="631608" cy="623769"/>
            <a:chOff x="304800" y="673100"/>
            <a:chExt cx="4000500" cy="4000500"/>
          </a:xfrm>
          <a:effectLst>
            <a:outerShdw blurRad="444500" dist="254000" dir="8100000" algn="tr" rotWithShape="0">
              <a:prstClr val="black">
                <a:alpha val="50000"/>
              </a:prstClr>
            </a:outerShdw>
          </a:effectLst>
        </p:grpSpPr>
        <p:sp>
          <p:nvSpPr>
            <p:cNvPr id="59" name="同心圆 4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0" name="椭圆 5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9" name="组合 60"/>
          <p:cNvGrpSpPr/>
          <p:nvPr/>
        </p:nvGrpSpPr>
        <p:grpSpPr>
          <a:xfrm>
            <a:off x="312275" y="137976"/>
            <a:ext cx="2282190" cy="2253866"/>
            <a:chOff x="304800" y="673100"/>
            <a:chExt cx="4000500" cy="4000500"/>
          </a:xfrm>
          <a:effectLst>
            <a:outerShdw blurRad="444500" dist="254000" dir="8100000" algn="tr" rotWithShape="0">
              <a:prstClr val="black">
                <a:alpha val="50000"/>
              </a:prstClr>
            </a:outerShdw>
          </a:effectLst>
        </p:grpSpPr>
        <p:sp>
          <p:nvSpPr>
            <p:cNvPr id="62" name="同心圆 5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 name="椭圆 6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0" name="组合 63"/>
          <p:cNvGrpSpPr/>
          <p:nvPr/>
        </p:nvGrpSpPr>
        <p:grpSpPr>
          <a:xfrm>
            <a:off x="53406" y="224657"/>
            <a:ext cx="918702" cy="907300"/>
            <a:chOff x="304800" y="673100"/>
            <a:chExt cx="4000500" cy="4000500"/>
          </a:xfrm>
          <a:effectLst>
            <a:outerShdw blurRad="444500" dist="254000" dir="8100000" algn="tr" rotWithShape="0">
              <a:prstClr val="black">
                <a:alpha val="50000"/>
              </a:prstClr>
            </a:outerShdw>
          </a:effectLst>
        </p:grpSpPr>
        <p:sp>
          <p:nvSpPr>
            <p:cNvPr id="65" name="同心圆 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6" name="椭圆 65"/>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1" name="组合 66"/>
          <p:cNvGrpSpPr/>
          <p:nvPr/>
        </p:nvGrpSpPr>
        <p:grpSpPr>
          <a:xfrm>
            <a:off x="69086" y="1976213"/>
            <a:ext cx="458812" cy="453117"/>
            <a:chOff x="304800" y="673100"/>
            <a:chExt cx="4000500" cy="4000500"/>
          </a:xfrm>
          <a:effectLst>
            <a:outerShdw blurRad="444500" dist="254000" dir="8100000" algn="tr" rotWithShape="0">
              <a:prstClr val="black">
                <a:alpha val="50000"/>
              </a:prstClr>
            </a:outerShdw>
          </a:effectLst>
        </p:grpSpPr>
        <p:sp>
          <p:nvSpPr>
            <p:cNvPr id="68" name="同心圆 7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9" name="椭圆 6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73" name="图片 72"/>
          <p:cNvPicPr>
            <a:picLocks noChangeAspect="1"/>
          </p:cNvPicPr>
          <p:nvPr/>
        </p:nvPicPr>
        <p:blipFill>
          <a:blip r:embed="rId3"/>
          <a:srcRect/>
          <a:stretch>
            <a:fillRect/>
          </a:stretch>
        </p:blipFill>
        <p:spPr bwMode="auto">
          <a:xfrm>
            <a:off x="468371" y="368797"/>
            <a:ext cx="1943105" cy="1918989"/>
          </a:xfrm>
          <a:prstGeom prst="rect">
            <a:avLst/>
          </a:prstGeom>
          <a:noFill/>
          <a:ln w="9525">
            <a:noFill/>
            <a:miter lim="800000"/>
            <a:headEnd/>
            <a:tailEnd/>
          </a:ln>
        </p:spPr>
      </p:pic>
    </p:spTree>
  </p:cSld>
  <p:clrMapOvr>
    <a:masterClrMapping/>
  </p:clrMapOvr>
  <p:transition advClick="0"/>
  <p:timing>
    <p:tnLst>
      <p:par>
        <p:cTn id="1" dur="indefinite" restart="never" nodeType="tmRoot">
          <p:childTnLst>
            <p:video>
              <p:cMediaNode vol="80000" numSld="20" showWhenStopped="0">
                <p:cTn id="2" repeatCount="indefinite" fill="remove" display="0">
                  <p:stCondLst>
                    <p:cond delay="indefinite"/>
                  </p:stCondLst>
                  <p:endCondLst>
                    <p:cond evt="onStopAudio" delay="0">
                      <p:tgtEl>
                        <p:sldTgt/>
                      </p:tgtEl>
                    </p:cond>
                  </p:endCondLst>
                </p:cTn>
                <p:tgtEl>
                  <p:spTgt spid="39"/>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4" name="组合 103"/>
          <p:cNvGrpSpPr/>
          <p:nvPr/>
        </p:nvGrpSpPr>
        <p:grpSpPr>
          <a:xfrm>
            <a:off x="218765" y="108049"/>
            <a:ext cx="848803" cy="847785"/>
            <a:chOff x="5360449" y="1017327"/>
            <a:chExt cx="848803" cy="847785"/>
          </a:xfrm>
        </p:grpSpPr>
        <p:sp>
          <p:nvSpPr>
            <p:cNvPr id="10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0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8" name="文本框 10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1</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09" name="文本框 10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道德风险是最大的风险</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
        <p:nvSpPr>
          <p:cNvPr id="89" name="任意多边形 106"/>
          <p:cNvSpPr/>
          <p:nvPr/>
        </p:nvSpPr>
        <p:spPr>
          <a:xfrm>
            <a:off x="727066" y="2810584"/>
            <a:ext cx="1064845" cy="2115677"/>
          </a:xfrm>
          <a:custGeom>
            <a:avLst/>
            <a:gdLst>
              <a:gd name="connsiteX0" fmla="*/ 981315 w 1064845"/>
              <a:gd name="connsiteY0" fmla="*/ 64832 h 2115677"/>
              <a:gd name="connsiteX1" fmla="*/ 1033153 w 1064845"/>
              <a:gd name="connsiteY1" fmla="*/ 74114 h 2115677"/>
              <a:gd name="connsiteX2" fmla="*/ 1053964 w 1064845"/>
              <a:gd name="connsiteY2" fmla="*/ 169170 h 2115677"/>
              <a:gd name="connsiteX3" fmla="*/ 659971 w 1064845"/>
              <a:gd name="connsiteY3" fmla="*/ 784031 h 2115677"/>
              <a:gd name="connsiteX4" fmla="*/ 659971 w 1064845"/>
              <a:gd name="connsiteY4" fmla="*/ 829129 h 2115677"/>
              <a:gd name="connsiteX5" fmla="*/ 659971 w 1064845"/>
              <a:gd name="connsiteY5" fmla="*/ 1459088 h 2115677"/>
              <a:gd name="connsiteX6" fmla="*/ 659971 w 1064845"/>
              <a:gd name="connsiteY6" fmla="*/ 2017938 h 2115677"/>
              <a:gd name="connsiteX7" fmla="*/ 562232 w 1064845"/>
              <a:gd name="connsiteY7" fmla="*/ 2115677 h 2115677"/>
              <a:gd name="connsiteX8" fmla="*/ 464493 w 1064845"/>
              <a:gd name="connsiteY8" fmla="*/ 2017938 h 2115677"/>
              <a:gd name="connsiteX9" fmla="*/ 464493 w 1064845"/>
              <a:gd name="connsiteY9" fmla="*/ 1459088 h 2115677"/>
              <a:gd name="connsiteX10" fmla="*/ 415138 w 1064845"/>
              <a:gd name="connsiteY10" fmla="*/ 1459088 h 2115677"/>
              <a:gd name="connsiteX11" fmla="*/ 415138 w 1064845"/>
              <a:gd name="connsiteY11" fmla="*/ 2017938 h 2115677"/>
              <a:gd name="connsiteX12" fmla="*/ 317399 w 1064845"/>
              <a:gd name="connsiteY12" fmla="*/ 2115677 h 2115677"/>
              <a:gd name="connsiteX13" fmla="*/ 219660 w 1064845"/>
              <a:gd name="connsiteY13" fmla="*/ 2017938 h 2115677"/>
              <a:gd name="connsiteX14" fmla="*/ 219660 w 1064845"/>
              <a:gd name="connsiteY14" fmla="*/ 1459088 h 2115677"/>
              <a:gd name="connsiteX15" fmla="*/ 219660 w 1064845"/>
              <a:gd name="connsiteY15" fmla="*/ 1073554 h 2115677"/>
              <a:gd name="connsiteX16" fmla="*/ 219660 w 1064845"/>
              <a:gd name="connsiteY16" fmla="*/ 829129 h 2115677"/>
              <a:gd name="connsiteX17" fmla="*/ 171976 w 1064845"/>
              <a:gd name="connsiteY17" fmla="*/ 829129 h 2115677"/>
              <a:gd name="connsiteX18" fmla="*/ 171976 w 1064845"/>
              <a:gd name="connsiteY18" fmla="*/ 1301154 h 2115677"/>
              <a:gd name="connsiteX19" fmla="*/ 85988 w 1064845"/>
              <a:gd name="connsiteY19" fmla="*/ 1387142 h 2115677"/>
              <a:gd name="connsiteX20" fmla="*/ 0 w 1064845"/>
              <a:gd name="connsiteY20" fmla="*/ 1301154 h 2115677"/>
              <a:gd name="connsiteX21" fmla="*/ 1 w 1064845"/>
              <a:gd name="connsiteY21" fmla="*/ 829129 h 2115677"/>
              <a:gd name="connsiteX22" fmla="*/ 0 w 1064845"/>
              <a:gd name="connsiteY22" fmla="*/ 829129 h 2115677"/>
              <a:gd name="connsiteX23" fmla="*/ 0 w 1064845"/>
              <a:gd name="connsiteY23" fmla="*/ 579812 h 2115677"/>
              <a:gd name="connsiteX24" fmla="*/ 627389 w 1064845"/>
              <a:gd name="connsiteY24" fmla="*/ 579812 h 2115677"/>
              <a:gd name="connsiteX25" fmla="*/ 938097 w 1064845"/>
              <a:gd name="connsiteY25" fmla="*/ 94924 h 2115677"/>
              <a:gd name="connsiteX26" fmla="*/ 981315 w 1064845"/>
              <a:gd name="connsiteY26" fmla="*/ 64832 h 2115677"/>
              <a:gd name="connsiteX27" fmla="*/ 410287 w 1064845"/>
              <a:gd name="connsiteY27" fmla="*/ 0 h 2115677"/>
              <a:gd name="connsiteX28" fmla="*/ 648080 w 1064845"/>
              <a:gd name="connsiteY28" fmla="*/ 266561 h 2115677"/>
              <a:gd name="connsiteX29" fmla="*/ 410287 w 1064845"/>
              <a:gd name="connsiteY29" fmla="*/ 533122 h 2115677"/>
              <a:gd name="connsiteX30" fmla="*/ 172494 w 1064845"/>
              <a:gd name="connsiteY30" fmla="*/ 266561 h 2115677"/>
              <a:gd name="connsiteX31" fmla="*/ 410287 w 1064845"/>
              <a:gd name="connsiteY31" fmla="*/ 0 h 2115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64845" h="2115677">
                <a:moveTo>
                  <a:pt x="981315" y="64832"/>
                </a:moveTo>
                <a:cubicBezTo>
                  <a:pt x="998517" y="61066"/>
                  <a:pt x="1017155" y="63863"/>
                  <a:pt x="1033153" y="74114"/>
                </a:cubicBezTo>
                <a:cubicBezTo>
                  <a:pt x="1065149" y="94616"/>
                  <a:pt x="1074466" y="137174"/>
                  <a:pt x="1053964" y="169170"/>
                </a:cubicBezTo>
                <a:lnTo>
                  <a:pt x="659971" y="784031"/>
                </a:lnTo>
                <a:lnTo>
                  <a:pt x="659971" y="829129"/>
                </a:lnTo>
                <a:lnTo>
                  <a:pt x="659971" y="1459088"/>
                </a:lnTo>
                <a:lnTo>
                  <a:pt x="659971" y="2017938"/>
                </a:lnTo>
                <a:cubicBezTo>
                  <a:pt x="659971" y="2071918"/>
                  <a:pt x="616212" y="2115677"/>
                  <a:pt x="562232" y="2115677"/>
                </a:cubicBezTo>
                <a:cubicBezTo>
                  <a:pt x="508252" y="2115677"/>
                  <a:pt x="464493" y="2071918"/>
                  <a:pt x="464493" y="2017938"/>
                </a:cubicBezTo>
                <a:lnTo>
                  <a:pt x="464493" y="1459088"/>
                </a:lnTo>
                <a:lnTo>
                  <a:pt x="415138" y="1459088"/>
                </a:lnTo>
                <a:lnTo>
                  <a:pt x="415138" y="2017938"/>
                </a:lnTo>
                <a:cubicBezTo>
                  <a:pt x="415138" y="2071918"/>
                  <a:pt x="371379" y="2115677"/>
                  <a:pt x="317399" y="2115677"/>
                </a:cubicBezTo>
                <a:cubicBezTo>
                  <a:pt x="263419" y="2115677"/>
                  <a:pt x="219660" y="2071918"/>
                  <a:pt x="219660" y="2017938"/>
                </a:cubicBezTo>
                <a:lnTo>
                  <a:pt x="219660" y="1459088"/>
                </a:lnTo>
                <a:lnTo>
                  <a:pt x="219660" y="1073554"/>
                </a:lnTo>
                <a:lnTo>
                  <a:pt x="219660" y="829129"/>
                </a:lnTo>
                <a:lnTo>
                  <a:pt x="171976" y="829129"/>
                </a:lnTo>
                <a:lnTo>
                  <a:pt x="171976" y="1301154"/>
                </a:lnTo>
                <a:cubicBezTo>
                  <a:pt x="171976" y="1348644"/>
                  <a:pt x="133478" y="1387142"/>
                  <a:pt x="85988" y="1387142"/>
                </a:cubicBezTo>
                <a:cubicBezTo>
                  <a:pt x="38498" y="1387142"/>
                  <a:pt x="0" y="1348644"/>
                  <a:pt x="0" y="1301154"/>
                </a:cubicBezTo>
                <a:lnTo>
                  <a:pt x="1" y="829129"/>
                </a:lnTo>
                <a:lnTo>
                  <a:pt x="0" y="829129"/>
                </a:lnTo>
                <a:lnTo>
                  <a:pt x="0" y="579812"/>
                </a:lnTo>
                <a:lnTo>
                  <a:pt x="627389" y="579812"/>
                </a:lnTo>
                <a:lnTo>
                  <a:pt x="938097" y="94924"/>
                </a:lnTo>
                <a:cubicBezTo>
                  <a:pt x="948348" y="78927"/>
                  <a:pt x="964113" y="68598"/>
                  <a:pt x="981315" y="64832"/>
                </a:cubicBezTo>
                <a:close/>
                <a:moveTo>
                  <a:pt x="410287" y="0"/>
                </a:moveTo>
                <a:cubicBezTo>
                  <a:pt x="541616" y="0"/>
                  <a:pt x="648080" y="119343"/>
                  <a:pt x="648080" y="266561"/>
                </a:cubicBezTo>
                <a:cubicBezTo>
                  <a:pt x="648080" y="413779"/>
                  <a:pt x="541616" y="533122"/>
                  <a:pt x="410287" y="533122"/>
                </a:cubicBezTo>
                <a:cubicBezTo>
                  <a:pt x="278958" y="533122"/>
                  <a:pt x="172494" y="413779"/>
                  <a:pt x="172494" y="266561"/>
                </a:cubicBezTo>
                <a:cubicBezTo>
                  <a:pt x="172494" y="119343"/>
                  <a:pt x="278958" y="0"/>
                  <a:pt x="410287" y="0"/>
                </a:cubicBezTo>
                <a:close/>
              </a:path>
            </a:pathLst>
          </a:custGeom>
          <a:solidFill>
            <a:srgbClr val="1F497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nvGrpSpPr>
          <p:cNvPr id="3" name="组合 2"/>
          <p:cNvGrpSpPr/>
          <p:nvPr/>
        </p:nvGrpSpPr>
        <p:grpSpPr>
          <a:xfrm>
            <a:off x="1605457" y="3008401"/>
            <a:ext cx="2166127" cy="2166421"/>
            <a:chOff x="2816751" y="2315575"/>
            <a:chExt cx="2166127" cy="2166421"/>
          </a:xfrm>
        </p:grpSpPr>
        <p:grpSp>
          <p:nvGrpSpPr>
            <p:cNvPr id="85" name="组合 84"/>
            <p:cNvGrpSpPr/>
            <p:nvPr/>
          </p:nvGrpSpPr>
          <p:grpSpPr>
            <a:xfrm>
              <a:off x="2816751" y="2315575"/>
              <a:ext cx="2166127" cy="2166421"/>
              <a:chOff x="4926840" y="1732375"/>
              <a:chExt cx="1656097" cy="1656098"/>
            </a:xfrm>
          </p:grpSpPr>
          <p:sp>
            <p:nvSpPr>
              <p:cNvPr id="86" name="任意多边形 103"/>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ysClr val="window" lastClr="FFFFFF"/>
                  </a:gs>
                  <a:gs pos="100000">
                    <a:srgbClr val="E2E2E2"/>
                  </a:gs>
                </a:gsLst>
                <a:lin ang="2700000" scaled="1"/>
              </a:gradFill>
              <a:ln w="12700" cap="flat" cmpd="sng" algn="ctr">
                <a:noFill/>
                <a:prstDash val="solid"/>
                <a:miter lim="800000"/>
              </a:ln>
              <a:effectLst>
                <a:outerShdw blurRad="190500" dist="88900" dir="2700000" algn="tl" rotWithShape="0">
                  <a:prstClr val="black">
                    <a:alpha val="30000"/>
                  </a:prstClr>
                </a:outerShdw>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7" name="椭圆 86"/>
              <p:cNvSpPr/>
              <p:nvPr/>
            </p:nvSpPr>
            <p:spPr>
              <a:xfrm>
                <a:off x="5189938" y="1995474"/>
                <a:ext cx="1129900" cy="1129900"/>
              </a:xfrm>
              <a:prstGeom prst="ellipse">
                <a:avLst/>
              </a:prstGeom>
              <a:solidFill>
                <a:srgbClr val="0070C0"/>
              </a:solidFill>
              <a:ln w="22225" cap="flat" cmpd="sng" algn="ctr">
                <a:gradFill flip="none" rotWithShape="1">
                  <a:gsLst>
                    <a:gs pos="0">
                      <a:srgbClr val="CDCDCD"/>
                    </a:gs>
                    <a:gs pos="100000">
                      <a:sysClr val="window" lastClr="FFFFFF"/>
                    </a:gs>
                  </a:gsLst>
                  <a:lin ang="2700000" scaled="1"/>
                  <a:tileRect/>
                </a:gradFill>
                <a:prstDash val="solid"/>
                <a:miter lim="800000"/>
              </a:ln>
              <a:effectLst>
                <a:innerShdw blurRad="88900" dist="38100" dir="135000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88" name="椭圆 87"/>
              <p:cNvSpPr/>
              <p:nvPr/>
            </p:nvSpPr>
            <p:spPr>
              <a:xfrm>
                <a:off x="5266824" y="2076686"/>
                <a:ext cx="976135" cy="976135"/>
              </a:xfrm>
              <a:prstGeom prst="ellipse">
                <a:avLst/>
              </a:prstGeom>
              <a:gradFill>
                <a:gsLst>
                  <a:gs pos="0">
                    <a:sysClr val="window" lastClr="FFFFFF">
                      <a:lumMod val="85000"/>
                    </a:sysClr>
                  </a:gs>
                  <a:gs pos="100000">
                    <a:sysClr val="window" lastClr="FFFFFF"/>
                  </a:gs>
                </a:gsLst>
                <a:lin ang="2700000" scaled="1"/>
              </a:gradFill>
              <a:ln w="19050" cap="flat" cmpd="sng" algn="ctr">
                <a:gradFill flip="none" rotWithShape="1">
                  <a:gsLst>
                    <a:gs pos="100000">
                      <a:srgbClr val="CDCDCD"/>
                    </a:gs>
                    <a:gs pos="0">
                      <a:sysClr val="window" lastClr="FFFFFF"/>
                    </a:gs>
                  </a:gsLst>
                  <a:lin ang="2700000" scaled="1"/>
                  <a:tileRect/>
                </a:gradFill>
                <a:prstDash val="solid"/>
                <a:miter lim="800000"/>
              </a:ln>
              <a:effectLst>
                <a:outerShdw blurRad="889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0" name="Freeform 8"/>
            <p:cNvSpPr>
              <a:spLocks noEditPoints="1"/>
            </p:cNvSpPr>
            <p:nvPr/>
          </p:nvSpPr>
          <p:spPr bwMode="auto">
            <a:xfrm>
              <a:off x="3634823" y="3148242"/>
              <a:ext cx="529981" cy="522275"/>
            </a:xfrm>
            <a:custGeom>
              <a:avLst/>
              <a:gdLst>
                <a:gd name="T0" fmla="*/ 170 w 648"/>
                <a:gd name="T1" fmla="*/ 280 h 639"/>
                <a:gd name="T2" fmla="*/ 226 w 648"/>
                <a:gd name="T3" fmla="*/ 183 h 639"/>
                <a:gd name="T4" fmla="*/ 240 w 648"/>
                <a:gd name="T5" fmla="*/ 167 h 639"/>
                <a:gd name="T6" fmla="*/ 366 w 648"/>
                <a:gd name="T7" fmla="*/ 177 h 639"/>
                <a:gd name="T8" fmla="*/ 359 w 648"/>
                <a:gd name="T9" fmla="*/ 162 h 639"/>
                <a:gd name="T10" fmla="*/ 388 w 648"/>
                <a:gd name="T11" fmla="*/ 153 h 639"/>
                <a:gd name="T12" fmla="*/ 408 w 648"/>
                <a:gd name="T13" fmla="*/ 154 h 639"/>
                <a:gd name="T14" fmla="*/ 402 w 648"/>
                <a:gd name="T15" fmla="*/ 183 h 639"/>
                <a:gd name="T16" fmla="*/ 391 w 648"/>
                <a:gd name="T17" fmla="*/ 199 h 639"/>
                <a:gd name="T18" fmla="*/ 319 w 648"/>
                <a:gd name="T19" fmla="*/ 265 h 639"/>
                <a:gd name="T20" fmla="*/ 318 w 648"/>
                <a:gd name="T21" fmla="*/ 266 h 639"/>
                <a:gd name="T22" fmla="*/ 616 w 648"/>
                <a:gd name="T23" fmla="*/ 615 h 639"/>
                <a:gd name="T24" fmla="*/ 497 w 648"/>
                <a:gd name="T25" fmla="*/ 615 h 639"/>
                <a:gd name="T26" fmla="*/ 272 w 648"/>
                <a:gd name="T27" fmla="*/ 546 h 639"/>
                <a:gd name="T28" fmla="*/ 272 w 648"/>
                <a:gd name="T29" fmla="*/ 0 h 639"/>
                <a:gd name="T30" fmla="*/ 515 w 648"/>
                <a:gd name="T31" fmla="*/ 397 h 639"/>
                <a:gd name="T32" fmla="*/ 616 w 648"/>
                <a:gd name="T33" fmla="*/ 615 h 639"/>
                <a:gd name="T34" fmla="*/ 272 w 648"/>
                <a:gd name="T35" fmla="*/ 511 h 639"/>
                <a:gd name="T36" fmla="*/ 272 w 648"/>
                <a:gd name="T37" fmla="*/ 35 h 639"/>
                <a:gd name="T38" fmla="*/ 272 w 648"/>
                <a:gd name="T39" fmla="*/ 511 h 639"/>
                <a:gd name="T40" fmla="*/ 445 w 648"/>
                <a:gd name="T41" fmla="*/ 391 h 639"/>
                <a:gd name="T42" fmla="*/ 409 w 648"/>
                <a:gd name="T43" fmla="*/ 401 h 639"/>
                <a:gd name="T44" fmla="*/ 338 w 648"/>
                <a:gd name="T45" fmla="*/ 401 h 639"/>
                <a:gd name="T46" fmla="*/ 266 w 648"/>
                <a:gd name="T47" fmla="*/ 401 h 639"/>
                <a:gd name="T48" fmla="*/ 194 w 648"/>
                <a:gd name="T49" fmla="*/ 401 h 639"/>
                <a:gd name="T50" fmla="*/ 111 w 648"/>
                <a:gd name="T51" fmla="*/ 401 h 639"/>
                <a:gd name="T52" fmla="*/ 100 w 648"/>
                <a:gd name="T53" fmla="*/ 391 h 639"/>
                <a:gd name="T54" fmla="*/ 111 w 648"/>
                <a:gd name="T55" fmla="*/ 145 h 639"/>
                <a:gd name="T56" fmla="*/ 122 w 648"/>
                <a:gd name="T57" fmla="*/ 380 h 639"/>
                <a:gd name="T58" fmla="*/ 152 w 648"/>
                <a:gd name="T59" fmla="*/ 331 h 639"/>
                <a:gd name="T60" fmla="*/ 183 w 648"/>
                <a:gd name="T61" fmla="*/ 320 h 639"/>
                <a:gd name="T62" fmla="*/ 194 w 648"/>
                <a:gd name="T63" fmla="*/ 380 h 639"/>
                <a:gd name="T64" fmla="*/ 224 w 648"/>
                <a:gd name="T65" fmla="*/ 256 h 639"/>
                <a:gd name="T66" fmla="*/ 255 w 648"/>
                <a:gd name="T67" fmla="*/ 245 h 639"/>
                <a:gd name="T68" fmla="*/ 266 w 648"/>
                <a:gd name="T69" fmla="*/ 380 h 639"/>
                <a:gd name="T70" fmla="*/ 296 w 648"/>
                <a:gd name="T71" fmla="*/ 292 h 639"/>
                <a:gd name="T72" fmla="*/ 327 w 648"/>
                <a:gd name="T73" fmla="*/ 282 h 639"/>
                <a:gd name="T74" fmla="*/ 338 w 648"/>
                <a:gd name="T75" fmla="*/ 380 h 639"/>
                <a:gd name="T76" fmla="*/ 368 w 648"/>
                <a:gd name="T77" fmla="*/ 231 h 639"/>
                <a:gd name="T78" fmla="*/ 399 w 648"/>
                <a:gd name="T79" fmla="*/ 220 h 639"/>
                <a:gd name="T80" fmla="*/ 409 w 648"/>
                <a:gd name="T81" fmla="*/ 380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8" h="639">
                  <a:moveTo>
                    <a:pt x="242" y="199"/>
                  </a:moveTo>
                  <a:lnTo>
                    <a:pt x="170" y="280"/>
                  </a:lnTo>
                  <a:lnTo>
                    <a:pt x="153" y="266"/>
                  </a:lnTo>
                  <a:lnTo>
                    <a:pt x="226" y="183"/>
                  </a:lnTo>
                  <a:lnTo>
                    <a:pt x="226" y="183"/>
                  </a:lnTo>
                  <a:lnTo>
                    <a:pt x="240" y="167"/>
                  </a:lnTo>
                  <a:lnTo>
                    <a:pt x="316" y="234"/>
                  </a:lnTo>
                  <a:lnTo>
                    <a:pt x="366" y="177"/>
                  </a:lnTo>
                  <a:lnTo>
                    <a:pt x="357" y="169"/>
                  </a:lnTo>
                  <a:cubicBezTo>
                    <a:pt x="354" y="167"/>
                    <a:pt x="355" y="163"/>
                    <a:pt x="359" y="162"/>
                  </a:cubicBezTo>
                  <a:lnTo>
                    <a:pt x="373" y="158"/>
                  </a:lnTo>
                  <a:cubicBezTo>
                    <a:pt x="377" y="156"/>
                    <a:pt x="384" y="154"/>
                    <a:pt x="388" y="153"/>
                  </a:cubicBezTo>
                  <a:lnTo>
                    <a:pt x="402" y="149"/>
                  </a:lnTo>
                  <a:cubicBezTo>
                    <a:pt x="406" y="147"/>
                    <a:pt x="409" y="150"/>
                    <a:pt x="408" y="154"/>
                  </a:cubicBezTo>
                  <a:lnTo>
                    <a:pt x="405" y="167"/>
                  </a:lnTo>
                  <a:cubicBezTo>
                    <a:pt x="404" y="172"/>
                    <a:pt x="402" y="179"/>
                    <a:pt x="402" y="183"/>
                  </a:cubicBezTo>
                  <a:lnTo>
                    <a:pt x="399" y="196"/>
                  </a:lnTo>
                  <a:cubicBezTo>
                    <a:pt x="398" y="200"/>
                    <a:pt x="395" y="202"/>
                    <a:pt x="391" y="199"/>
                  </a:cubicBezTo>
                  <a:lnTo>
                    <a:pt x="383" y="192"/>
                  </a:lnTo>
                  <a:lnTo>
                    <a:pt x="319" y="265"/>
                  </a:lnTo>
                  <a:lnTo>
                    <a:pt x="319" y="265"/>
                  </a:lnTo>
                  <a:lnTo>
                    <a:pt x="318" y="266"/>
                  </a:lnTo>
                  <a:lnTo>
                    <a:pt x="242" y="199"/>
                  </a:lnTo>
                  <a:close/>
                  <a:moveTo>
                    <a:pt x="616" y="615"/>
                  </a:moveTo>
                  <a:cubicBezTo>
                    <a:pt x="599" y="631"/>
                    <a:pt x="578" y="639"/>
                    <a:pt x="556" y="639"/>
                  </a:cubicBezTo>
                  <a:cubicBezTo>
                    <a:pt x="535" y="639"/>
                    <a:pt x="513" y="631"/>
                    <a:pt x="497" y="615"/>
                  </a:cubicBezTo>
                  <a:lnTo>
                    <a:pt x="396" y="516"/>
                  </a:lnTo>
                  <a:cubicBezTo>
                    <a:pt x="359" y="535"/>
                    <a:pt x="317" y="546"/>
                    <a:pt x="272" y="546"/>
                  </a:cubicBezTo>
                  <a:cubicBezTo>
                    <a:pt x="122" y="546"/>
                    <a:pt x="0" y="424"/>
                    <a:pt x="0" y="273"/>
                  </a:cubicBezTo>
                  <a:cubicBezTo>
                    <a:pt x="0" y="123"/>
                    <a:pt x="122" y="0"/>
                    <a:pt x="272" y="0"/>
                  </a:cubicBezTo>
                  <a:cubicBezTo>
                    <a:pt x="423" y="0"/>
                    <a:pt x="545" y="123"/>
                    <a:pt x="545" y="273"/>
                  </a:cubicBezTo>
                  <a:cubicBezTo>
                    <a:pt x="545" y="318"/>
                    <a:pt x="534" y="360"/>
                    <a:pt x="515" y="397"/>
                  </a:cubicBezTo>
                  <a:lnTo>
                    <a:pt x="616" y="496"/>
                  </a:lnTo>
                  <a:cubicBezTo>
                    <a:pt x="648" y="529"/>
                    <a:pt x="648" y="582"/>
                    <a:pt x="616" y="615"/>
                  </a:cubicBezTo>
                  <a:close/>
                  <a:moveTo>
                    <a:pt x="272" y="511"/>
                  </a:moveTo>
                  <a:lnTo>
                    <a:pt x="272" y="511"/>
                  </a:lnTo>
                  <a:cubicBezTo>
                    <a:pt x="404" y="511"/>
                    <a:pt x="510" y="405"/>
                    <a:pt x="510" y="273"/>
                  </a:cubicBezTo>
                  <a:cubicBezTo>
                    <a:pt x="510" y="142"/>
                    <a:pt x="404" y="35"/>
                    <a:pt x="272" y="35"/>
                  </a:cubicBezTo>
                  <a:cubicBezTo>
                    <a:pt x="141" y="35"/>
                    <a:pt x="35" y="142"/>
                    <a:pt x="35" y="273"/>
                  </a:cubicBezTo>
                  <a:cubicBezTo>
                    <a:pt x="35" y="405"/>
                    <a:pt x="141" y="511"/>
                    <a:pt x="272" y="511"/>
                  </a:cubicBezTo>
                  <a:close/>
                  <a:moveTo>
                    <a:pt x="434" y="380"/>
                  </a:moveTo>
                  <a:cubicBezTo>
                    <a:pt x="440" y="380"/>
                    <a:pt x="445" y="385"/>
                    <a:pt x="445" y="391"/>
                  </a:cubicBezTo>
                  <a:cubicBezTo>
                    <a:pt x="445" y="397"/>
                    <a:pt x="440" y="401"/>
                    <a:pt x="434" y="401"/>
                  </a:cubicBezTo>
                  <a:lnTo>
                    <a:pt x="409" y="401"/>
                  </a:lnTo>
                  <a:lnTo>
                    <a:pt x="368" y="401"/>
                  </a:lnTo>
                  <a:lnTo>
                    <a:pt x="338" y="401"/>
                  </a:lnTo>
                  <a:lnTo>
                    <a:pt x="296" y="401"/>
                  </a:lnTo>
                  <a:lnTo>
                    <a:pt x="266" y="401"/>
                  </a:lnTo>
                  <a:lnTo>
                    <a:pt x="224" y="401"/>
                  </a:lnTo>
                  <a:lnTo>
                    <a:pt x="194" y="401"/>
                  </a:lnTo>
                  <a:lnTo>
                    <a:pt x="152" y="401"/>
                  </a:lnTo>
                  <a:lnTo>
                    <a:pt x="111" y="401"/>
                  </a:lnTo>
                  <a:lnTo>
                    <a:pt x="111" y="401"/>
                  </a:lnTo>
                  <a:cubicBezTo>
                    <a:pt x="105" y="401"/>
                    <a:pt x="100" y="397"/>
                    <a:pt x="100" y="391"/>
                  </a:cubicBezTo>
                  <a:lnTo>
                    <a:pt x="100" y="155"/>
                  </a:lnTo>
                  <a:cubicBezTo>
                    <a:pt x="100" y="150"/>
                    <a:pt x="105" y="145"/>
                    <a:pt x="111" y="145"/>
                  </a:cubicBezTo>
                  <a:cubicBezTo>
                    <a:pt x="117" y="145"/>
                    <a:pt x="121" y="150"/>
                    <a:pt x="121" y="155"/>
                  </a:cubicBezTo>
                  <a:lnTo>
                    <a:pt x="122" y="380"/>
                  </a:lnTo>
                  <a:lnTo>
                    <a:pt x="152" y="380"/>
                  </a:lnTo>
                  <a:lnTo>
                    <a:pt x="152" y="331"/>
                  </a:lnTo>
                  <a:cubicBezTo>
                    <a:pt x="152" y="325"/>
                    <a:pt x="157" y="320"/>
                    <a:pt x="163" y="320"/>
                  </a:cubicBezTo>
                  <a:lnTo>
                    <a:pt x="183" y="320"/>
                  </a:lnTo>
                  <a:cubicBezTo>
                    <a:pt x="189" y="320"/>
                    <a:pt x="194" y="325"/>
                    <a:pt x="194" y="331"/>
                  </a:cubicBezTo>
                  <a:lnTo>
                    <a:pt x="194" y="380"/>
                  </a:lnTo>
                  <a:lnTo>
                    <a:pt x="224" y="380"/>
                  </a:lnTo>
                  <a:lnTo>
                    <a:pt x="224" y="256"/>
                  </a:lnTo>
                  <a:cubicBezTo>
                    <a:pt x="224" y="250"/>
                    <a:pt x="229" y="245"/>
                    <a:pt x="235" y="245"/>
                  </a:cubicBezTo>
                  <a:lnTo>
                    <a:pt x="255" y="245"/>
                  </a:lnTo>
                  <a:cubicBezTo>
                    <a:pt x="261" y="245"/>
                    <a:pt x="266" y="250"/>
                    <a:pt x="266" y="256"/>
                  </a:cubicBezTo>
                  <a:lnTo>
                    <a:pt x="266" y="380"/>
                  </a:lnTo>
                  <a:lnTo>
                    <a:pt x="296" y="380"/>
                  </a:lnTo>
                  <a:lnTo>
                    <a:pt x="296" y="292"/>
                  </a:lnTo>
                  <a:cubicBezTo>
                    <a:pt x="296" y="286"/>
                    <a:pt x="300" y="282"/>
                    <a:pt x="307" y="282"/>
                  </a:cubicBezTo>
                  <a:lnTo>
                    <a:pt x="327" y="282"/>
                  </a:lnTo>
                  <a:cubicBezTo>
                    <a:pt x="333" y="282"/>
                    <a:pt x="338" y="286"/>
                    <a:pt x="338" y="292"/>
                  </a:cubicBezTo>
                  <a:lnTo>
                    <a:pt x="338" y="380"/>
                  </a:lnTo>
                  <a:lnTo>
                    <a:pt x="368" y="380"/>
                  </a:lnTo>
                  <a:lnTo>
                    <a:pt x="368" y="231"/>
                  </a:lnTo>
                  <a:cubicBezTo>
                    <a:pt x="368" y="225"/>
                    <a:pt x="372" y="220"/>
                    <a:pt x="378" y="220"/>
                  </a:cubicBezTo>
                  <a:lnTo>
                    <a:pt x="399" y="220"/>
                  </a:lnTo>
                  <a:cubicBezTo>
                    <a:pt x="405" y="220"/>
                    <a:pt x="409" y="225"/>
                    <a:pt x="409" y="231"/>
                  </a:cubicBezTo>
                  <a:lnTo>
                    <a:pt x="409" y="380"/>
                  </a:lnTo>
                  <a:lnTo>
                    <a:pt x="434" y="380"/>
                  </a:lnTo>
                  <a:close/>
                </a:path>
              </a:pathLst>
            </a:custGeom>
            <a:solidFill>
              <a:srgbClr val="0070C0"/>
            </a:solidFill>
            <a:ln>
              <a:noFill/>
            </a:ln>
          </p:spPr>
          <p:txBody>
            <a:bodyPr vert="horz" wrap="square" lIns="68562" tIns="34281" rIns="68562" bIns="3428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6" name="组合 5"/>
          <p:cNvGrpSpPr/>
          <p:nvPr/>
        </p:nvGrpSpPr>
        <p:grpSpPr>
          <a:xfrm>
            <a:off x="1466735" y="1244915"/>
            <a:ext cx="1841249" cy="1841499"/>
            <a:chOff x="1426758" y="1261638"/>
            <a:chExt cx="1841249" cy="1841499"/>
          </a:xfrm>
        </p:grpSpPr>
        <p:grpSp>
          <p:nvGrpSpPr>
            <p:cNvPr id="5" name="组合 4"/>
            <p:cNvGrpSpPr/>
            <p:nvPr/>
          </p:nvGrpSpPr>
          <p:grpSpPr>
            <a:xfrm>
              <a:off x="1426758" y="1261638"/>
              <a:ext cx="1841249" cy="1841499"/>
              <a:chOff x="1426758" y="1261638"/>
              <a:chExt cx="1841249" cy="1841499"/>
            </a:xfrm>
          </p:grpSpPr>
          <p:sp>
            <p:nvSpPr>
              <p:cNvPr id="60" name="任意多边形 83"/>
              <p:cNvSpPr/>
              <p:nvPr/>
            </p:nvSpPr>
            <p:spPr>
              <a:xfrm>
                <a:off x="1426758" y="1261638"/>
                <a:ext cx="1841249" cy="1841499"/>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ysClr val="window" lastClr="FFFFFF"/>
                  </a:gs>
                  <a:gs pos="100000">
                    <a:srgbClr val="E2E2E2"/>
                  </a:gs>
                </a:gsLst>
                <a:lin ang="2700000" scaled="1"/>
              </a:gradFill>
              <a:ln w="12700" cap="flat" cmpd="sng" algn="ctr">
                <a:noFill/>
                <a:prstDash val="solid"/>
                <a:miter lim="800000"/>
              </a:ln>
              <a:effectLst>
                <a:outerShdw blurRad="190500" dist="88900" dir="2700000" algn="tl" rotWithShape="0">
                  <a:prstClr val="black">
                    <a:alpha val="30000"/>
                  </a:prstClr>
                </a:outerShdw>
              </a:effectLst>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1" name="椭圆 60"/>
              <p:cNvSpPr/>
              <p:nvPr/>
            </p:nvSpPr>
            <p:spPr>
              <a:xfrm>
                <a:off x="1719270" y="1554191"/>
                <a:ext cx="1256223" cy="1256393"/>
              </a:xfrm>
              <a:prstGeom prst="ellipse">
                <a:avLst/>
              </a:prstGeom>
              <a:solidFill>
                <a:srgbClr val="0070C0"/>
              </a:solidFill>
              <a:ln w="22225" cap="flat" cmpd="sng" algn="ctr">
                <a:gradFill flip="none" rotWithShape="1">
                  <a:gsLst>
                    <a:gs pos="0">
                      <a:srgbClr val="CDCDCD"/>
                    </a:gs>
                    <a:gs pos="100000">
                      <a:sysClr val="window" lastClr="FFFFFF"/>
                    </a:gs>
                  </a:gsLst>
                  <a:lin ang="2700000" scaled="1"/>
                  <a:tileRect/>
                </a:gradFill>
                <a:prstDash val="solid"/>
                <a:miter lim="800000"/>
              </a:ln>
              <a:effectLst>
                <a:innerShdw blurRad="88900" dist="38100" dir="13500000">
                  <a:prstClr val="black">
                    <a:alpha val="4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2" name="椭圆 61"/>
              <p:cNvSpPr/>
              <p:nvPr/>
            </p:nvSpPr>
            <p:spPr>
              <a:xfrm>
                <a:off x="1804752" y="1644495"/>
                <a:ext cx="1085267" cy="1085414"/>
              </a:xfrm>
              <a:prstGeom prst="ellipse">
                <a:avLst/>
              </a:prstGeom>
              <a:gradFill>
                <a:gsLst>
                  <a:gs pos="0">
                    <a:sysClr val="window" lastClr="FFFFFF">
                      <a:lumMod val="85000"/>
                    </a:sysClr>
                  </a:gs>
                  <a:gs pos="100000">
                    <a:sysClr val="window" lastClr="FFFFFF"/>
                  </a:gs>
                </a:gsLst>
                <a:lin ang="2700000" scaled="1"/>
              </a:gradFill>
              <a:ln w="19050" cap="flat" cmpd="sng" algn="ctr">
                <a:gradFill flip="none" rotWithShape="1">
                  <a:gsLst>
                    <a:gs pos="100000">
                      <a:srgbClr val="CDCDCD"/>
                    </a:gs>
                    <a:gs pos="0">
                      <a:sysClr val="window" lastClr="FFFFFF"/>
                    </a:gs>
                  </a:gsLst>
                  <a:lin ang="2700000" scaled="1"/>
                  <a:tileRect/>
                </a:gradFill>
                <a:prstDash val="solid"/>
                <a:miter lim="800000"/>
              </a:ln>
              <a:effectLst>
                <a:outerShdw blurRad="889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grpSp>
        <p:sp>
          <p:nvSpPr>
            <p:cNvPr id="91" name="Freeform 10"/>
            <p:cNvSpPr>
              <a:spLocks noEditPoints="1"/>
            </p:cNvSpPr>
            <p:nvPr/>
          </p:nvSpPr>
          <p:spPr bwMode="auto">
            <a:xfrm>
              <a:off x="2006244" y="1842312"/>
              <a:ext cx="682277" cy="680150"/>
            </a:xfrm>
            <a:custGeom>
              <a:avLst/>
              <a:gdLst>
                <a:gd name="T0" fmla="*/ 122 w 689"/>
                <a:gd name="T1" fmla="*/ 472 h 688"/>
                <a:gd name="T2" fmla="*/ 567 w 689"/>
                <a:gd name="T3" fmla="*/ 215 h 688"/>
                <a:gd name="T4" fmla="*/ 495 w 689"/>
                <a:gd name="T5" fmla="*/ 605 h 688"/>
                <a:gd name="T6" fmla="*/ 194 w 689"/>
                <a:gd name="T7" fmla="*/ 83 h 688"/>
                <a:gd name="T8" fmla="*/ 495 w 689"/>
                <a:gd name="T9" fmla="*/ 605 h 688"/>
                <a:gd name="T10" fmla="*/ 161 w 689"/>
                <a:gd name="T11" fmla="*/ 450 h 688"/>
                <a:gd name="T12" fmla="*/ 528 w 689"/>
                <a:gd name="T13" fmla="*/ 238 h 688"/>
                <a:gd name="T14" fmla="*/ 460 w 689"/>
                <a:gd name="T15" fmla="*/ 543 h 688"/>
                <a:gd name="T16" fmla="*/ 230 w 689"/>
                <a:gd name="T17" fmla="*/ 145 h 688"/>
                <a:gd name="T18" fmla="*/ 460 w 689"/>
                <a:gd name="T19" fmla="*/ 543 h 688"/>
                <a:gd name="T20" fmla="*/ 345 w 689"/>
                <a:gd name="T21" fmla="*/ 376 h 688"/>
                <a:gd name="T22" fmla="*/ 345 w 689"/>
                <a:gd name="T23" fmla="*/ 311 h 688"/>
                <a:gd name="T24" fmla="*/ 359 w 689"/>
                <a:gd name="T25" fmla="*/ 158 h 688"/>
                <a:gd name="T26" fmla="*/ 344 w 689"/>
                <a:gd name="T27" fmla="*/ 172 h 688"/>
                <a:gd name="T28" fmla="*/ 330 w 689"/>
                <a:gd name="T29" fmla="*/ 135 h 688"/>
                <a:gd name="T30" fmla="*/ 345 w 689"/>
                <a:gd name="T31" fmla="*/ 121 h 688"/>
                <a:gd name="T32" fmla="*/ 359 w 689"/>
                <a:gd name="T33" fmla="*/ 158 h 688"/>
                <a:gd name="T34" fmla="*/ 345 w 689"/>
                <a:gd name="T35" fmla="*/ 567 h 688"/>
                <a:gd name="T36" fmla="*/ 330 w 689"/>
                <a:gd name="T37" fmla="*/ 553 h 688"/>
                <a:gd name="T38" fmla="*/ 344 w 689"/>
                <a:gd name="T39" fmla="*/ 516 h 688"/>
                <a:gd name="T40" fmla="*/ 359 w 689"/>
                <a:gd name="T41" fmla="*/ 530 h 688"/>
                <a:gd name="T42" fmla="*/ 159 w 689"/>
                <a:gd name="T43" fmla="*/ 326 h 688"/>
                <a:gd name="T44" fmla="*/ 173 w 689"/>
                <a:gd name="T45" fmla="*/ 342 h 688"/>
                <a:gd name="T46" fmla="*/ 136 w 689"/>
                <a:gd name="T47" fmla="*/ 356 h 688"/>
                <a:gd name="T48" fmla="*/ 122 w 689"/>
                <a:gd name="T49" fmla="*/ 340 h 688"/>
                <a:gd name="T50" fmla="*/ 159 w 689"/>
                <a:gd name="T51" fmla="*/ 326 h 688"/>
                <a:gd name="T52" fmla="*/ 567 w 689"/>
                <a:gd name="T53" fmla="*/ 340 h 688"/>
                <a:gd name="T54" fmla="*/ 553 w 689"/>
                <a:gd name="T55" fmla="*/ 356 h 688"/>
                <a:gd name="T56" fmla="*/ 516 w 689"/>
                <a:gd name="T57" fmla="*/ 342 h 688"/>
                <a:gd name="T58" fmla="*/ 530 w 689"/>
                <a:gd name="T59" fmla="*/ 326 h 688"/>
                <a:gd name="T60" fmla="*/ 363 w 689"/>
                <a:gd name="T61" fmla="*/ 344 h 688"/>
                <a:gd name="T62" fmla="*/ 327 w 689"/>
                <a:gd name="T63" fmla="*/ 344 h 688"/>
                <a:gd name="T64" fmla="*/ 345 w 689"/>
                <a:gd name="T65" fmla="*/ 201 h 688"/>
                <a:gd name="T66" fmla="*/ 363 w 689"/>
                <a:gd name="T67" fmla="*/ 344 h 688"/>
                <a:gd name="T68" fmla="*/ 262 w 689"/>
                <a:gd name="T69" fmla="*/ 429 h 688"/>
                <a:gd name="T70" fmla="*/ 329 w 689"/>
                <a:gd name="T71" fmla="*/ 336 h 688"/>
                <a:gd name="T72" fmla="*/ 355 w 689"/>
                <a:gd name="T73" fmla="*/ 36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89" h="688">
                  <a:moveTo>
                    <a:pt x="216" y="121"/>
                  </a:moveTo>
                  <a:cubicBezTo>
                    <a:pt x="94" y="192"/>
                    <a:pt x="51" y="350"/>
                    <a:pt x="122" y="472"/>
                  </a:cubicBezTo>
                  <a:cubicBezTo>
                    <a:pt x="193" y="595"/>
                    <a:pt x="350" y="637"/>
                    <a:pt x="473" y="566"/>
                  </a:cubicBezTo>
                  <a:cubicBezTo>
                    <a:pt x="596" y="495"/>
                    <a:pt x="638" y="338"/>
                    <a:pt x="567" y="215"/>
                  </a:cubicBezTo>
                  <a:cubicBezTo>
                    <a:pt x="496" y="93"/>
                    <a:pt x="339" y="51"/>
                    <a:pt x="216" y="121"/>
                  </a:cubicBezTo>
                  <a:close/>
                  <a:moveTo>
                    <a:pt x="495" y="605"/>
                  </a:moveTo>
                  <a:cubicBezTo>
                    <a:pt x="351" y="688"/>
                    <a:pt x="167" y="638"/>
                    <a:pt x="83" y="495"/>
                  </a:cubicBezTo>
                  <a:cubicBezTo>
                    <a:pt x="0" y="351"/>
                    <a:pt x="50" y="166"/>
                    <a:pt x="194" y="83"/>
                  </a:cubicBezTo>
                  <a:cubicBezTo>
                    <a:pt x="338" y="0"/>
                    <a:pt x="523" y="49"/>
                    <a:pt x="606" y="193"/>
                  </a:cubicBezTo>
                  <a:cubicBezTo>
                    <a:pt x="689" y="337"/>
                    <a:pt x="639" y="522"/>
                    <a:pt x="495" y="605"/>
                  </a:cubicBezTo>
                  <a:close/>
                  <a:moveTo>
                    <a:pt x="238" y="160"/>
                  </a:moveTo>
                  <a:cubicBezTo>
                    <a:pt x="137" y="219"/>
                    <a:pt x="102" y="349"/>
                    <a:pt x="161" y="450"/>
                  </a:cubicBezTo>
                  <a:cubicBezTo>
                    <a:pt x="219" y="551"/>
                    <a:pt x="349" y="586"/>
                    <a:pt x="451" y="528"/>
                  </a:cubicBezTo>
                  <a:cubicBezTo>
                    <a:pt x="552" y="469"/>
                    <a:pt x="587" y="339"/>
                    <a:pt x="528" y="238"/>
                  </a:cubicBezTo>
                  <a:cubicBezTo>
                    <a:pt x="470" y="136"/>
                    <a:pt x="340" y="102"/>
                    <a:pt x="238" y="160"/>
                  </a:cubicBezTo>
                  <a:close/>
                  <a:moveTo>
                    <a:pt x="460" y="543"/>
                  </a:moveTo>
                  <a:cubicBezTo>
                    <a:pt x="350" y="607"/>
                    <a:pt x="209" y="569"/>
                    <a:pt x="145" y="459"/>
                  </a:cubicBezTo>
                  <a:cubicBezTo>
                    <a:pt x="82" y="349"/>
                    <a:pt x="120" y="208"/>
                    <a:pt x="230" y="145"/>
                  </a:cubicBezTo>
                  <a:cubicBezTo>
                    <a:pt x="339" y="81"/>
                    <a:pt x="480" y="119"/>
                    <a:pt x="544" y="229"/>
                  </a:cubicBezTo>
                  <a:cubicBezTo>
                    <a:pt x="607" y="339"/>
                    <a:pt x="570" y="480"/>
                    <a:pt x="460" y="543"/>
                  </a:cubicBezTo>
                  <a:close/>
                  <a:moveTo>
                    <a:pt x="377" y="344"/>
                  </a:moveTo>
                  <a:cubicBezTo>
                    <a:pt x="377" y="362"/>
                    <a:pt x="362" y="376"/>
                    <a:pt x="345" y="376"/>
                  </a:cubicBezTo>
                  <a:cubicBezTo>
                    <a:pt x="327" y="376"/>
                    <a:pt x="312" y="362"/>
                    <a:pt x="312" y="344"/>
                  </a:cubicBezTo>
                  <a:cubicBezTo>
                    <a:pt x="312" y="326"/>
                    <a:pt x="327" y="311"/>
                    <a:pt x="345" y="311"/>
                  </a:cubicBezTo>
                  <a:cubicBezTo>
                    <a:pt x="362" y="311"/>
                    <a:pt x="377" y="326"/>
                    <a:pt x="377" y="344"/>
                  </a:cubicBezTo>
                  <a:close/>
                  <a:moveTo>
                    <a:pt x="359" y="158"/>
                  </a:moveTo>
                  <a:cubicBezTo>
                    <a:pt x="359" y="166"/>
                    <a:pt x="353" y="172"/>
                    <a:pt x="345" y="172"/>
                  </a:cubicBezTo>
                  <a:lnTo>
                    <a:pt x="344" y="172"/>
                  </a:lnTo>
                  <a:cubicBezTo>
                    <a:pt x="336" y="172"/>
                    <a:pt x="330" y="166"/>
                    <a:pt x="330" y="158"/>
                  </a:cubicBezTo>
                  <a:lnTo>
                    <a:pt x="330" y="135"/>
                  </a:lnTo>
                  <a:cubicBezTo>
                    <a:pt x="330" y="127"/>
                    <a:pt x="336" y="121"/>
                    <a:pt x="344" y="121"/>
                  </a:cubicBezTo>
                  <a:lnTo>
                    <a:pt x="345" y="121"/>
                  </a:lnTo>
                  <a:cubicBezTo>
                    <a:pt x="353" y="121"/>
                    <a:pt x="359" y="127"/>
                    <a:pt x="359" y="135"/>
                  </a:cubicBezTo>
                  <a:lnTo>
                    <a:pt x="359" y="158"/>
                  </a:lnTo>
                  <a:close/>
                  <a:moveTo>
                    <a:pt x="359" y="553"/>
                  </a:moveTo>
                  <a:cubicBezTo>
                    <a:pt x="359" y="560"/>
                    <a:pt x="353" y="567"/>
                    <a:pt x="345" y="567"/>
                  </a:cubicBezTo>
                  <a:lnTo>
                    <a:pt x="344" y="567"/>
                  </a:lnTo>
                  <a:cubicBezTo>
                    <a:pt x="336" y="567"/>
                    <a:pt x="330" y="560"/>
                    <a:pt x="330" y="553"/>
                  </a:cubicBezTo>
                  <a:lnTo>
                    <a:pt x="330" y="530"/>
                  </a:lnTo>
                  <a:cubicBezTo>
                    <a:pt x="330" y="522"/>
                    <a:pt x="336" y="516"/>
                    <a:pt x="344" y="516"/>
                  </a:cubicBezTo>
                  <a:lnTo>
                    <a:pt x="345" y="516"/>
                  </a:lnTo>
                  <a:cubicBezTo>
                    <a:pt x="353" y="516"/>
                    <a:pt x="359" y="522"/>
                    <a:pt x="359" y="530"/>
                  </a:cubicBezTo>
                  <a:lnTo>
                    <a:pt x="359" y="553"/>
                  </a:lnTo>
                  <a:close/>
                  <a:moveTo>
                    <a:pt x="159" y="326"/>
                  </a:moveTo>
                  <a:cubicBezTo>
                    <a:pt x="166" y="326"/>
                    <a:pt x="173" y="333"/>
                    <a:pt x="173" y="340"/>
                  </a:cubicBezTo>
                  <a:lnTo>
                    <a:pt x="173" y="342"/>
                  </a:lnTo>
                  <a:cubicBezTo>
                    <a:pt x="173" y="350"/>
                    <a:pt x="166" y="356"/>
                    <a:pt x="159" y="356"/>
                  </a:cubicBezTo>
                  <a:lnTo>
                    <a:pt x="136" y="356"/>
                  </a:lnTo>
                  <a:cubicBezTo>
                    <a:pt x="128" y="356"/>
                    <a:pt x="122" y="350"/>
                    <a:pt x="122" y="342"/>
                  </a:cubicBezTo>
                  <a:lnTo>
                    <a:pt x="122" y="340"/>
                  </a:lnTo>
                  <a:cubicBezTo>
                    <a:pt x="122" y="333"/>
                    <a:pt x="128" y="326"/>
                    <a:pt x="136" y="326"/>
                  </a:cubicBezTo>
                  <a:lnTo>
                    <a:pt x="159" y="326"/>
                  </a:lnTo>
                  <a:close/>
                  <a:moveTo>
                    <a:pt x="553" y="326"/>
                  </a:moveTo>
                  <a:cubicBezTo>
                    <a:pt x="561" y="326"/>
                    <a:pt x="567" y="333"/>
                    <a:pt x="567" y="340"/>
                  </a:cubicBezTo>
                  <a:lnTo>
                    <a:pt x="567" y="342"/>
                  </a:lnTo>
                  <a:cubicBezTo>
                    <a:pt x="567" y="350"/>
                    <a:pt x="561" y="356"/>
                    <a:pt x="553" y="356"/>
                  </a:cubicBezTo>
                  <a:lnTo>
                    <a:pt x="530" y="356"/>
                  </a:lnTo>
                  <a:cubicBezTo>
                    <a:pt x="523" y="356"/>
                    <a:pt x="516" y="350"/>
                    <a:pt x="516" y="342"/>
                  </a:cubicBezTo>
                  <a:lnTo>
                    <a:pt x="516" y="340"/>
                  </a:lnTo>
                  <a:cubicBezTo>
                    <a:pt x="516" y="333"/>
                    <a:pt x="523" y="326"/>
                    <a:pt x="530" y="326"/>
                  </a:cubicBezTo>
                  <a:lnTo>
                    <a:pt x="553" y="326"/>
                  </a:lnTo>
                  <a:close/>
                  <a:moveTo>
                    <a:pt x="363" y="344"/>
                  </a:moveTo>
                  <a:cubicBezTo>
                    <a:pt x="363" y="354"/>
                    <a:pt x="355" y="362"/>
                    <a:pt x="345" y="362"/>
                  </a:cubicBezTo>
                  <a:cubicBezTo>
                    <a:pt x="335" y="362"/>
                    <a:pt x="327" y="354"/>
                    <a:pt x="327" y="344"/>
                  </a:cubicBezTo>
                  <a:lnTo>
                    <a:pt x="327" y="219"/>
                  </a:lnTo>
                  <a:cubicBezTo>
                    <a:pt x="327" y="209"/>
                    <a:pt x="335" y="201"/>
                    <a:pt x="345" y="201"/>
                  </a:cubicBezTo>
                  <a:cubicBezTo>
                    <a:pt x="355" y="201"/>
                    <a:pt x="363" y="209"/>
                    <a:pt x="363" y="219"/>
                  </a:cubicBezTo>
                  <a:lnTo>
                    <a:pt x="363" y="344"/>
                  </a:lnTo>
                  <a:close/>
                  <a:moveTo>
                    <a:pt x="289" y="427"/>
                  </a:moveTo>
                  <a:cubicBezTo>
                    <a:pt x="281" y="435"/>
                    <a:pt x="269" y="436"/>
                    <a:pt x="262" y="429"/>
                  </a:cubicBezTo>
                  <a:cubicBezTo>
                    <a:pt x="255" y="422"/>
                    <a:pt x="255" y="409"/>
                    <a:pt x="263" y="402"/>
                  </a:cubicBezTo>
                  <a:lnTo>
                    <a:pt x="329" y="336"/>
                  </a:lnTo>
                  <a:cubicBezTo>
                    <a:pt x="337" y="328"/>
                    <a:pt x="349" y="327"/>
                    <a:pt x="356" y="334"/>
                  </a:cubicBezTo>
                  <a:cubicBezTo>
                    <a:pt x="363" y="341"/>
                    <a:pt x="362" y="354"/>
                    <a:pt x="355" y="361"/>
                  </a:cubicBezTo>
                  <a:lnTo>
                    <a:pt x="289" y="427"/>
                  </a:lnTo>
                  <a:close/>
                </a:path>
              </a:pathLst>
            </a:custGeom>
            <a:solidFill>
              <a:srgbClr val="0070C0"/>
            </a:solidFill>
            <a:ln>
              <a:noFill/>
            </a:ln>
          </p:spPr>
          <p:txBody>
            <a:bodyPr vert="horz" wrap="square" lIns="68562" tIns="34281" rIns="68562" bIns="34281"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
        <p:nvSpPr>
          <p:cNvPr id="99" name="TextBox 96"/>
          <p:cNvSpPr txBox="1"/>
          <p:nvPr/>
        </p:nvSpPr>
        <p:spPr>
          <a:xfrm>
            <a:off x="3879852" y="1794904"/>
            <a:ext cx="4653481" cy="761417"/>
          </a:xfrm>
          <a:prstGeom prst="rect">
            <a:avLst/>
          </a:prstGeom>
          <a:noFill/>
        </p:spPr>
        <p:txBody>
          <a:bodyPr wrap="square" lIns="91431" tIns="45715" rIns="91431" bIns="45715" rtlCol="0">
            <a:spAutoFit/>
          </a:bodyPr>
          <a:lstStyle/>
          <a:p>
            <a:pPr algn="just">
              <a:lnSpc>
                <a:spcPct val="130000"/>
              </a:lnSpc>
            </a:pPr>
            <a:r>
              <a:rPr lang="zh-CN" altLang="zh-CN" dirty="0"/>
              <a:t>从事经济活动的人，在最大限度的增进自身效用的同时，做出不利于他人的行动。</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8" name="TextBox 99"/>
          <p:cNvSpPr txBox="1"/>
          <p:nvPr/>
        </p:nvSpPr>
        <p:spPr>
          <a:xfrm>
            <a:off x="3879853" y="1203120"/>
            <a:ext cx="1962143" cy="488724"/>
          </a:xfrm>
          <a:prstGeom prst="rect">
            <a:avLst/>
          </a:prstGeom>
          <a:noFill/>
        </p:spPr>
        <p:txBody>
          <a:bodyPr wrap="square" lIns="91431" tIns="0" rIns="91431" bIns="0" rtlCol="0" anchor="t">
            <a:spAutoFit/>
          </a:bodyPr>
          <a:lstStyle/>
          <a:p>
            <a:pPr>
              <a:lnSpc>
                <a:spcPct val="150000"/>
              </a:lnSpc>
            </a:pPr>
            <a:r>
              <a:rPr lang="zh-CN" altLang="en-US" sz="2400" dirty="0">
                <a:solidFill>
                  <a:srgbClr val="1F497D"/>
                </a:solidFill>
                <a:latin typeface="微软雅黑" panose="020B0503020204020204" pitchFamily="34" charset="-122"/>
                <a:ea typeface="微软雅黑" panose="020B0503020204020204" pitchFamily="34" charset="-122"/>
                <a:cs typeface="华文黑体" pitchFamily="2" charset="-122"/>
              </a:rPr>
              <a:t>道德风险</a:t>
            </a:r>
            <a:endParaRPr lang="zh-CN" altLang="en-US" sz="2400"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59" name="TextBox 96"/>
          <p:cNvSpPr txBox="1"/>
          <p:nvPr/>
        </p:nvSpPr>
        <p:spPr>
          <a:xfrm>
            <a:off x="4356869" y="3708418"/>
            <a:ext cx="4176464" cy="761417"/>
          </a:xfrm>
          <a:prstGeom prst="rect">
            <a:avLst/>
          </a:prstGeom>
          <a:noFill/>
        </p:spPr>
        <p:txBody>
          <a:bodyPr wrap="square" lIns="91431" tIns="45715" rIns="91431" bIns="45715" rtlCol="0">
            <a:spAutoFit/>
          </a:bodyPr>
          <a:lstStyle/>
          <a:p>
            <a:pPr algn="just">
              <a:lnSpc>
                <a:spcPct val="130000"/>
              </a:lnSpc>
            </a:pPr>
            <a:r>
              <a:rPr lang="zh-CN" altLang="zh-CN" dirty="0"/>
              <a:t>如有某一件事有可能变坏，这种事就往往可能发生。</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1" name="TextBox 99"/>
          <p:cNvSpPr txBox="1"/>
          <p:nvPr/>
        </p:nvSpPr>
        <p:spPr>
          <a:xfrm>
            <a:off x="4356869" y="3268716"/>
            <a:ext cx="1962143" cy="488724"/>
          </a:xfrm>
          <a:prstGeom prst="rect">
            <a:avLst/>
          </a:prstGeom>
          <a:noFill/>
        </p:spPr>
        <p:txBody>
          <a:bodyPr wrap="square" lIns="91431" tIns="0" rIns="91431" bIns="0" rtlCol="0" anchor="t">
            <a:spAutoFit/>
          </a:bodyPr>
          <a:lstStyle/>
          <a:p>
            <a:pPr>
              <a:lnSpc>
                <a:spcPct val="150000"/>
              </a:lnSpc>
            </a:pP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rPr>
              <a:t>墨菲法则</a:t>
            </a:r>
            <a:endPar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cs typeface="华文黑体" pitchFamily="2" charset="-122"/>
            </a:endParaRP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4" name="组合 103"/>
          <p:cNvGrpSpPr/>
          <p:nvPr/>
        </p:nvGrpSpPr>
        <p:grpSpPr>
          <a:xfrm>
            <a:off x="218765" y="108049"/>
            <a:ext cx="848803" cy="847785"/>
            <a:chOff x="5360449" y="1017327"/>
            <a:chExt cx="848803" cy="847785"/>
          </a:xfrm>
        </p:grpSpPr>
        <p:sp>
          <p:nvSpPr>
            <p:cNvPr id="10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0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8" name="文本框 10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2</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09" name="文本框 10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风险管理的三大原则</a:t>
            </a:r>
            <a:endParaRPr lang="zh-CN" altLang="en-US" sz="2400" dirty="0">
              <a:solidFill>
                <a:srgbClr val="1F497D"/>
              </a:solidFill>
              <a:latin typeface="微软雅黑" panose="020B0503020204020204" pitchFamily="34" charset="-122"/>
              <a:ea typeface="微软雅黑" panose="020B0503020204020204" pitchFamily="34" charset="-122"/>
            </a:endParaRPr>
          </a:p>
        </p:txBody>
      </p:sp>
      <p:grpSp>
        <p:nvGrpSpPr>
          <p:cNvPr id="56" name="组合 55"/>
          <p:cNvGrpSpPr/>
          <p:nvPr/>
        </p:nvGrpSpPr>
        <p:grpSpPr>
          <a:xfrm>
            <a:off x="2061557" y="972145"/>
            <a:ext cx="2503003" cy="4053482"/>
            <a:chOff x="2061557" y="972145"/>
            <a:chExt cx="2503003" cy="4053482"/>
          </a:xfrm>
        </p:grpSpPr>
        <p:sp>
          <p:nvSpPr>
            <p:cNvPr id="57" name="Oval 3"/>
            <p:cNvSpPr>
              <a:spLocks noChangeArrowheads="1"/>
            </p:cNvSpPr>
            <p:nvPr/>
          </p:nvSpPr>
          <p:spPr bwMode="gray">
            <a:xfrm>
              <a:off x="2061557" y="972145"/>
              <a:ext cx="2503003" cy="4053482"/>
            </a:xfrm>
            <a:prstGeom prst="ellipse">
              <a:avLst/>
            </a:prstGeom>
            <a:solidFill>
              <a:schemeClr val="bg1">
                <a:lumMod val="65000"/>
              </a:schemeClr>
            </a:solidFill>
            <a:ln w="9525" algn="ctr">
              <a:noFill/>
              <a:round/>
            </a:ln>
          </p:spPr>
          <p:txBody>
            <a:bodyPr wrap="none" anchor="ctr"/>
            <a:lstStyle/>
            <a:p>
              <a:endParaRPr lang="zh-CN" altLang="en-US"/>
            </a:p>
          </p:txBody>
        </p:sp>
        <p:sp>
          <p:nvSpPr>
            <p:cNvPr id="58" name="Text Box 9"/>
            <p:cNvSpPr txBox="1">
              <a:spLocks noChangeArrowheads="1"/>
            </p:cNvSpPr>
            <p:nvPr/>
          </p:nvSpPr>
          <p:spPr bwMode="auto">
            <a:xfrm>
              <a:off x="2247492" y="1775777"/>
              <a:ext cx="2031325" cy="461665"/>
            </a:xfrm>
            <a:prstGeom prst="rect">
              <a:avLst/>
            </a:prstGeom>
            <a:noFill/>
            <a:ln w="9525" algn="ctr">
              <a:noFill/>
              <a:miter lim="800000"/>
            </a:ln>
          </p:spPr>
          <p:txBody>
            <a:bodyPr wrap="none">
              <a:spAutoFit/>
            </a:bodyPr>
            <a:lstStyle/>
            <a:p>
              <a:pPr eaLnBrk="0" hangingPunct="0"/>
              <a:r>
                <a:rPr lang="zh-CN" altLang="en-US" sz="2400" u="sng" dirty="0">
                  <a:solidFill>
                    <a:srgbClr val="FFFFFF"/>
                  </a:solidFill>
                </a:rPr>
                <a:t>风险最小原则</a:t>
              </a:r>
              <a:endParaRPr lang="en-US" altLang="zh-CN" sz="2400" u="sng" dirty="0">
                <a:solidFill>
                  <a:srgbClr val="FFFFFF"/>
                </a:solidFill>
              </a:endParaRPr>
            </a:p>
          </p:txBody>
        </p:sp>
        <p:sp>
          <p:nvSpPr>
            <p:cNvPr id="59" name="Text Box 10"/>
            <p:cNvSpPr txBox="1">
              <a:spLocks noChangeArrowheads="1"/>
            </p:cNvSpPr>
            <p:nvPr/>
          </p:nvSpPr>
          <p:spPr bwMode="auto">
            <a:xfrm>
              <a:off x="2247492" y="2619275"/>
              <a:ext cx="2031325" cy="461665"/>
            </a:xfrm>
            <a:prstGeom prst="rect">
              <a:avLst/>
            </a:prstGeom>
            <a:noFill/>
            <a:ln w="9525" algn="ctr">
              <a:noFill/>
              <a:miter lim="800000"/>
            </a:ln>
          </p:spPr>
          <p:txBody>
            <a:bodyPr wrap="none">
              <a:spAutoFit/>
            </a:bodyPr>
            <a:lstStyle/>
            <a:p>
              <a:pPr eaLnBrk="0" hangingPunct="0"/>
              <a:r>
                <a:rPr lang="zh-CN" altLang="en-US" sz="2400" u="sng" dirty="0">
                  <a:solidFill>
                    <a:srgbClr val="FFFFFF"/>
                  </a:solidFill>
                </a:rPr>
                <a:t>静态风险控制</a:t>
              </a:r>
              <a:endParaRPr lang="en-US" altLang="zh-CN" sz="2400" u="sng" dirty="0">
                <a:solidFill>
                  <a:srgbClr val="FFFFFF"/>
                </a:solidFill>
              </a:endParaRPr>
            </a:p>
          </p:txBody>
        </p:sp>
        <p:sp>
          <p:nvSpPr>
            <p:cNvPr id="60" name="Text Box 11"/>
            <p:cNvSpPr txBox="1">
              <a:spLocks noChangeArrowheads="1"/>
            </p:cNvSpPr>
            <p:nvPr/>
          </p:nvSpPr>
          <p:spPr bwMode="auto">
            <a:xfrm>
              <a:off x="2247492" y="3720464"/>
              <a:ext cx="2031325" cy="461665"/>
            </a:xfrm>
            <a:prstGeom prst="rect">
              <a:avLst/>
            </a:prstGeom>
            <a:noFill/>
            <a:ln w="9525" algn="ctr">
              <a:noFill/>
              <a:miter lim="800000"/>
            </a:ln>
          </p:spPr>
          <p:txBody>
            <a:bodyPr wrap="none">
              <a:spAutoFit/>
            </a:bodyPr>
            <a:lstStyle/>
            <a:p>
              <a:pPr eaLnBrk="0" hangingPunct="0"/>
              <a:r>
                <a:rPr lang="zh-CN" altLang="en-US" sz="2400" u="sng" dirty="0">
                  <a:solidFill>
                    <a:srgbClr val="FFFFFF"/>
                  </a:solidFill>
                </a:rPr>
                <a:t>被动应付风险</a:t>
              </a:r>
              <a:endParaRPr lang="en-US" altLang="zh-CN" sz="2400" u="sng" dirty="0">
                <a:solidFill>
                  <a:srgbClr val="FFFFFF"/>
                </a:solidFill>
              </a:endParaRPr>
            </a:p>
          </p:txBody>
        </p:sp>
      </p:grpSp>
      <p:sp>
        <p:nvSpPr>
          <p:cNvPr id="61" name="Oval 3"/>
          <p:cNvSpPr>
            <a:spLocks noChangeArrowheads="1"/>
          </p:cNvSpPr>
          <p:nvPr/>
        </p:nvSpPr>
        <p:spPr bwMode="gray">
          <a:xfrm>
            <a:off x="5154290" y="972145"/>
            <a:ext cx="2503003" cy="4053482"/>
          </a:xfrm>
          <a:prstGeom prst="ellipse">
            <a:avLst/>
          </a:prstGeom>
          <a:solidFill>
            <a:srgbClr val="1F497D"/>
          </a:solidFill>
          <a:ln w="9525" algn="ctr">
            <a:noFill/>
            <a:round/>
          </a:ln>
        </p:spPr>
        <p:txBody>
          <a:bodyPr wrap="none" anchor="ctr"/>
          <a:lstStyle/>
          <a:p>
            <a:endParaRPr lang="zh-CN" altLang="en-US"/>
          </a:p>
        </p:txBody>
      </p:sp>
      <p:grpSp>
        <p:nvGrpSpPr>
          <p:cNvPr id="62" name="组合 61"/>
          <p:cNvGrpSpPr/>
          <p:nvPr/>
        </p:nvGrpSpPr>
        <p:grpSpPr>
          <a:xfrm>
            <a:off x="5340225" y="1775777"/>
            <a:ext cx="2031325" cy="2406352"/>
            <a:chOff x="5340225" y="1775777"/>
            <a:chExt cx="2031325" cy="2406352"/>
          </a:xfrm>
        </p:grpSpPr>
        <p:sp>
          <p:nvSpPr>
            <p:cNvPr id="63" name="Text Box 9"/>
            <p:cNvSpPr txBox="1">
              <a:spLocks noChangeArrowheads="1"/>
            </p:cNvSpPr>
            <p:nvPr/>
          </p:nvSpPr>
          <p:spPr bwMode="auto">
            <a:xfrm>
              <a:off x="5340225" y="1775777"/>
              <a:ext cx="2031325" cy="461665"/>
            </a:xfrm>
            <a:prstGeom prst="rect">
              <a:avLst/>
            </a:prstGeom>
            <a:noFill/>
            <a:ln w="9525" algn="ctr">
              <a:noFill/>
              <a:miter lim="800000"/>
            </a:ln>
          </p:spPr>
          <p:txBody>
            <a:bodyPr wrap="none">
              <a:spAutoFit/>
            </a:bodyPr>
            <a:lstStyle/>
            <a:p>
              <a:pPr eaLnBrk="0" hangingPunct="0"/>
              <a:r>
                <a:rPr lang="zh-CN" altLang="en-US" sz="2400" u="sng" dirty="0">
                  <a:solidFill>
                    <a:srgbClr val="FFFFFF"/>
                  </a:solidFill>
                </a:rPr>
                <a:t>风险可控原则</a:t>
              </a:r>
              <a:endParaRPr lang="en-US" altLang="zh-CN" sz="2400" u="sng" dirty="0">
                <a:solidFill>
                  <a:srgbClr val="FFFFFF"/>
                </a:solidFill>
              </a:endParaRPr>
            </a:p>
          </p:txBody>
        </p:sp>
        <p:sp>
          <p:nvSpPr>
            <p:cNvPr id="64" name="Text Box 10"/>
            <p:cNvSpPr txBox="1">
              <a:spLocks noChangeArrowheads="1"/>
            </p:cNvSpPr>
            <p:nvPr/>
          </p:nvSpPr>
          <p:spPr bwMode="auto">
            <a:xfrm>
              <a:off x="5340225" y="2619275"/>
              <a:ext cx="2031325" cy="461665"/>
            </a:xfrm>
            <a:prstGeom prst="rect">
              <a:avLst/>
            </a:prstGeom>
            <a:noFill/>
            <a:ln w="9525" algn="ctr">
              <a:noFill/>
              <a:miter lim="800000"/>
            </a:ln>
          </p:spPr>
          <p:txBody>
            <a:bodyPr wrap="none">
              <a:spAutoFit/>
            </a:bodyPr>
            <a:lstStyle/>
            <a:p>
              <a:pPr eaLnBrk="0" hangingPunct="0"/>
              <a:r>
                <a:rPr lang="zh-CN" altLang="en-US" sz="2400" u="sng" dirty="0">
                  <a:solidFill>
                    <a:srgbClr val="FFFFFF"/>
                  </a:solidFill>
                </a:rPr>
                <a:t>动态风险控制</a:t>
              </a:r>
              <a:endParaRPr lang="en-US" altLang="zh-CN" sz="2400" u="sng" dirty="0">
                <a:solidFill>
                  <a:srgbClr val="FFFFFF"/>
                </a:solidFill>
              </a:endParaRPr>
            </a:p>
          </p:txBody>
        </p:sp>
        <p:sp>
          <p:nvSpPr>
            <p:cNvPr id="65" name="Text Box 11"/>
            <p:cNvSpPr txBox="1">
              <a:spLocks noChangeArrowheads="1"/>
            </p:cNvSpPr>
            <p:nvPr/>
          </p:nvSpPr>
          <p:spPr bwMode="auto">
            <a:xfrm>
              <a:off x="5340225" y="3720464"/>
              <a:ext cx="2031325" cy="461665"/>
            </a:xfrm>
            <a:prstGeom prst="rect">
              <a:avLst/>
            </a:prstGeom>
            <a:noFill/>
            <a:ln w="9525" algn="ctr">
              <a:noFill/>
              <a:miter lim="800000"/>
            </a:ln>
          </p:spPr>
          <p:txBody>
            <a:bodyPr wrap="none">
              <a:spAutoFit/>
            </a:bodyPr>
            <a:lstStyle/>
            <a:p>
              <a:pPr eaLnBrk="0" hangingPunct="0"/>
              <a:r>
                <a:rPr lang="zh-CN" altLang="en-US" sz="2400" u="sng" dirty="0">
                  <a:solidFill>
                    <a:srgbClr val="FFFFFF"/>
                  </a:solidFill>
                </a:rPr>
                <a:t>主动化解风险</a:t>
              </a:r>
              <a:endParaRPr lang="en-US" altLang="zh-CN" sz="2400" u="sng" dirty="0">
                <a:solidFill>
                  <a:srgbClr val="FFFFFF"/>
                </a:solidFill>
              </a:endParaRPr>
            </a:p>
          </p:txBody>
        </p:sp>
      </p:grpSp>
      <p:grpSp>
        <p:nvGrpSpPr>
          <p:cNvPr id="66" name="组合 65"/>
          <p:cNvGrpSpPr/>
          <p:nvPr/>
        </p:nvGrpSpPr>
        <p:grpSpPr>
          <a:xfrm>
            <a:off x="4278817" y="1980257"/>
            <a:ext cx="1086164" cy="2016224"/>
            <a:chOff x="4093593" y="1980257"/>
            <a:chExt cx="1199380" cy="2016224"/>
          </a:xfrm>
        </p:grpSpPr>
        <p:cxnSp>
          <p:nvCxnSpPr>
            <p:cNvPr id="67" name="直接箭头连接符 66"/>
            <p:cNvCxnSpPr/>
            <p:nvPr/>
          </p:nvCxnSpPr>
          <p:spPr>
            <a:xfrm>
              <a:off x="4093593" y="1980257"/>
              <a:ext cx="1199380" cy="0"/>
            </a:xfrm>
            <a:prstGeom prst="straightConnector1">
              <a:avLst/>
            </a:prstGeom>
            <a:ln>
              <a:solidFill>
                <a:schemeClr val="bg1"/>
              </a:solidFill>
              <a:tailEnd type="triangle"/>
            </a:ln>
          </p:spPr>
          <p:style>
            <a:lnRef idx="2">
              <a:schemeClr val="dk1"/>
            </a:lnRef>
            <a:fillRef idx="0">
              <a:schemeClr val="dk1"/>
            </a:fillRef>
            <a:effectRef idx="1">
              <a:schemeClr val="dk1"/>
            </a:effectRef>
            <a:fontRef idx="minor">
              <a:schemeClr val="tx1"/>
            </a:fontRef>
          </p:style>
        </p:cxnSp>
        <p:cxnSp>
          <p:nvCxnSpPr>
            <p:cNvPr id="68" name="直接箭头连接符 67"/>
            <p:cNvCxnSpPr/>
            <p:nvPr/>
          </p:nvCxnSpPr>
          <p:spPr>
            <a:xfrm>
              <a:off x="4093593" y="2916361"/>
              <a:ext cx="1199380" cy="0"/>
            </a:xfrm>
            <a:prstGeom prst="straightConnector1">
              <a:avLst/>
            </a:prstGeom>
            <a:ln>
              <a:solidFill>
                <a:schemeClr val="bg1"/>
              </a:solidFill>
              <a:tailEnd type="triangle"/>
            </a:ln>
          </p:spPr>
          <p:style>
            <a:lnRef idx="2">
              <a:schemeClr val="dk1"/>
            </a:lnRef>
            <a:fillRef idx="0">
              <a:schemeClr val="dk1"/>
            </a:fillRef>
            <a:effectRef idx="1">
              <a:schemeClr val="dk1"/>
            </a:effectRef>
            <a:fontRef idx="minor">
              <a:schemeClr val="tx1"/>
            </a:fontRef>
          </p:style>
        </p:cxnSp>
        <p:cxnSp>
          <p:nvCxnSpPr>
            <p:cNvPr id="69" name="直接箭头连接符 68"/>
            <p:cNvCxnSpPr/>
            <p:nvPr/>
          </p:nvCxnSpPr>
          <p:spPr>
            <a:xfrm>
              <a:off x="4093593" y="3996481"/>
              <a:ext cx="1199380" cy="0"/>
            </a:xfrm>
            <a:prstGeom prst="straightConnector1">
              <a:avLst/>
            </a:prstGeom>
            <a:ln>
              <a:solidFill>
                <a:schemeClr val="bg1"/>
              </a:solidFill>
              <a:tailEnd type="triangle"/>
            </a:ln>
          </p:spPr>
          <p:style>
            <a:lnRef idx="2">
              <a:schemeClr val="dk1"/>
            </a:lnRef>
            <a:fillRef idx="0">
              <a:schemeClr val="dk1"/>
            </a:fillRef>
            <a:effectRef idx="1">
              <a:schemeClr val="dk1"/>
            </a:effectRef>
            <a:fontRef idx="minor">
              <a:schemeClr val="tx1"/>
            </a:fontRef>
          </p:style>
        </p:cxnSp>
      </p:gr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组合 65"/>
          <p:cNvGrpSpPr/>
          <p:nvPr/>
        </p:nvGrpSpPr>
        <p:grpSpPr>
          <a:xfrm>
            <a:off x="6778664" y="1126115"/>
            <a:ext cx="820103" cy="836354"/>
            <a:chOff x="4404618" y="1126115"/>
            <a:chExt cx="820103" cy="836354"/>
          </a:xfrm>
        </p:grpSpPr>
        <p:grpSp>
          <p:nvGrpSpPr>
            <p:cNvPr id="67" name="Group 51"/>
            <p:cNvGrpSpPr/>
            <p:nvPr/>
          </p:nvGrpSpPr>
          <p:grpSpPr bwMode="auto">
            <a:xfrm>
              <a:off x="4404618" y="1144080"/>
              <a:ext cx="820103" cy="818389"/>
              <a:chOff x="1704975" y="1095375"/>
              <a:chExt cx="1514475" cy="1514475"/>
            </a:xfrm>
            <a:solidFill>
              <a:srgbClr val="1F497D"/>
            </a:solidFill>
          </p:grpSpPr>
          <p:sp>
            <p:nvSpPr>
              <p:cNvPr id="69" name="Oval 20"/>
              <p:cNvSpPr/>
              <p:nvPr/>
            </p:nvSpPr>
            <p:spPr>
              <a:xfrm>
                <a:off x="1704975" y="1094518"/>
                <a:ext cx="1514475" cy="1515332"/>
              </a:xfrm>
              <a:prstGeom prst="ellipse">
                <a:avLst/>
              </a:prstGeom>
              <a:grpFill/>
              <a:ln w="25400">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sp>
            <p:nvSpPr>
              <p:cNvPr id="70" name="Oval 4"/>
              <p:cNvSpPr/>
              <p:nvPr/>
            </p:nvSpPr>
            <p:spPr>
              <a:xfrm>
                <a:off x="1781186" y="1143011"/>
                <a:ext cx="1362055" cy="1362054"/>
              </a:xfrm>
              <a:prstGeom prst="ellipse">
                <a:avLst/>
              </a:prstGeom>
              <a:grpFill/>
              <a:ln w="34925">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grpSp>
        <p:sp>
          <p:nvSpPr>
            <p:cNvPr id="68" name="TextBox 7"/>
            <p:cNvSpPr txBox="1">
              <a:spLocks noChangeArrowheads="1"/>
            </p:cNvSpPr>
            <p:nvPr/>
          </p:nvSpPr>
          <p:spPr bwMode="auto">
            <a:xfrm>
              <a:off x="4662464" y="1126115"/>
              <a:ext cx="383902" cy="480131"/>
            </a:xfrm>
            <a:prstGeom prst="rect">
              <a:avLst/>
            </a:prstGeom>
            <a:noFill/>
            <a:ln w="9525">
              <a:noFill/>
              <a:miter lim="800000"/>
            </a:ln>
          </p:spPr>
          <p:txBody>
            <a:bodyPr>
              <a:spAutoFit/>
            </a:bodyPr>
            <a:lstStyle/>
            <a:p>
              <a:pPr defTabSz="360045"/>
              <a:r>
                <a:rPr lang="en-US" sz="2520" dirty="0">
                  <a:solidFill>
                    <a:prstClr val="white"/>
                  </a:solidFill>
                  <a:latin typeface="Calibri" panose="020F0502020204030204" pitchFamily="34" charset="0"/>
                  <a:ea typeface="MS PGothic" panose="020B0600070205080204" pitchFamily="-108" charset="-128"/>
                </a:rPr>
                <a:t>3</a:t>
              </a:r>
              <a:endParaRPr lang="en-US" sz="2520" dirty="0">
                <a:solidFill>
                  <a:prstClr val="white"/>
                </a:solidFill>
                <a:latin typeface="Calibri" panose="020F0502020204030204" pitchFamily="34" charset="0"/>
                <a:ea typeface="MS PGothic" panose="020B0600070205080204" pitchFamily="-108" charset="-128"/>
              </a:endParaRPr>
            </a:p>
          </p:txBody>
        </p:sp>
      </p:grpSp>
      <p:grpSp>
        <p:nvGrpSpPr>
          <p:cNvPr id="77" name="组合 76"/>
          <p:cNvGrpSpPr/>
          <p:nvPr/>
        </p:nvGrpSpPr>
        <p:grpSpPr>
          <a:xfrm>
            <a:off x="6778664" y="4023976"/>
            <a:ext cx="820103" cy="836601"/>
            <a:chOff x="2093079" y="4023976"/>
            <a:chExt cx="820103" cy="836601"/>
          </a:xfrm>
        </p:grpSpPr>
        <p:grpSp>
          <p:nvGrpSpPr>
            <p:cNvPr id="78" name="Group 51"/>
            <p:cNvGrpSpPr/>
            <p:nvPr/>
          </p:nvGrpSpPr>
          <p:grpSpPr bwMode="auto">
            <a:xfrm>
              <a:off x="2093079" y="4023976"/>
              <a:ext cx="820103" cy="818852"/>
              <a:chOff x="1704975" y="1095375"/>
              <a:chExt cx="1514475" cy="1514475"/>
            </a:xfrm>
            <a:solidFill>
              <a:srgbClr val="1F497D"/>
            </a:solidFill>
          </p:grpSpPr>
          <p:sp>
            <p:nvSpPr>
              <p:cNvPr id="80" name="Oval 13"/>
              <p:cNvSpPr/>
              <p:nvPr/>
            </p:nvSpPr>
            <p:spPr>
              <a:xfrm>
                <a:off x="1704975" y="1095375"/>
                <a:ext cx="1514475" cy="1514475"/>
              </a:xfrm>
              <a:prstGeom prst="ellipse">
                <a:avLst/>
              </a:prstGeom>
              <a:grpFill/>
              <a:ln w="25400">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sp>
            <p:nvSpPr>
              <p:cNvPr id="81" name="Oval 4"/>
              <p:cNvSpPr/>
              <p:nvPr/>
            </p:nvSpPr>
            <p:spPr>
              <a:xfrm>
                <a:off x="1781186" y="1143011"/>
                <a:ext cx="1362055" cy="1362054"/>
              </a:xfrm>
              <a:prstGeom prst="ellipse">
                <a:avLst/>
              </a:prstGeom>
              <a:grpFill/>
              <a:ln w="34925">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grpSp>
        <p:sp>
          <p:nvSpPr>
            <p:cNvPr id="79" name="TextBox 7"/>
            <p:cNvSpPr txBox="1">
              <a:spLocks noChangeArrowheads="1"/>
            </p:cNvSpPr>
            <p:nvPr/>
          </p:nvSpPr>
          <p:spPr bwMode="auto">
            <a:xfrm>
              <a:off x="2350925" y="4380446"/>
              <a:ext cx="383902" cy="480131"/>
            </a:xfrm>
            <a:prstGeom prst="rect">
              <a:avLst/>
            </a:prstGeom>
            <a:noFill/>
            <a:ln w="9525">
              <a:noFill/>
              <a:miter lim="800000"/>
            </a:ln>
          </p:spPr>
          <p:txBody>
            <a:bodyPr>
              <a:spAutoFit/>
            </a:bodyPr>
            <a:lstStyle/>
            <a:p>
              <a:pPr defTabSz="360045"/>
              <a:r>
                <a:rPr lang="en-US" sz="2520" dirty="0">
                  <a:solidFill>
                    <a:prstClr val="white"/>
                  </a:solidFill>
                  <a:latin typeface="Calibri" panose="020F0502020204030204" pitchFamily="34" charset="0"/>
                  <a:ea typeface="MS PGothic" panose="020B0600070205080204" pitchFamily="-108" charset="-128"/>
                </a:rPr>
                <a:t>6</a:t>
              </a:r>
              <a:endParaRPr lang="en-US" sz="2520" dirty="0">
                <a:solidFill>
                  <a:prstClr val="white"/>
                </a:solidFill>
                <a:latin typeface="Calibri" panose="020F0502020204030204" pitchFamily="34" charset="0"/>
                <a:ea typeface="MS PGothic" panose="020B0600070205080204" pitchFamily="-108" charset="-128"/>
              </a:endParaRPr>
            </a:p>
          </p:txBody>
        </p:sp>
      </p:grpSp>
      <p:grpSp>
        <p:nvGrpSpPr>
          <p:cNvPr id="72" name="组合 71"/>
          <p:cNvGrpSpPr/>
          <p:nvPr/>
        </p:nvGrpSpPr>
        <p:grpSpPr>
          <a:xfrm>
            <a:off x="4467175" y="4023976"/>
            <a:ext cx="820103" cy="836601"/>
            <a:chOff x="2093079" y="4023976"/>
            <a:chExt cx="820103" cy="836601"/>
          </a:xfrm>
        </p:grpSpPr>
        <p:grpSp>
          <p:nvGrpSpPr>
            <p:cNvPr id="73" name="Group 51"/>
            <p:cNvGrpSpPr/>
            <p:nvPr/>
          </p:nvGrpSpPr>
          <p:grpSpPr bwMode="auto">
            <a:xfrm>
              <a:off x="2093079" y="4023976"/>
              <a:ext cx="820103" cy="818852"/>
              <a:chOff x="1704975" y="1095375"/>
              <a:chExt cx="1514475" cy="1514475"/>
            </a:xfrm>
            <a:solidFill>
              <a:srgbClr val="1F497D"/>
            </a:solidFill>
          </p:grpSpPr>
          <p:sp>
            <p:nvSpPr>
              <p:cNvPr id="76" name="Oval 4"/>
              <p:cNvSpPr/>
              <p:nvPr/>
            </p:nvSpPr>
            <p:spPr>
              <a:xfrm>
                <a:off x="1781186" y="1143011"/>
                <a:ext cx="1362055" cy="1362054"/>
              </a:xfrm>
              <a:prstGeom prst="ellipse">
                <a:avLst/>
              </a:prstGeom>
              <a:grpFill/>
              <a:ln w="34925">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sp>
            <p:nvSpPr>
              <p:cNvPr id="75" name="Oval 13"/>
              <p:cNvSpPr/>
              <p:nvPr/>
            </p:nvSpPr>
            <p:spPr>
              <a:xfrm>
                <a:off x="1704975" y="1095375"/>
                <a:ext cx="1514475" cy="1514475"/>
              </a:xfrm>
              <a:prstGeom prst="ellipse">
                <a:avLst/>
              </a:prstGeom>
              <a:grpFill/>
              <a:ln w="25400">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grpSp>
        <p:sp>
          <p:nvSpPr>
            <p:cNvPr id="74" name="TextBox 7"/>
            <p:cNvSpPr txBox="1">
              <a:spLocks noChangeArrowheads="1"/>
            </p:cNvSpPr>
            <p:nvPr/>
          </p:nvSpPr>
          <p:spPr bwMode="auto">
            <a:xfrm>
              <a:off x="2350925" y="4380446"/>
              <a:ext cx="383902" cy="480131"/>
            </a:xfrm>
            <a:prstGeom prst="rect">
              <a:avLst/>
            </a:prstGeom>
            <a:noFill/>
            <a:ln w="9525">
              <a:noFill/>
              <a:miter lim="800000"/>
            </a:ln>
          </p:spPr>
          <p:txBody>
            <a:bodyPr>
              <a:spAutoFit/>
            </a:bodyPr>
            <a:lstStyle/>
            <a:p>
              <a:pPr defTabSz="360045"/>
              <a:r>
                <a:rPr lang="en-US" sz="2520" dirty="0">
                  <a:solidFill>
                    <a:prstClr val="white"/>
                  </a:solidFill>
                  <a:latin typeface="Calibri" panose="020F0502020204030204" pitchFamily="34" charset="0"/>
                  <a:ea typeface="MS PGothic" panose="020B0600070205080204" pitchFamily="-108" charset="-128"/>
                </a:rPr>
                <a:t>5</a:t>
              </a:r>
              <a:endParaRPr lang="en-US" sz="2520" dirty="0">
                <a:solidFill>
                  <a:prstClr val="white"/>
                </a:solidFill>
                <a:latin typeface="Calibri" panose="020F0502020204030204" pitchFamily="34" charset="0"/>
                <a:ea typeface="MS PGothic" panose="020B0600070205080204" pitchFamily="-108" charset="-128"/>
              </a:endParaRPr>
            </a:p>
          </p:txBody>
        </p:sp>
      </p:grpSp>
      <p:grpSp>
        <p:nvGrpSpPr>
          <p:cNvPr id="60" name="组合 59"/>
          <p:cNvGrpSpPr/>
          <p:nvPr/>
        </p:nvGrpSpPr>
        <p:grpSpPr>
          <a:xfrm>
            <a:off x="2155686" y="1126115"/>
            <a:ext cx="820103" cy="836354"/>
            <a:chOff x="4404618" y="1126115"/>
            <a:chExt cx="820103" cy="836354"/>
          </a:xfrm>
        </p:grpSpPr>
        <p:grpSp>
          <p:nvGrpSpPr>
            <p:cNvPr id="61" name="Group 51"/>
            <p:cNvGrpSpPr/>
            <p:nvPr/>
          </p:nvGrpSpPr>
          <p:grpSpPr bwMode="auto">
            <a:xfrm>
              <a:off x="4404618" y="1144080"/>
              <a:ext cx="820103" cy="818389"/>
              <a:chOff x="1704975" y="1095375"/>
              <a:chExt cx="1514475" cy="1514475"/>
            </a:xfrm>
            <a:solidFill>
              <a:srgbClr val="1F497D"/>
            </a:solidFill>
          </p:grpSpPr>
          <p:sp>
            <p:nvSpPr>
              <p:cNvPr id="63" name="Oval 20"/>
              <p:cNvSpPr/>
              <p:nvPr/>
            </p:nvSpPr>
            <p:spPr>
              <a:xfrm>
                <a:off x="1704975" y="1094518"/>
                <a:ext cx="1514475" cy="1515332"/>
              </a:xfrm>
              <a:prstGeom prst="ellipse">
                <a:avLst/>
              </a:prstGeom>
              <a:grpFill/>
              <a:ln w="25400">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sp>
            <p:nvSpPr>
              <p:cNvPr id="64" name="Oval 4"/>
              <p:cNvSpPr/>
              <p:nvPr/>
            </p:nvSpPr>
            <p:spPr>
              <a:xfrm>
                <a:off x="1781186" y="1143011"/>
                <a:ext cx="1362055" cy="1362054"/>
              </a:xfrm>
              <a:prstGeom prst="ellipse">
                <a:avLst/>
              </a:prstGeom>
              <a:grpFill/>
              <a:ln w="34925">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grpSp>
        <p:sp>
          <p:nvSpPr>
            <p:cNvPr id="62" name="TextBox 7"/>
            <p:cNvSpPr txBox="1">
              <a:spLocks noChangeArrowheads="1"/>
            </p:cNvSpPr>
            <p:nvPr/>
          </p:nvSpPr>
          <p:spPr bwMode="auto">
            <a:xfrm>
              <a:off x="4662464" y="1126115"/>
              <a:ext cx="383902" cy="480131"/>
            </a:xfrm>
            <a:prstGeom prst="rect">
              <a:avLst/>
            </a:prstGeom>
            <a:noFill/>
            <a:ln w="9525">
              <a:noFill/>
              <a:miter lim="800000"/>
            </a:ln>
          </p:spPr>
          <p:txBody>
            <a:bodyPr>
              <a:spAutoFit/>
            </a:bodyPr>
            <a:lstStyle/>
            <a:p>
              <a:pPr defTabSz="360045"/>
              <a:r>
                <a:rPr lang="en-US" sz="2520" dirty="0">
                  <a:solidFill>
                    <a:prstClr val="white"/>
                  </a:solidFill>
                  <a:latin typeface="Calibri" panose="020F0502020204030204" pitchFamily="34" charset="0"/>
                  <a:ea typeface="MS PGothic" panose="020B0600070205080204" pitchFamily="-108" charset="-128"/>
                </a:rPr>
                <a:t>1</a:t>
              </a:r>
              <a:endParaRPr lang="en-US" sz="2520" dirty="0">
                <a:solidFill>
                  <a:prstClr val="white"/>
                </a:solidFill>
                <a:latin typeface="Calibri" panose="020F0502020204030204" pitchFamily="34" charset="0"/>
                <a:ea typeface="MS PGothic" panose="020B0600070205080204" pitchFamily="-108" charset="-128"/>
              </a:endParaRPr>
            </a:p>
          </p:txBody>
        </p:sp>
      </p:grpSp>
      <p:sp>
        <p:nvSpPr>
          <p:cNvPr id="4" name="Flowchart: Merge 3"/>
          <p:cNvSpPr/>
          <p:nvPr/>
        </p:nvSpPr>
        <p:spPr>
          <a:xfrm>
            <a:off x="1409993" y="1492009"/>
            <a:ext cx="2311489" cy="1501388"/>
          </a:xfrm>
          <a:prstGeom prst="flowChartMerge">
            <a:avLst/>
          </a:prstGeom>
          <a:gradFill flip="none" rotWithShape="1">
            <a:gsLst>
              <a:gs pos="100000">
                <a:schemeClr val="bg1"/>
              </a:gs>
              <a:gs pos="100000">
                <a:srgbClr val="00B050"/>
              </a:gs>
              <a:gs pos="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1105" dirty="0">
              <a:solidFill>
                <a:prstClr val="black"/>
              </a:solidFill>
            </a:endParaRPr>
          </a:p>
        </p:txBody>
      </p:sp>
      <p:grpSp>
        <p:nvGrpSpPr>
          <p:cNvPr id="3" name="组合 2"/>
          <p:cNvGrpSpPr/>
          <p:nvPr/>
        </p:nvGrpSpPr>
        <p:grpSpPr>
          <a:xfrm>
            <a:off x="2155686" y="4023976"/>
            <a:ext cx="820103" cy="836601"/>
            <a:chOff x="2093079" y="4023976"/>
            <a:chExt cx="820103" cy="836601"/>
          </a:xfrm>
        </p:grpSpPr>
        <p:grpSp>
          <p:nvGrpSpPr>
            <p:cNvPr id="15417" name="Group 51"/>
            <p:cNvGrpSpPr/>
            <p:nvPr/>
          </p:nvGrpSpPr>
          <p:grpSpPr bwMode="auto">
            <a:xfrm>
              <a:off x="2093079" y="4023976"/>
              <a:ext cx="820103" cy="818852"/>
              <a:chOff x="1704975" y="1095375"/>
              <a:chExt cx="1514475" cy="1514475"/>
            </a:xfrm>
            <a:solidFill>
              <a:srgbClr val="1F497D"/>
            </a:solidFill>
          </p:grpSpPr>
          <p:sp>
            <p:nvSpPr>
              <p:cNvPr id="14" name="Oval 13"/>
              <p:cNvSpPr/>
              <p:nvPr/>
            </p:nvSpPr>
            <p:spPr>
              <a:xfrm>
                <a:off x="1704975" y="1095375"/>
                <a:ext cx="1514475" cy="1514475"/>
              </a:xfrm>
              <a:prstGeom prst="ellipse">
                <a:avLst/>
              </a:prstGeom>
              <a:grpFill/>
              <a:ln w="25400">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sp>
            <p:nvSpPr>
              <p:cNvPr id="15" name="Oval 4"/>
              <p:cNvSpPr/>
              <p:nvPr/>
            </p:nvSpPr>
            <p:spPr>
              <a:xfrm>
                <a:off x="1781186" y="1143011"/>
                <a:ext cx="1362055" cy="1362054"/>
              </a:xfrm>
              <a:prstGeom prst="ellipse">
                <a:avLst/>
              </a:prstGeom>
              <a:grpFill/>
              <a:ln w="34925">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grpSp>
        <p:sp>
          <p:nvSpPr>
            <p:cNvPr id="15418" name="TextBox 7"/>
            <p:cNvSpPr txBox="1">
              <a:spLocks noChangeArrowheads="1"/>
            </p:cNvSpPr>
            <p:nvPr/>
          </p:nvSpPr>
          <p:spPr bwMode="auto">
            <a:xfrm>
              <a:off x="2350925" y="4380446"/>
              <a:ext cx="383902" cy="480131"/>
            </a:xfrm>
            <a:prstGeom prst="rect">
              <a:avLst/>
            </a:prstGeom>
            <a:noFill/>
            <a:ln w="9525">
              <a:noFill/>
              <a:miter lim="800000"/>
            </a:ln>
          </p:spPr>
          <p:txBody>
            <a:bodyPr>
              <a:spAutoFit/>
            </a:bodyPr>
            <a:lstStyle/>
            <a:p>
              <a:pPr defTabSz="360045"/>
              <a:r>
                <a:rPr lang="en-US" sz="2520" dirty="0">
                  <a:solidFill>
                    <a:prstClr val="white"/>
                  </a:solidFill>
                  <a:latin typeface="Calibri" panose="020F0502020204030204" pitchFamily="34" charset="0"/>
                  <a:ea typeface="MS PGothic" panose="020B0600070205080204" pitchFamily="-108" charset="-128"/>
                </a:rPr>
                <a:t>4</a:t>
              </a:r>
              <a:endParaRPr lang="en-US" sz="2520" dirty="0">
                <a:solidFill>
                  <a:prstClr val="white"/>
                </a:solidFill>
                <a:latin typeface="Calibri" panose="020F0502020204030204" pitchFamily="34" charset="0"/>
                <a:ea typeface="MS PGothic" panose="020B0600070205080204" pitchFamily="-108" charset="-128"/>
              </a:endParaRPr>
            </a:p>
          </p:txBody>
        </p:sp>
      </p:grpSp>
      <p:sp>
        <p:nvSpPr>
          <p:cNvPr id="16" name="Flowchart: Extract 15"/>
          <p:cNvSpPr/>
          <p:nvPr/>
        </p:nvSpPr>
        <p:spPr>
          <a:xfrm>
            <a:off x="1409993" y="2975395"/>
            <a:ext cx="2311489" cy="1501388"/>
          </a:xfrm>
          <a:prstGeom prst="flowChartExtract">
            <a:avLst/>
          </a:prstGeom>
          <a:gradFill flip="none" rotWithShape="1">
            <a:gsLst>
              <a:gs pos="100000">
                <a:schemeClr val="bg1"/>
              </a:gs>
              <a:gs pos="100000">
                <a:srgbClr val="00B050"/>
              </a:gs>
              <a:gs pos="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1105" dirty="0">
              <a:solidFill>
                <a:prstClr val="black"/>
              </a:solidFill>
            </a:endParaRPr>
          </a:p>
        </p:txBody>
      </p:sp>
      <p:sp>
        <p:nvSpPr>
          <p:cNvPr id="15371" name="Rektangel 76"/>
          <p:cNvSpPr>
            <a:spLocks noChangeArrowheads="1"/>
          </p:cNvSpPr>
          <p:nvPr/>
        </p:nvSpPr>
        <p:spPr bwMode="auto">
          <a:xfrm>
            <a:off x="1975564" y="3546417"/>
            <a:ext cx="1180148" cy="954107"/>
          </a:xfrm>
          <a:prstGeom prst="rect">
            <a:avLst/>
          </a:prstGeom>
          <a:noFill/>
          <a:ln w="9525">
            <a:noFill/>
            <a:miter lim="800000"/>
          </a:ln>
        </p:spPr>
        <p:txBody>
          <a:bodyPr>
            <a:spAutoFit/>
          </a:bodyPr>
          <a:lstStyle/>
          <a:p>
            <a:pPr algn="just"/>
            <a:r>
              <a:rPr lang="zh-CN" altLang="en-US" sz="1400" dirty="0">
                <a:solidFill>
                  <a:prstClr val="black"/>
                </a:solidFill>
                <a:latin typeface="Calibri" panose="020F0502020204030204" pitchFamily="34" charset="0"/>
                <a:ea typeface="MS PGothic" panose="020B0600070205080204" pitchFamily="-108" charset="-128"/>
              </a:rPr>
              <a:t>在上升时期与顶峰时期的企业之间，选择前者。</a:t>
            </a:r>
            <a:endParaRPr lang="da-DK" sz="1400" dirty="0">
              <a:solidFill>
                <a:prstClr val="black"/>
              </a:solidFill>
              <a:latin typeface="Calibri" panose="020F0502020204030204" pitchFamily="34" charset="0"/>
              <a:ea typeface="MS PGothic" panose="020B0600070205080204" pitchFamily="-108" charset="-128"/>
            </a:endParaRPr>
          </a:p>
        </p:txBody>
      </p:sp>
      <p:grpSp>
        <p:nvGrpSpPr>
          <p:cNvPr id="2" name="组合 1"/>
          <p:cNvGrpSpPr/>
          <p:nvPr/>
        </p:nvGrpSpPr>
        <p:grpSpPr>
          <a:xfrm>
            <a:off x="4467175" y="1126115"/>
            <a:ext cx="820103" cy="836354"/>
            <a:chOff x="4404618" y="1126115"/>
            <a:chExt cx="820103" cy="836354"/>
          </a:xfrm>
        </p:grpSpPr>
        <p:grpSp>
          <p:nvGrpSpPr>
            <p:cNvPr id="15411" name="Group 51"/>
            <p:cNvGrpSpPr/>
            <p:nvPr/>
          </p:nvGrpSpPr>
          <p:grpSpPr bwMode="auto">
            <a:xfrm>
              <a:off x="4404618" y="1144080"/>
              <a:ext cx="820103" cy="818389"/>
              <a:chOff x="1704975" y="1095375"/>
              <a:chExt cx="1514475" cy="1514475"/>
            </a:xfrm>
            <a:solidFill>
              <a:srgbClr val="1F497D"/>
            </a:solidFill>
          </p:grpSpPr>
          <p:sp>
            <p:nvSpPr>
              <p:cNvPr id="21" name="Oval 20"/>
              <p:cNvSpPr/>
              <p:nvPr/>
            </p:nvSpPr>
            <p:spPr>
              <a:xfrm>
                <a:off x="1704975" y="1094518"/>
                <a:ext cx="1514475" cy="1515332"/>
              </a:xfrm>
              <a:prstGeom prst="ellipse">
                <a:avLst/>
              </a:prstGeom>
              <a:grpFill/>
              <a:ln w="25400">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sp>
            <p:nvSpPr>
              <p:cNvPr id="22" name="Oval 4"/>
              <p:cNvSpPr/>
              <p:nvPr/>
            </p:nvSpPr>
            <p:spPr>
              <a:xfrm>
                <a:off x="1781186" y="1143011"/>
                <a:ext cx="1362055" cy="1362054"/>
              </a:xfrm>
              <a:prstGeom prst="ellipse">
                <a:avLst/>
              </a:prstGeom>
              <a:grpFill/>
              <a:ln w="34925">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3780" dirty="0">
                  <a:solidFill>
                    <a:prstClr val="white"/>
                  </a:solidFill>
                </a:endParaRPr>
              </a:p>
            </p:txBody>
          </p:sp>
        </p:grpSp>
        <p:sp>
          <p:nvSpPr>
            <p:cNvPr id="15412" name="TextBox 7"/>
            <p:cNvSpPr txBox="1">
              <a:spLocks noChangeArrowheads="1"/>
            </p:cNvSpPr>
            <p:nvPr/>
          </p:nvSpPr>
          <p:spPr bwMode="auto">
            <a:xfrm>
              <a:off x="4662464" y="1126115"/>
              <a:ext cx="383902" cy="480131"/>
            </a:xfrm>
            <a:prstGeom prst="rect">
              <a:avLst/>
            </a:prstGeom>
            <a:noFill/>
            <a:ln w="9525">
              <a:noFill/>
              <a:miter lim="800000"/>
            </a:ln>
          </p:spPr>
          <p:txBody>
            <a:bodyPr>
              <a:spAutoFit/>
            </a:bodyPr>
            <a:lstStyle/>
            <a:p>
              <a:pPr defTabSz="360045"/>
              <a:r>
                <a:rPr lang="en-US" sz="2520" dirty="0">
                  <a:solidFill>
                    <a:prstClr val="white"/>
                  </a:solidFill>
                  <a:latin typeface="Calibri" panose="020F0502020204030204" pitchFamily="34" charset="0"/>
                  <a:ea typeface="MS PGothic" panose="020B0600070205080204" pitchFamily="-108" charset="-128"/>
                </a:rPr>
                <a:t>2</a:t>
              </a:r>
              <a:endParaRPr lang="en-US" sz="2520" dirty="0">
                <a:solidFill>
                  <a:prstClr val="white"/>
                </a:solidFill>
                <a:latin typeface="Calibri" panose="020F0502020204030204" pitchFamily="34" charset="0"/>
                <a:ea typeface="MS PGothic" panose="020B0600070205080204" pitchFamily="-108" charset="-128"/>
              </a:endParaRPr>
            </a:p>
          </p:txBody>
        </p:sp>
      </p:grpSp>
      <p:sp>
        <p:nvSpPr>
          <p:cNvPr id="23" name="Flowchart: Merge 22"/>
          <p:cNvSpPr/>
          <p:nvPr/>
        </p:nvSpPr>
        <p:spPr>
          <a:xfrm>
            <a:off x="3721482" y="1492009"/>
            <a:ext cx="2311489" cy="1501388"/>
          </a:xfrm>
          <a:prstGeom prst="flowChartMerge">
            <a:avLst/>
          </a:prstGeom>
          <a:gradFill flip="none" rotWithShape="1">
            <a:gsLst>
              <a:gs pos="100000">
                <a:schemeClr val="bg1"/>
              </a:gs>
              <a:gs pos="100000">
                <a:srgbClr val="00B050"/>
              </a:gs>
              <a:gs pos="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1105" dirty="0">
              <a:solidFill>
                <a:prstClr val="black"/>
              </a:solidFill>
            </a:endParaRPr>
          </a:p>
        </p:txBody>
      </p:sp>
      <p:sp>
        <p:nvSpPr>
          <p:cNvPr id="15376" name="Rektangel 76"/>
          <p:cNvSpPr>
            <a:spLocks noChangeArrowheads="1"/>
          </p:cNvSpPr>
          <p:nvPr/>
        </p:nvSpPr>
        <p:spPr bwMode="auto">
          <a:xfrm>
            <a:off x="4293354" y="1502411"/>
            <a:ext cx="1180148" cy="1169551"/>
          </a:xfrm>
          <a:prstGeom prst="rect">
            <a:avLst/>
          </a:prstGeom>
          <a:noFill/>
          <a:ln w="9525">
            <a:noFill/>
            <a:miter lim="800000"/>
          </a:ln>
        </p:spPr>
        <p:txBody>
          <a:bodyPr>
            <a:spAutoFit/>
          </a:bodyPr>
          <a:lstStyle/>
          <a:p>
            <a:pPr algn="just"/>
            <a:r>
              <a:rPr lang="zh-CN" altLang="en-US" sz="1400" dirty="0">
                <a:solidFill>
                  <a:prstClr val="black"/>
                </a:solidFill>
                <a:latin typeface="Calibri" panose="020F0502020204030204" pitchFamily="34" charset="0"/>
                <a:ea typeface="MS PGothic" panose="020B0600070205080204" pitchFamily="-108" charset="-128"/>
              </a:rPr>
              <a:t>别人成功时你不一定会成功，别人失败时你不一定会失败。</a:t>
            </a:r>
            <a:endParaRPr lang="da-DK" sz="1400" dirty="0">
              <a:solidFill>
                <a:prstClr val="black"/>
              </a:solidFill>
              <a:latin typeface="Calibri" panose="020F0502020204030204" pitchFamily="34" charset="0"/>
              <a:ea typeface="MS PGothic" panose="020B0600070205080204" pitchFamily="-108" charset="-128"/>
            </a:endParaRPr>
          </a:p>
        </p:txBody>
      </p:sp>
      <p:sp>
        <p:nvSpPr>
          <p:cNvPr id="30" name="Flowchart: Extract 29"/>
          <p:cNvSpPr/>
          <p:nvPr/>
        </p:nvSpPr>
        <p:spPr>
          <a:xfrm>
            <a:off x="3721482" y="2975395"/>
            <a:ext cx="2311489" cy="1501388"/>
          </a:xfrm>
          <a:prstGeom prst="flowChartExtract">
            <a:avLst/>
          </a:prstGeom>
          <a:gradFill flip="none" rotWithShape="1">
            <a:gsLst>
              <a:gs pos="100000">
                <a:schemeClr val="bg1"/>
              </a:gs>
              <a:gs pos="100000">
                <a:srgbClr val="00B050"/>
              </a:gs>
              <a:gs pos="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1105" dirty="0">
              <a:solidFill>
                <a:prstClr val="black"/>
              </a:solidFill>
            </a:endParaRPr>
          </a:p>
        </p:txBody>
      </p:sp>
      <p:sp>
        <p:nvSpPr>
          <p:cNvPr id="15381" name="Rektangel 76"/>
          <p:cNvSpPr>
            <a:spLocks noChangeArrowheads="1"/>
          </p:cNvSpPr>
          <p:nvPr/>
        </p:nvSpPr>
        <p:spPr bwMode="auto">
          <a:xfrm>
            <a:off x="4293354" y="3546417"/>
            <a:ext cx="1180148" cy="954107"/>
          </a:xfrm>
          <a:prstGeom prst="rect">
            <a:avLst/>
          </a:prstGeom>
          <a:noFill/>
          <a:ln w="9525">
            <a:noFill/>
            <a:miter lim="800000"/>
          </a:ln>
        </p:spPr>
        <p:txBody>
          <a:bodyPr>
            <a:spAutoFit/>
          </a:bodyPr>
          <a:lstStyle/>
          <a:p>
            <a:pPr algn="just"/>
            <a:r>
              <a:rPr lang="zh-CN" altLang="en-US" sz="1400" dirty="0">
                <a:solidFill>
                  <a:prstClr val="black"/>
                </a:solidFill>
                <a:latin typeface="Calibri" panose="020F0502020204030204" pitchFamily="34" charset="0"/>
                <a:ea typeface="MS PGothic" panose="020B0600070205080204" pitchFamily="-108" charset="-128"/>
              </a:rPr>
              <a:t>信誉再好的企业，也有可能在明天倒闭。</a:t>
            </a:r>
            <a:endParaRPr lang="da-DK" sz="1400" dirty="0">
              <a:solidFill>
                <a:prstClr val="black"/>
              </a:solidFill>
              <a:latin typeface="Calibri" panose="020F0502020204030204" pitchFamily="34" charset="0"/>
              <a:ea typeface="MS PGothic" panose="020B0600070205080204" pitchFamily="-108" charset="-128"/>
            </a:endParaRPr>
          </a:p>
        </p:txBody>
      </p:sp>
      <p:sp>
        <p:nvSpPr>
          <p:cNvPr id="37" name="Flowchart: Merge 36"/>
          <p:cNvSpPr/>
          <p:nvPr/>
        </p:nvSpPr>
        <p:spPr>
          <a:xfrm>
            <a:off x="6032971" y="1492009"/>
            <a:ext cx="2311489" cy="1501388"/>
          </a:xfrm>
          <a:prstGeom prst="flowChartMerge">
            <a:avLst/>
          </a:prstGeom>
          <a:gradFill flip="none" rotWithShape="1">
            <a:gsLst>
              <a:gs pos="100000">
                <a:schemeClr val="bg1"/>
              </a:gs>
              <a:gs pos="100000">
                <a:srgbClr val="00B050"/>
              </a:gs>
              <a:gs pos="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1105" dirty="0">
              <a:solidFill>
                <a:prstClr val="black"/>
              </a:solidFill>
            </a:endParaRPr>
          </a:p>
        </p:txBody>
      </p:sp>
      <p:sp>
        <p:nvSpPr>
          <p:cNvPr id="15386" name="Rektangel 76"/>
          <p:cNvSpPr>
            <a:spLocks noChangeArrowheads="1"/>
          </p:cNvSpPr>
          <p:nvPr/>
        </p:nvSpPr>
        <p:spPr bwMode="auto">
          <a:xfrm>
            <a:off x="6604893" y="1499911"/>
            <a:ext cx="1180148" cy="738664"/>
          </a:xfrm>
          <a:prstGeom prst="rect">
            <a:avLst/>
          </a:prstGeom>
          <a:noFill/>
          <a:ln w="9525">
            <a:noFill/>
            <a:miter lim="800000"/>
          </a:ln>
        </p:spPr>
        <p:txBody>
          <a:bodyPr>
            <a:spAutoFit/>
          </a:bodyPr>
          <a:lstStyle/>
          <a:p>
            <a:pPr algn="just"/>
            <a:r>
              <a:rPr lang="zh-CN" altLang="en-US" sz="1400" dirty="0">
                <a:solidFill>
                  <a:prstClr val="black"/>
                </a:solidFill>
                <a:latin typeface="Calibri" panose="020F0502020204030204" pitchFamily="34" charset="0"/>
                <a:ea typeface="MS PGothic" panose="020B0600070205080204" pitchFamily="-108" charset="-128"/>
              </a:rPr>
              <a:t>不熟的不做，控制不住的不做。</a:t>
            </a:r>
            <a:endParaRPr lang="da-DK" sz="1400" dirty="0">
              <a:solidFill>
                <a:prstClr val="black"/>
              </a:solidFill>
              <a:latin typeface="Calibri" panose="020F0502020204030204" pitchFamily="34" charset="0"/>
              <a:ea typeface="MS PGothic" panose="020B0600070205080204" pitchFamily="-108" charset="-128"/>
            </a:endParaRPr>
          </a:p>
        </p:txBody>
      </p:sp>
      <p:sp>
        <p:nvSpPr>
          <p:cNvPr id="44" name="Flowchart: Extract 43"/>
          <p:cNvSpPr/>
          <p:nvPr/>
        </p:nvSpPr>
        <p:spPr>
          <a:xfrm>
            <a:off x="6032971" y="2975395"/>
            <a:ext cx="2311489" cy="1501388"/>
          </a:xfrm>
          <a:prstGeom prst="flowChartExtract">
            <a:avLst/>
          </a:prstGeom>
          <a:gradFill flip="none" rotWithShape="1">
            <a:gsLst>
              <a:gs pos="100000">
                <a:schemeClr val="bg1"/>
              </a:gs>
              <a:gs pos="100000">
                <a:srgbClr val="00B050"/>
              </a:gs>
              <a:gs pos="0">
                <a:schemeClr val="tx1">
                  <a:lumMod val="50000"/>
                  <a:lumOff val="50000"/>
                </a:schemeClr>
              </a:gs>
            </a:gsLst>
            <a:lin ang="16200000" scaled="0"/>
            <a:tileRect/>
          </a:gradFill>
          <a:ln w="3175">
            <a:noFill/>
          </a:ln>
          <a:effectLst>
            <a:innerShdw blurRad="63500" dist="50800" dir="13500000">
              <a:prstClr val="black">
                <a:alpha val="36000"/>
              </a:prstClr>
            </a:innerShdw>
          </a:effectLst>
        </p:spPr>
        <p:style>
          <a:lnRef idx="1">
            <a:schemeClr val="accent1"/>
          </a:lnRef>
          <a:fillRef idx="3">
            <a:schemeClr val="accent1"/>
          </a:fillRef>
          <a:effectRef idx="2">
            <a:schemeClr val="accent1"/>
          </a:effectRef>
          <a:fontRef idx="minor">
            <a:schemeClr val="lt1"/>
          </a:fontRef>
        </p:style>
        <p:txBody>
          <a:bodyPr anchor="ctr"/>
          <a:lstStyle/>
          <a:p>
            <a:pPr algn="ctr" defTabSz="360045" fontAlgn="auto">
              <a:spcBef>
                <a:spcPts val="0"/>
              </a:spcBef>
              <a:spcAft>
                <a:spcPts val="0"/>
              </a:spcAft>
              <a:defRPr/>
            </a:pPr>
            <a:endParaRPr lang="en-US" sz="1105" dirty="0">
              <a:solidFill>
                <a:prstClr val="black"/>
              </a:solidFill>
            </a:endParaRPr>
          </a:p>
        </p:txBody>
      </p:sp>
      <p:sp>
        <p:nvSpPr>
          <p:cNvPr id="15391" name="Rektangel 76"/>
          <p:cNvSpPr>
            <a:spLocks noChangeArrowheads="1"/>
          </p:cNvSpPr>
          <p:nvPr/>
        </p:nvSpPr>
        <p:spPr bwMode="auto">
          <a:xfrm>
            <a:off x="6604893" y="3546417"/>
            <a:ext cx="1180148" cy="738664"/>
          </a:xfrm>
          <a:prstGeom prst="rect">
            <a:avLst/>
          </a:prstGeom>
          <a:noFill/>
          <a:ln w="9525">
            <a:noFill/>
            <a:miter lim="800000"/>
          </a:ln>
        </p:spPr>
        <p:txBody>
          <a:bodyPr>
            <a:spAutoFit/>
          </a:bodyPr>
          <a:lstStyle/>
          <a:p>
            <a:pPr algn="just"/>
            <a:r>
              <a:rPr lang="zh-CN" altLang="en-US" sz="1400" dirty="0">
                <a:solidFill>
                  <a:prstClr val="black"/>
                </a:solidFill>
                <a:latin typeface="Calibri" panose="020F0502020204030204" pitchFamily="34" charset="0"/>
                <a:ea typeface="MS PGothic" panose="020B0600070205080204" pitchFamily="-108" charset="-128"/>
              </a:rPr>
              <a:t>商场上永远有机遇，也永远有陷阱。</a:t>
            </a:r>
            <a:endParaRPr lang="da-DK" sz="1400" dirty="0">
              <a:solidFill>
                <a:prstClr val="black"/>
              </a:solidFill>
              <a:latin typeface="Calibri" panose="020F0502020204030204" pitchFamily="34" charset="0"/>
              <a:ea typeface="MS PGothic" panose="020B0600070205080204" pitchFamily="-108" charset="-128"/>
            </a:endParaRPr>
          </a:p>
        </p:txBody>
      </p:sp>
      <p:sp>
        <p:nvSpPr>
          <p:cNvPr id="46"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47" name="组合 46"/>
          <p:cNvGrpSpPr/>
          <p:nvPr/>
        </p:nvGrpSpPr>
        <p:grpSpPr>
          <a:xfrm>
            <a:off x="218765" y="108049"/>
            <a:ext cx="848803" cy="847785"/>
            <a:chOff x="5360449" y="1017327"/>
            <a:chExt cx="848803" cy="847785"/>
          </a:xfrm>
        </p:grpSpPr>
        <p:sp>
          <p:nvSpPr>
            <p:cNvPr id="48"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49"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50"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51" name="文本框 50"/>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3</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52" name="文本框 51"/>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六个警示</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
        <p:nvSpPr>
          <p:cNvPr id="65" name="Rektangel 76"/>
          <p:cNvSpPr>
            <a:spLocks noChangeArrowheads="1"/>
          </p:cNvSpPr>
          <p:nvPr/>
        </p:nvSpPr>
        <p:spPr bwMode="auto">
          <a:xfrm>
            <a:off x="1952801" y="1485919"/>
            <a:ext cx="1180148" cy="738664"/>
          </a:xfrm>
          <a:prstGeom prst="rect">
            <a:avLst/>
          </a:prstGeom>
          <a:noFill/>
          <a:ln w="9525">
            <a:noFill/>
            <a:miter lim="800000"/>
          </a:ln>
        </p:spPr>
        <p:txBody>
          <a:bodyPr>
            <a:spAutoFit/>
          </a:bodyPr>
          <a:lstStyle/>
          <a:p>
            <a:pPr algn="just"/>
            <a:r>
              <a:rPr lang="zh-CN" altLang="en-US" sz="1400" dirty="0">
                <a:solidFill>
                  <a:prstClr val="black"/>
                </a:solidFill>
                <a:latin typeface="Calibri" panose="020F0502020204030204" pitchFamily="34" charset="0"/>
                <a:ea typeface="MS PGothic" panose="020B0600070205080204" pitchFamily="-108" charset="-128"/>
              </a:rPr>
              <a:t>骗你的可能是你最好的朋友。</a:t>
            </a:r>
            <a:endParaRPr lang="da-DK" sz="1400" dirty="0">
              <a:solidFill>
                <a:prstClr val="black"/>
              </a:solidFill>
              <a:latin typeface="Calibri" panose="020F0502020204030204" pitchFamily="34" charset="0"/>
              <a:ea typeface="MS PGothic" panose="020B0600070205080204" pitchFamily="-108" charset="-128"/>
            </a:endParaRPr>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355417" y="1317901"/>
            <a:ext cx="5011017" cy="3318087"/>
            <a:chOff x="3822697" y="2089153"/>
            <a:chExt cx="4406400" cy="2917742"/>
          </a:xfrm>
        </p:grpSpPr>
        <p:sp>
          <p:nvSpPr>
            <p:cNvPr id="69" name="任意多边形 68"/>
            <p:cNvSpPr/>
            <p:nvPr/>
          </p:nvSpPr>
          <p:spPr>
            <a:xfrm flipH="1">
              <a:off x="6962273" y="2908304"/>
              <a:ext cx="1219199" cy="0"/>
            </a:xfrm>
            <a:custGeom>
              <a:avLst/>
              <a:gdLst>
                <a:gd name="connsiteX0" fmla="*/ 1625600 w 1625600"/>
                <a:gd name="connsiteY0" fmla="*/ 0 h 0"/>
                <a:gd name="connsiteX1" fmla="*/ 0 w 1625600"/>
                <a:gd name="connsiteY1" fmla="*/ 0 h 0"/>
              </a:gdLst>
              <a:ahLst/>
              <a:cxnLst>
                <a:cxn ang="0">
                  <a:pos x="connsiteX0" y="connsiteY0"/>
                </a:cxn>
                <a:cxn ang="0">
                  <a:pos x="connsiteX1" y="connsiteY1"/>
                </a:cxn>
              </a:cxnLst>
              <a:rect l="l" t="t" r="r" b="b"/>
              <a:pathLst>
                <a:path w="1625600">
                  <a:moveTo>
                    <a:pt x="1625600" y="0"/>
                  </a:move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70" name="任意多边形 69"/>
            <p:cNvSpPr/>
            <p:nvPr/>
          </p:nvSpPr>
          <p:spPr>
            <a:xfrm flipH="1">
              <a:off x="6638423" y="2089153"/>
              <a:ext cx="1590674" cy="390526"/>
            </a:xfrm>
            <a:custGeom>
              <a:avLst/>
              <a:gdLst>
                <a:gd name="connsiteX0" fmla="*/ 2120900 w 2120900"/>
                <a:gd name="connsiteY0" fmla="*/ 520700 h 520700"/>
                <a:gd name="connsiteX1" fmla="*/ 1485900 w 2120900"/>
                <a:gd name="connsiteY1" fmla="*/ 0 h 520700"/>
                <a:gd name="connsiteX2" fmla="*/ 0 w 2120900"/>
                <a:gd name="connsiteY2" fmla="*/ 0 h 520700"/>
              </a:gdLst>
              <a:ahLst/>
              <a:cxnLst>
                <a:cxn ang="0">
                  <a:pos x="connsiteX0" y="connsiteY0"/>
                </a:cxn>
                <a:cxn ang="0">
                  <a:pos x="connsiteX1" y="connsiteY1"/>
                </a:cxn>
                <a:cxn ang="0">
                  <a:pos x="connsiteX2" y="connsiteY2"/>
                </a:cxn>
              </a:cxnLst>
              <a:rect l="l" t="t" r="r" b="b"/>
              <a:pathLst>
                <a:path w="2120900" h="520700">
                  <a:moveTo>
                    <a:pt x="2120900" y="520700"/>
                  </a:moveTo>
                  <a:lnTo>
                    <a:pt x="1485900" y="0"/>
                  </a:ln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nvGrpSpPr>
            <p:cNvPr id="71" name="组合 70"/>
            <p:cNvGrpSpPr/>
            <p:nvPr/>
          </p:nvGrpSpPr>
          <p:grpSpPr>
            <a:xfrm>
              <a:off x="4548033" y="3067639"/>
              <a:ext cx="965585" cy="964942"/>
              <a:chOff x="8750295" y="3439159"/>
              <a:chExt cx="3222820" cy="3220668"/>
            </a:xfrm>
          </p:grpSpPr>
          <p:sp>
            <p:nvSpPr>
              <p:cNvPr id="72" name="任意多边形 71"/>
              <p:cNvSpPr/>
              <p:nvPr/>
            </p:nvSpPr>
            <p:spPr>
              <a:xfrm>
                <a:off x="8750295" y="3439159"/>
                <a:ext cx="3222820" cy="3220668"/>
              </a:xfrm>
              <a:custGeom>
                <a:avLst/>
                <a:gdLst>
                  <a:gd name="connsiteX0" fmla="*/ 1915056 w 3943482"/>
                  <a:gd name="connsiteY0" fmla="*/ 0 h 3940850"/>
                  <a:gd name="connsiteX1" fmla="*/ 2028427 w 3943482"/>
                  <a:gd name="connsiteY1" fmla="*/ 0 h 3940850"/>
                  <a:gd name="connsiteX2" fmla="*/ 2056468 w 3943482"/>
                  <a:gd name="connsiteY2" fmla="*/ 112163 h 3940850"/>
                  <a:gd name="connsiteX3" fmla="*/ 2159501 w 3943482"/>
                  <a:gd name="connsiteY3" fmla="*/ 117366 h 3940850"/>
                  <a:gd name="connsiteX4" fmla="*/ 2202638 w 3943482"/>
                  <a:gd name="connsiteY4" fmla="*/ 12751 h 3940850"/>
                  <a:gd name="connsiteX5" fmla="*/ 2314801 w 3943482"/>
                  <a:gd name="connsiteY5" fmla="*/ 29258 h 3940850"/>
                  <a:gd name="connsiteX6" fmla="*/ 2325982 w 3943482"/>
                  <a:gd name="connsiteY6" fmla="*/ 141996 h 3940850"/>
                  <a:gd name="connsiteX7" fmla="*/ 2335353 w 3943482"/>
                  <a:gd name="connsiteY7" fmla="*/ 143397 h 3940850"/>
                  <a:gd name="connsiteX8" fmla="*/ 2426657 w 3943482"/>
                  <a:gd name="connsiteY8" fmla="*/ 165685 h 3940850"/>
                  <a:gd name="connsiteX9" fmla="*/ 2485298 w 3943482"/>
                  <a:gd name="connsiteY9" fmla="*/ 67238 h 3940850"/>
                  <a:gd name="connsiteX10" fmla="*/ 2593863 w 3943482"/>
                  <a:gd name="connsiteY10" fmla="*/ 99899 h 3940850"/>
                  <a:gd name="connsiteX11" fmla="*/ 2588454 w 3943482"/>
                  <a:gd name="connsiteY11" fmla="*/ 214249 h 3940850"/>
                  <a:gd name="connsiteX12" fmla="*/ 2644728 w 3943482"/>
                  <a:gd name="connsiteY12" fmla="*/ 233323 h 3940850"/>
                  <a:gd name="connsiteX13" fmla="*/ 2685013 w 3943482"/>
                  <a:gd name="connsiteY13" fmla="*/ 250731 h 3940850"/>
                  <a:gd name="connsiteX14" fmla="*/ 2757014 w 3943482"/>
                  <a:gd name="connsiteY14" fmla="*/ 162301 h 3940850"/>
                  <a:gd name="connsiteX15" fmla="*/ 2859665 w 3943482"/>
                  <a:gd name="connsiteY15" fmla="*/ 210422 h 3940850"/>
                  <a:gd name="connsiteX16" fmla="*/ 2837677 w 3943482"/>
                  <a:gd name="connsiteY16" fmla="*/ 322703 h 3940850"/>
                  <a:gd name="connsiteX17" fmla="*/ 2895287 w 3943482"/>
                  <a:gd name="connsiteY17" fmla="*/ 352909 h 3940850"/>
                  <a:gd name="connsiteX18" fmla="*/ 2926879 w 3943482"/>
                  <a:gd name="connsiteY18" fmla="*/ 373835 h 3940850"/>
                  <a:gd name="connsiteX19" fmla="*/ 3011992 w 3943482"/>
                  <a:gd name="connsiteY19" fmla="*/ 295911 h 3940850"/>
                  <a:gd name="connsiteX20" fmla="*/ 3106543 w 3943482"/>
                  <a:gd name="connsiteY20" fmla="*/ 358465 h 3940850"/>
                  <a:gd name="connsiteX21" fmla="*/ 3068081 w 3943482"/>
                  <a:gd name="connsiteY21" fmla="*/ 467365 h 3940850"/>
                  <a:gd name="connsiteX22" fmla="*/ 3096294 w 3943482"/>
                  <a:gd name="connsiteY22" fmla="*/ 486053 h 3940850"/>
                  <a:gd name="connsiteX23" fmla="*/ 3148414 w 3943482"/>
                  <a:gd name="connsiteY23" fmla="*/ 530489 h 3940850"/>
                  <a:gd name="connsiteX24" fmla="*/ 3244800 w 3943482"/>
                  <a:gd name="connsiteY24" fmla="*/ 465224 h 3940850"/>
                  <a:gd name="connsiteX25" fmla="*/ 3329235 w 3943482"/>
                  <a:gd name="connsiteY25" fmla="*/ 540878 h 3940850"/>
                  <a:gd name="connsiteX26" fmla="*/ 3275405 w 3943482"/>
                  <a:gd name="connsiteY26" fmla="*/ 642870 h 3940850"/>
                  <a:gd name="connsiteX27" fmla="*/ 3345159 w 3943482"/>
                  <a:gd name="connsiteY27" fmla="*/ 717383 h 3940850"/>
                  <a:gd name="connsiteX28" fmla="*/ 3450473 w 3943482"/>
                  <a:gd name="connsiteY28" fmla="*/ 666628 h 3940850"/>
                  <a:gd name="connsiteX29" fmla="*/ 3522993 w 3943482"/>
                  <a:gd name="connsiteY29" fmla="*/ 753770 h 3940850"/>
                  <a:gd name="connsiteX30" fmla="*/ 3454610 w 3943482"/>
                  <a:gd name="connsiteY30" fmla="*/ 847216 h 3940850"/>
                  <a:gd name="connsiteX31" fmla="*/ 3496065 w 3943482"/>
                  <a:gd name="connsiteY31" fmla="*/ 901301 h 3940850"/>
                  <a:gd name="connsiteX32" fmla="*/ 3514759 w 3943482"/>
                  <a:gd name="connsiteY32" fmla="*/ 930179 h 3940850"/>
                  <a:gd name="connsiteX33" fmla="*/ 3624631 w 3943482"/>
                  <a:gd name="connsiteY33" fmla="*/ 895834 h 3940850"/>
                  <a:gd name="connsiteX34" fmla="*/ 3683691 w 3943482"/>
                  <a:gd name="connsiteY34" fmla="*/ 992607 h 3940850"/>
                  <a:gd name="connsiteX35" fmla="*/ 3602636 w 3943482"/>
                  <a:gd name="connsiteY35" fmla="*/ 1074892 h 3940850"/>
                  <a:gd name="connsiteX36" fmla="*/ 3638012 w 3943482"/>
                  <a:gd name="connsiteY36" fmla="*/ 1139673 h 3940850"/>
                  <a:gd name="connsiteX37" fmla="*/ 3649326 w 3943482"/>
                  <a:gd name="connsiteY37" fmla="*/ 1166020 h 3940850"/>
                  <a:gd name="connsiteX38" fmla="*/ 3763560 w 3943482"/>
                  <a:gd name="connsiteY38" fmla="*/ 1147954 h 3940850"/>
                  <a:gd name="connsiteX39" fmla="*/ 3807900 w 3943482"/>
                  <a:gd name="connsiteY39" fmla="*/ 1252295 h 3940850"/>
                  <a:gd name="connsiteX40" fmla="*/ 3716131 w 3943482"/>
                  <a:gd name="connsiteY40" fmla="*/ 1321596 h 3940850"/>
                  <a:gd name="connsiteX41" fmla="*/ 3720852 w 3943482"/>
                  <a:gd name="connsiteY41" fmla="*/ 1332589 h 3940850"/>
                  <a:gd name="connsiteX42" fmla="*/ 3748078 w 3943482"/>
                  <a:gd name="connsiteY42" fmla="*/ 1418863 h 3940850"/>
                  <a:gd name="connsiteX43" fmla="*/ 3864299 w 3943482"/>
                  <a:gd name="connsiteY43" fmla="*/ 1417616 h 3940850"/>
                  <a:gd name="connsiteX44" fmla="*/ 3892975 w 3943482"/>
                  <a:gd name="connsiteY44" fmla="*/ 1527300 h 3940850"/>
                  <a:gd name="connsiteX45" fmla="*/ 3790754 w 3943482"/>
                  <a:gd name="connsiteY45" fmla="*/ 1583235 h 3940850"/>
                  <a:gd name="connsiteX46" fmla="*/ 3803659 w 3943482"/>
                  <a:gd name="connsiteY46" fmla="*/ 1641191 h 3940850"/>
                  <a:gd name="connsiteX47" fmla="*/ 3809245 w 3943482"/>
                  <a:gd name="connsiteY47" fmla="*/ 1683343 h 3940850"/>
                  <a:gd name="connsiteX48" fmla="*/ 3924702 w 3943482"/>
                  <a:gd name="connsiteY48" fmla="*/ 1699071 h 3940850"/>
                  <a:gd name="connsiteX49" fmla="*/ 3937102 w 3943482"/>
                  <a:gd name="connsiteY49" fmla="*/ 1811762 h 3940850"/>
                  <a:gd name="connsiteX50" fmla="*/ 3827257 w 3943482"/>
                  <a:gd name="connsiteY50" fmla="*/ 1852428 h 3940850"/>
                  <a:gd name="connsiteX51" fmla="*/ 3831718 w 3943482"/>
                  <a:gd name="connsiteY51" fmla="*/ 1954001 h 3940850"/>
                  <a:gd name="connsiteX52" fmla="*/ 3943482 w 3943482"/>
                  <a:gd name="connsiteY52" fmla="*/ 1986322 h 3940850"/>
                  <a:gd name="connsiteX53" fmla="*/ 3939342 w 3943482"/>
                  <a:gd name="connsiteY53" fmla="*/ 2099618 h 3940850"/>
                  <a:gd name="connsiteX54" fmla="*/ 3824507 w 3943482"/>
                  <a:gd name="connsiteY54" fmla="*/ 2123907 h 3940850"/>
                  <a:gd name="connsiteX55" fmla="*/ 3822748 w 3943482"/>
                  <a:gd name="connsiteY55" fmla="*/ 2158733 h 3940850"/>
                  <a:gd name="connsiteX56" fmla="*/ 3812944 w 3943482"/>
                  <a:gd name="connsiteY56" fmla="*/ 2224348 h 3940850"/>
                  <a:gd name="connsiteX57" fmla="*/ 3920236 w 3943482"/>
                  <a:gd name="connsiteY57" fmla="*/ 2273247 h 3940850"/>
                  <a:gd name="connsiteX58" fmla="*/ 3899644 w 3943482"/>
                  <a:gd name="connsiteY58" fmla="*/ 2384732 h 3940850"/>
                  <a:gd name="connsiteX59" fmla="*/ 3782019 w 3943482"/>
                  <a:gd name="connsiteY59" fmla="*/ 2392072 h 3940850"/>
                  <a:gd name="connsiteX60" fmla="*/ 3757679 w 3943482"/>
                  <a:gd name="connsiteY60" fmla="*/ 2490535 h 3940850"/>
                  <a:gd name="connsiteX61" fmla="*/ 3855462 w 3943482"/>
                  <a:gd name="connsiteY61" fmla="*/ 2553729 h 3940850"/>
                  <a:gd name="connsiteX62" fmla="*/ 3818857 w 3943482"/>
                  <a:gd name="connsiteY62" fmla="*/ 2661028 h 3940850"/>
                  <a:gd name="connsiteX63" fmla="*/ 3702658 w 3943482"/>
                  <a:gd name="connsiteY63" fmla="*/ 2651268 h 3940850"/>
                  <a:gd name="connsiteX64" fmla="*/ 3662175 w 3943482"/>
                  <a:gd name="connsiteY64" fmla="*/ 2744308 h 3940850"/>
                  <a:gd name="connsiteX65" fmla="*/ 3750540 w 3943482"/>
                  <a:gd name="connsiteY65" fmla="*/ 2821791 h 3940850"/>
                  <a:gd name="connsiteX66" fmla="*/ 3698702 w 3943482"/>
                  <a:gd name="connsiteY66" fmla="*/ 2922617 h 3940850"/>
                  <a:gd name="connsiteX67" fmla="*/ 3584889 w 3943482"/>
                  <a:gd name="connsiteY67" fmla="*/ 2895978 h 3940850"/>
                  <a:gd name="connsiteX68" fmla="*/ 3531498 w 3943482"/>
                  <a:gd name="connsiteY68" fmla="*/ 2982119 h 3940850"/>
                  <a:gd name="connsiteX69" fmla="*/ 3607705 w 3943482"/>
                  <a:gd name="connsiteY69" fmla="*/ 3071719 h 3940850"/>
                  <a:gd name="connsiteX70" fmla="*/ 3541739 w 3943482"/>
                  <a:gd name="connsiteY70" fmla="*/ 3163922 h 3940850"/>
                  <a:gd name="connsiteX71" fmla="*/ 3429706 w 3943482"/>
                  <a:gd name="connsiteY71" fmla="*/ 3119689 h 3940850"/>
                  <a:gd name="connsiteX72" fmla="*/ 3383625 w 3943482"/>
                  <a:gd name="connsiteY72" fmla="*/ 3180349 h 3940850"/>
                  <a:gd name="connsiteX73" fmla="*/ 3367137 w 3943482"/>
                  <a:gd name="connsiteY73" fmla="*/ 3197620 h 3940850"/>
                  <a:gd name="connsiteX74" fmla="*/ 3430003 w 3943482"/>
                  <a:gd name="connsiteY74" fmla="*/ 3298187 h 3940850"/>
                  <a:gd name="connsiteX75" fmla="*/ 3351315 w 3943482"/>
                  <a:gd name="connsiteY75" fmla="*/ 3379803 h 3940850"/>
                  <a:gd name="connsiteX76" fmla="*/ 3249272 w 3943482"/>
                  <a:gd name="connsiteY76" fmla="*/ 3321085 h 3940850"/>
                  <a:gd name="connsiteX77" fmla="*/ 3248150 w 3943482"/>
                  <a:gd name="connsiteY77" fmla="*/ 3322261 h 3940850"/>
                  <a:gd name="connsiteX78" fmla="*/ 3173221 w 3943482"/>
                  <a:gd name="connsiteY78" fmla="*/ 3386699 h 3940850"/>
                  <a:gd name="connsiteX79" fmla="*/ 3221221 w 3943482"/>
                  <a:gd name="connsiteY79" fmla="*/ 3496369 h 3940850"/>
                  <a:gd name="connsiteX80" fmla="*/ 3131488 w 3943482"/>
                  <a:gd name="connsiteY80" fmla="*/ 3565658 h 3940850"/>
                  <a:gd name="connsiteX81" fmla="*/ 3037497 w 3943482"/>
                  <a:gd name="connsiteY81" fmla="*/ 3491456 h 3940850"/>
                  <a:gd name="connsiteX82" fmla="*/ 2977645 w 3943482"/>
                  <a:gd name="connsiteY82" fmla="*/ 3534024 h 3940850"/>
                  <a:gd name="connsiteX83" fmla="*/ 2954614 w 3943482"/>
                  <a:gd name="connsiteY83" fmla="*/ 3547743 h 3940850"/>
                  <a:gd name="connsiteX84" fmla="*/ 2985808 w 3943482"/>
                  <a:gd name="connsiteY84" fmla="*/ 3662039 h 3940850"/>
                  <a:gd name="connsiteX85" fmla="*/ 2886943 w 3943482"/>
                  <a:gd name="connsiteY85" fmla="*/ 3717525 h 3940850"/>
                  <a:gd name="connsiteX86" fmla="*/ 2805378 w 3943482"/>
                  <a:gd name="connsiteY86" fmla="*/ 3631085 h 3940850"/>
                  <a:gd name="connsiteX87" fmla="*/ 2750230 w 3943482"/>
                  <a:gd name="connsiteY87" fmla="*/ 3658912 h 3940850"/>
                  <a:gd name="connsiteX88" fmla="*/ 2714455 w 3943482"/>
                  <a:gd name="connsiteY88" fmla="*/ 3673163 h 3940850"/>
                  <a:gd name="connsiteX89" fmla="*/ 2728782 w 3943482"/>
                  <a:gd name="connsiteY89" fmla="*/ 3791668 h 3940850"/>
                  <a:gd name="connsiteX90" fmla="*/ 2622892 w 3943482"/>
                  <a:gd name="connsiteY90" fmla="*/ 3832167 h 3940850"/>
                  <a:gd name="connsiteX91" fmla="*/ 2555041 w 3943482"/>
                  <a:gd name="connsiteY91" fmla="*/ 3735145 h 3940850"/>
                  <a:gd name="connsiteX92" fmla="*/ 2458730 w 3943482"/>
                  <a:gd name="connsiteY92" fmla="*/ 3762012 h 3940850"/>
                  <a:gd name="connsiteX93" fmla="*/ 2455621 w 3943482"/>
                  <a:gd name="connsiteY93" fmla="*/ 3882491 h 3940850"/>
                  <a:gd name="connsiteX94" fmla="*/ 2344963 w 3943482"/>
                  <a:gd name="connsiteY94" fmla="*/ 3907141 h 3940850"/>
                  <a:gd name="connsiteX95" fmla="*/ 2290880 w 3943482"/>
                  <a:gd name="connsiteY95" fmla="*/ 3799113 h 3940850"/>
                  <a:gd name="connsiteX96" fmla="*/ 2192498 w 3943482"/>
                  <a:gd name="connsiteY96" fmla="*/ 3815372 h 3940850"/>
                  <a:gd name="connsiteX97" fmla="*/ 2172148 w 3943482"/>
                  <a:gd name="connsiteY97" fmla="*/ 3932575 h 3940850"/>
                  <a:gd name="connsiteX98" fmla="*/ 2059079 w 3943482"/>
                  <a:gd name="connsiteY98" fmla="*/ 3940850 h 3940850"/>
                  <a:gd name="connsiteX99" fmla="*/ 2021400 w 3943482"/>
                  <a:gd name="connsiteY99" fmla="*/ 3826396 h 3940850"/>
                  <a:gd name="connsiteX100" fmla="*/ 1971742 w 3943482"/>
                  <a:gd name="connsiteY100" fmla="*/ 3829108 h 3940850"/>
                  <a:gd name="connsiteX101" fmla="*/ 1922016 w 3943482"/>
                  <a:gd name="connsiteY101" fmla="*/ 3826597 h 3940850"/>
                  <a:gd name="connsiteX102" fmla="*/ 1884402 w 3943482"/>
                  <a:gd name="connsiteY102" fmla="*/ 3940850 h 3940850"/>
                  <a:gd name="connsiteX103" fmla="*/ 1771334 w 3943482"/>
                  <a:gd name="connsiteY103" fmla="*/ 3932575 h 3940850"/>
                  <a:gd name="connsiteX104" fmla="*/ 1750890 w 3943482"/>
                  <a:gd name="connsiteY104" fmla="*/ 3814830 h 3940850"/>
                  <a:gd name="connsiteX105" fmla="*/ 1652269 w 3943482"/>
                  <a:gd name="connsiteY105" fmla="*/ 3799778 h 3940850"/>
                  <a:gd name="connsiteX106" fmla="*/ 1598519 w 3943482"/>
                  <a:gd name="connsiteY106" fmla="*/ 3907141 h 3940850"/>
                  <a:gd name="connsiteX107" fmla="*/ 1487860 w 3943482"/>
                  <a:gd name="connsiteY107" fmla="*/ 3882491 h 3940850"/>
                  <a:gd name="connsiteX108" fmla="*/ 1484784 w 3943482"/>
                  <a:gd name="connsiteY108" fmla="*/ 3763253 h 3940850"/>
                  <a:gd name="connsiteX109" fmla="*/ 1440358 w 3943482"/>
                  <a:gd name="connsiteY109" fmla="*/ 3752123 h 3940850"/>
                  <a:gd name="connsiteX110" fmla="*/ 1388885 w 3943482"/>
                  <a:gd name="connsiteY110" fmla="*/ 3734510 h 3940850"/>
                  <a:gd name="connsiteX111" fmla="*/ 1320590 w 3943482"/>
                  <a:gd name="connsiteY111" fmla="*/ 3832167 h 3940850"/>
                  <a:gd name="connsiteX112" fmla="*/ 1214699 w 3943482"/>
                  <a:gd name="connsiteY112" fmla="*/ 3791667 h 3940850"/>
                  <a:gd name="connsiteX113" fmla="*/ 1229008 w 3943482"/>
                  <a:gd name="connsiteY113" fmla="*/ 3673322 h 3940850"/>
                  <a:gd name="connsiteX114" fmla="*/ 1162549 w 3943482"/>
                  <a:gd name="connsiteY114" fmla="*/ 3644405 h 3940850"/>
                  <a:gd name="connsiteX115" fmla="*/ 1137837 w 3943482"/>
                  <a:gd name="connsiteY115" fmla="*/ 3631369 h 3940850"/>
                  <a:gd name="connsiteX116" fmla="*/ 1056538 w 3943482"/>
                  <a:gd name="connsiteY116" fmla="*/ 3717524 h 3940850"/>
                  <a:gd name="connsiteX117" fmla="*/ 957673 w 3943482"/>
                  <a:gd name="connsiteY117" fmla="*/ 3662038 h 3940850"/>
                  <a:gd name="connsiteX118" fmla="*/ 988970 w 3943482"/>
                  <a:gd name="connsiteY118" fmla="*/ 3547373 h 3940850"/>
                  <a:gd name="connsiteX119" fmla="*/ 938718 w 3943482"/>
                  <a:gd name="connsiteY119" fmla="*/ 3516226 h 3940850"/>
                  <a:gd name="connsiteX120" fmla="*/ 906047 w 3943482"/>
                  <a:gd name="connsiteY120" fmla="*/ 3491407 h 3940850"/>
                  <a:gd name="connsiteX121" fmla="*/ 811993 w 3943482"/>
                  <a:gd name="connsiteY121" fmla="*/ 3565658 h 3940850"/>
                  <a:gd name="connsiteX122" fmla="*/ 722260 w 3943482"/>
                  <a:gd name="connsiteY122" fmla="*/ 3496368 h 3940850"/>
                  <a:gd name="connsiteX123" fmla="*/ 769749 w 3943482"/>
                  <a:gd name="connsiteY123" fmla="*/ 3387869 h 3940850"/>
                  <a:gd name="connsiteX124" fmla="*/ 759890 w 3943482"/>
                  <a:gd name="connsiteY124" fmla="*/ 3380379 h 3940850"/>
                  <a:gd name="connsiteX125" fmla="*/ 696436 w 3943482"/>
                  <a:gd name="connsiteY125" fmla="*/ 3319803 h 3940850"/>
                  <a:gd name="connsiteX126" fmla="*/ 592166 w 3943482"/>
                  <a:gd name="connsiteY126" fmla="*/ 3379803 h 3940850"/>
                  <a:gd name="connsiteX127" fmla="*/ 513478 w 3943482"/>
                  <a:gd name="connsiteY127" fmla="*/ 3298187 h 3940850"/>
                  <a:gd name="connsiteX128" fmla="*/ 576983 w 3943482"/>
                  <a:gd name="connsiteY128" fmla="*/ 3196598 h 3940850"/>
                  <a:gd name="connsiteX129" fmla="*/ 512233 w 3943482"/>
                  <a:gd name="connsiteY129" fmla="*/ 3120298 h 3940850"/>
                  <a:gd name="connsiteX130" fmla="*/ 401743 w 3943482"/>
                  <a:gd name="connsiteY130" fmla="*/ 3163921 h 3940850"/>
                  <a:gd name="connsiteX131" fmla="*/ 335777 w 3943482"/>
                  <a:gd name="connsiteY131" fmla="*/ 3071718 h 3940850"/>
                  <a:gd name="connsiteX132" fmla="*/ 411789 w 3943482"/>
                  <a:gd name="connsiteY132" fmla="*/ 2982348 h 3940850"/>
                  <a:gd name="connsiteX133" fmla="*/ 406214 w 3943482"/>
                  <a:gd name="connsiteY133" fmla="*/ 2974399 h 3940850"/>
                  <a:gd name="connsiteX134" fmla="*/ 359390 w 3943482"/>
                  <a:gd name="connsiteY134" fmla="*/ 2895791 h 3940850"/>
                  <a:gd name="connsiteX135" fmla="*/ 244780 w 3943482"/>
                  <a:gd name="connsiteY135" fmla="*/ 2922616 h 3940850"/>
                  <a:gd name="connsiteX136" fmla="*/ 192942 w 3943482"/>
                  <a:gd name="connsiteY136" fmla="*/ 2821790 h 3940850"/>
                  <a:gd name="connsiteX137" fmla="*/ 280501 w 3943482"/>
                  <a:gd name="connsiteY137" fmla="*/ 2745015 h 3940850"/>
                  <a:gd name="connsiteX138" fmla="*/ 241200 w 3943482"/>
                  <a:gd name="connsiteY138" fmla="*/ 2651236 h 3940850"/>
                  <a:gd name="connsiteX139" fmla="*/ 124626 w 3943482"/>
                  <a:gd name="connsiteY139" fmla="*/ 2661027 h 3940850"/>
                  <a:gd name="connsiteX140" fmla="*/ 88020 w 3943482"/>
                  <a:gd name="connsiteY140" fmla="*/ 2553728 h 3940850"/>
                  <a:gd name="connsiteX141" fmla="*/ 186163 w 3943482"/>
                  <a:gd name="connsiteY141" fmla="*/ 2490302 h 3940850"/>
                  <a:gd name="connsiteX142" fmla="*/ 179464 w 3943482"/>
                  <a:gd name="connsiteY142" fmla="*/ 2469871 h 3940850"/>
                  <a:gd name="connsiteX143" fmla="*/ 160538 w 3943482"/>
                  <a:gd name="connsiteY143" fmla="*/ 2392014 h 3940850"/>
                  <a:gd name="connsiteX144" fmla="*/ 43837 w 3943482"/>
                  <a:gd name="connsiteY144" fmla="*/ 2384731 h 3940850"/>
                  <a:gd name="connsiteX145" fmla="*/ 23245 w 3943482"/>
                  <a:gd name="connsiteY145" fmla="*/ 2273246 h 3940850"/>
                  <a:gd name="connsiteX146" fmla="*/ 128714 w 3943482"/>
                  <a:gd name="connsiteY146" fmla="*/ 2225178 h 3940850"/>
                  <a:gd name="connsiteX147" fmla="*/ 128599 w 3943482"/>
                  <a:gd name="connsiteY147" fmla="*/ 2224510 h 3940850"/>
                  <a:gd name="connsiteX148" fmla="*/ 118228 w 3943482"/>
                  <a:gd name="connsiteY148" fmla="*/ 2123749 h 3940850"/>
                  <a:gd name="connsiteX149" fmla="*/ 4141 w 3943482"/>
                  <a:gd name="connsiteY149" fmla="*/ 2099617 h 3940850"/>
                  <a:gd name="connsiteX150" fmla="*/ 0 w 3943482"/>
                  <a:gd name="connsiteY150" fmla="*/ 1986321 h 3940850"/>
                  <a:gd name="connsiteX151" fmla="*/ 111817 w 3943482"/>
                  <a:gd name="connsiteY151" fmla="*/ 1953986 h 3940850"/>
                  <a:gd name="connsiteX152" fmla="*/ 116619 w 3943482"/>
                  <a:gd name="connsiteY152" fmla="*/ 1852574 h 3940850"/>
                  <a:gd name="connsiteX153" fmla="*/ 6380 w 3943482"/>
                  <a:gd name="connsiteY153" fmla="*/ 1811761 h 3940850"/>
                  <a:gd name="connsiteX154" fmla="*/ 18779 w 3943482"/>
                  <a:gd name="connsiteY154" fmla="*/ 1699070 h 3940850"/>
                  <a:gd name="connsiteX155" fmla="*/ 134519 w 3943482"/>
                  <a:gd name="connsiteY155" fmla="*/ 1683304 h 3940850"/>
                  <a:gd name="connsiteX156" fmla="*/ 142404 w 3943482"/>
                  <a:gd name="connsiteY156" fmla="*/ 1626981 h 3940850"/>
                  <a:gd name="connsiteX157" fmla="*/ 152435 w 3943482"/>
                  <a:gd name="connsiteY157" fmla="*/ 1583074 h 3940850"/>
                  <a:gd name="connsiteX158" fmla="*/ 50508 w 3943482"/>
                  <a:gd name="connsiteY158" fmla="*/ 1527299 h 3940850"/>
                  <a:gd name="connsiteX159" fmla="*/ 79183 w 3943482"/>
                  <a:gd name="connsiteY159" fmla="*/ 1417615 h 3940850"/>
                  <a:gd name="connsiteX160" fmla="*/ 195212 w 3943482"/>
                  <a:gd name="connsiteY160" fmla="*/ 1418860 h 3940850"/>
                  <a:gd name="connsiteX161" fmla="*/ 221811 w 3943482"/>
                  <a:gd name="connsiteY161" fmla="*/ 1334855 h 3940850"/>
                  <a:gd name="connsiteX162" fmla="*/ 227198 w 3943482"/>
                  <a:gd name="connsiteY162" fmla="*/ 1321480 h 3940850"/>
                  <a:gd name="connsiteX163" fmla="*/ 135583 w 3943482"/>
                  <a:gd name="connsiteY163" fmla="*/ 1252294 h 3940850"/>
                  <a:gd name="connsiteX164" fmla="*/ 179923 w 3943482"/>
                  <a:gd name="connsiteY164" fmla="*/ 1147953 h 3940850"/>
                  <a:gd name="connsiteX165" fmla="*/ 293847 w 3943482"/>
                  <a:gd name="connsiteY165" fmla="*/ 1165971 h 3940850"/>
                  <a:gd name="connsiteX166" fmla="*/ 327711 w 3943482"/>
                  <a:gd name="connsiteY166" fmla="*/ 1096478 h 3940850"/>
                  <a:gd name="connsiteX167" fmla="*/ 340898 w 3943482"/>
                  <a:gd name="connsiteY167" fmla="*/ 1074943 h 3940850"/>
                  <a:gd name="connsiteX168" fmla="*/ 259793 w 3943482"/>
                  <a:gd name="connsiteY168" fmla="*/ 992606 h 3940850"/>
                  <a:gd name="connsiteX169" fmla="*/ 318852 w 3943482"/>
                  <a:gd name="connsiteY169" fmla="*/ 895833 h 3940850"/>
                  <a:gd name="connsiteX170" fmla="*/ 429416 w 3943482"/>
                  <a:gd name="connsiteY170" fmla="*/ 930396 h 3940850"/>
                  <a:gd name="connsiteX171" fmla="*/ 445944 w 3943482"/>
                  <a:gd name="connsiteY171" fmla="*/ 903407 h 3940850"/>
                  <a:gd name="connsiteX172" fmla="*/ 489340 w 3943482"/>
                  <a:gd name="connsiteY172" fmla="*/ 847854 h 3940850"/>
                  <a:gd name="connsiteX173" fmla="*/ 420490 w 3943482"/>
                  <a:gd name="connsiteY173" fmla="*/ 753770 h 3940850"/>
                  <a:gd name="connsiteX174" fmla="*/ 493010 w 3943482"/>
                  <a:gd name="connsiteY174" fmla="*/ 666627 h 3940850"/>
                  <a:gd name="connsiteX175" fmla="*/ 597372 w 3943482"/>
                  <a:gd name="connsiteY175" fmla="*/ 716923 h 3940850"/>
                  <a:gd name="connsiteX176" fmla="*/ 668396 w 3943482"/>
                  <a:gd name="connsiteY176" fmla="*/ 643473 h 3940850"/>
                  <a:gd name="connsiteX177" fmla="*/ 614248 w 3943482"/>
                  <a:gd name="connsiteY177" fmla="*/ 540877 h 3940850"/>
                  <a:gd name="connsiteX178" fmla="*/ 698684 w 3943482"/>
                  <a:gd name="connsiteY178" fmla="*/ 465223 h 3940850"/>
                  <a:gd name="connsiteX179" fmla="*/ 793647 w 3943482"/>
                  <a:gd name="connsiteY179" fmla="*/ 529526 h 3940850"/>
                  <a:gd name="connsiteX180" fmla="*/ 816571 w 3943482"/>
                  <a:gd name="connsiteY180" fmla="*/ 509822 h 3940850"/>
                  <a:gd name="connsiteX181" fmla="*/ 875133 w 3943482"/>
                  <a:gd name="connsiteY181" fmla="*/ 466606 h 3940850"/>
                  <a:gd name="connsiteX182" fmla="*/ 836940 w 3943482"/>
                  <a:gd name="connsiteY182" fmla="*/ 358464 h 3940850"/>
                  <a:gd name="connsiteX183" fmla="*/ 931492 w 3943482"/>
                  <a:gd name="connsiteY183" fmla="*/ 295910 h 3940850"/>
                  <a:gd name="connsiteX184" fmla="*/ 1015428 w 3943482"/>
                  <a:gd name="connsiteY184" fmla="*/ 372758 h 3940850"/>
                  <a:gd name="connsiteX185" fmla="*/ 1030539 w 3943482"/>
                  <a:gd name="connsiteY185" fmla="*/ 363154 h 3940850"/>
                  <a:gd name="connsiteX186" fmla="*/ 1106058 w 3943482"/>
                  <a:gd name="connsiteY186" fmla="*/ 323986 h 3940850"/>
                  <a:gd name="connsiteX187" fmla="*/ 1083818 w 3943482"/>
                  <a:gd name="connsiteY187" fmla="*/ 210421 h 3940850"/>
                  <a:gd name="connsiteX188" fmla="*/ 1186470 w 3943482"/>
                  <a:gd name="connsiteY188" fmla="*/ 162300 h 3940850"/>
                  <a:gd name="connsiteX189" fmla="*/ 1259179 w 3943482"/>
                  <a:gd name="connsiteY189" fmla="*/ 251602 h 3940850"/>
                  <a:gd name="connsiteX190" fmla="*/ 1355026 w 3943482"/>
                  <a:gd name="connsiteY190" fmla="*/ 214184 h 3940850"/>
                  <a:gd name="connsiteX191" fmla="*/ 1349621 w 3943482"/>
                  <a:gd name="connsiteY191" fmla="*/ 99899 h 3940850"/>
                  <a:gd name="connsiteX192" fmla="*/ 1458185 w 3943482"/>
                  <a:gd name="connsiteY192" fmla="*/ 67237 h 3940850"/>
                  <a:gd name="connsiteX193" fmla="*/ 1517180 w 3943482"/>
                  <a:gd name="connsiteY193" fmla="*/ 166278 h 3940850"/>
                  <a:gd name="connsiteX194" fmla="*/ 1581028 w 3943482"/>
                  <a:gd name="connsiteY194" fmla="*/ 148977 h 3940850"/>
                  <a:gd name="connsiteX195" fmla="*/ 1617374 w 3943482"/>
                  <a:gd name="connsiteY195" fmla="*/ 143269 h 3940850"/>
                  <a:gd name="connsiteX196" fmla="*/ 1628682 w 3943482"/>
                  <a:gd name="connsiteY196" fmla="*/ 29258 h 3940850"/>
                  <a:gd name="connsiteX197" fmla="*/ 1740845 w 3943482"/>
                  <a:gd name="connsiteY197" fmla="*/ 12751 h 3940850"/>
                  <a:gd name="connsiteX198" fmla="*/ 1783982 w 3943482"/>
                  <a:gd name="connsiteY198" fmla="*/ 117366 h 3940850"/>
                  <a:gd name="connsiteX199" fmla="*/ 1887015 w 3943482"/>
                  <a:gd name="connsiteY199" fmla="*/ 112163 h 394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3943482" h="3940850">
                    <a:moveTo>
                      <a:pt x="1915056" y="0"/>
                    </a:moveTo>
                    <a:lnTo>
                      <a:pt x="2028427" y="0"/>
                    </a:lnTo>
                    <a:lnTo>
                      <a:pt x="2056468" y="112163"/>
                    </a:lnTo>
                    <a:lnTo>
                      <a:pt x="2159501" y="117366"/>
                    </a:lnTo>
                    <a:lnTo>
                      <a:pt x="2202638" y="12751"/>
                    </a:lnTo>
                    <a:lnTo>
                      <a:pt x="2314801" y="29258"/>
                    </a:lnTo>
                    <a:lnTo>
                      <a:pt x="2325982" y="141996"/>
                    </a:lnTo>
                    <a:lnTo>
                      <a:pt x="2335353" y="143397"/>
                    </a:lnTo>
                    <a:lnTo>
                      <a:pt x="2426657" y="165685"/>
                    </a:lnTo>
                    <a:lnTo>
                      <a:pt x="2485298" y="67238"/>
                    </a:lnTo>
                    <a:lnTo>
                      <a:pt x="2593863" y="99899"/>
                    </a:lnTo>
                    <a:lnTo>
                      <a:pt x="2588454" y="214249"/>
                    </a:lnTo>
                    <a:lnTo>
                      <a:pt x="2644728" y="233323"/>
                    </a:lnTo>
                    <a:lnTo>
                      <a:pt x="2685013" y="250731"/>
                    </a:lnTo>
                    <a:lnTo>
                      <a:pt x="2757014" y="162301"/>
                    </a:lnTo>
                    <a:lnTo>
                      <a:pt x="2859665" y="210422"/>
                    </a:lnTo>
                    <a:lnTo>
                      <a:pt x="2837677" y="322703"/>
                    </a:lnTo>
                    <a:lnTo>
                      <a:pt x="2895287" y="352909"/>
                    </a:lnTo>
                    <a:lnTo>
                      <a:pt x="2926879" y="373835"/>
                    </a:lnTo>
                    <a:lnTo>
                      <a:pt x="3011992" y="295911"/>
                    </a:lnTo>
                    <a:lnTo>
                      <a:pt x="3106543" y="358465"/>
                    </a:lnTo>
                    <a:lnTo>
                      <a:pt x="3068081" y="467365"/>
                    </a:lnTo>
                    <a:lnTo>
                      <a:pt x="3096294" y="486053"/>
                    </a:lnTo>
                    <a:lnTo>
                      <a:pt x="3148414" y="530489"/>
                    </a:lnTo>
                    <a:lnTo>
                      <a:pt x="3244800" y="465224"/>
                    </a:lnTo>
                    <a:lnTo>
                      <a:pt x="3329235" y="540878"/>
                    </a:lnTo>
                    <a:lnTo>
                      <a:pt x="3275405" y="642870"/>
                    </a:lnTo>
                    <a:lnTo>
                      <a:pt x="3345159" y="717383"/>
                    </a:lnTo>
                    <a:lnTo>
                      <a:pt x="3450473" y="666628"/>
                    </a:lnTo>
                    <a:lnTo>
                      <a:pt x="3522993" y="753770"/>
                    </a:lnTo>
                    <a:lnTo>
                      <a:pt x="3454610" y="847216"/>
                    </a:lnTo>
                    <a:lnTo>
                      <a:pt x="3496065" y="901301"/>
                    </a:lnTo>
                    <a:lnTo>
                      <a:pt x="3514759" y="930179"/>
                    </a:lnTo>
                    <a:lnTo>
                      <a:pt x="3624631" y="895834"/>
                    </a:lnTo>
                    <a:lnTo>
                      <a:pt x="3683691" y="992607"/>
                    </a:lnTo>
                    <a:lnTo>
                      <a:pt x="3602636" y="1074892"/>
                    </a:lnTo>
                    <a:lnTo>
                      <a:pt x="3638012" y="1139673"/>
                    </a:lnTo>
                    <a:lnTo>
                      <a:pt x="3649326" y="1166020"/>
                    </a:lnTo>
                    <a:lnTo>
                      <a:pt x="3763560" y="1147954"/>
                    </a:lnTo>
                    <a:lnTo>
                      <a:pt x="3807900" y="1252295"/>
                    </a:lnTo>
                    <a:lnTo>
                      <a:pt x="3716131" y="1321596"/>
                    </a:lnTo>
                    <a:lnTo>
                      <a:pt x="3720852" y="1332589"/>
                    </a:lnTo>
                    <a:lnTo>
                      <a:pt x="3748078" y="1418863"/>
                    </a:lnTo>
                    <a:lnTo>
                      <a:pt x="3864299" y="1417616"/>
                    </a:lnTo>
                    <a:lnTo>
                      <a:pt x="3892975" y="1527300"/>
                    </a:lnTo>
                    <a:lnTo>
                      <a:pt x="3790754" y="1583235"/>
                    </a:lnTo>
                    <a:lnTo>
                      <a:pt x="3803659" y="1641191"/>
                    </a:lnTo>
                    <a:lnTo>
                      <a:pt x="3809245" y="1683343"/>
                    </a:lnTo>
                    <a:lnTo>
                      <a:pt x="3924702" y="1699071"/>
                    </a:lnTo>
                    <a:lnTo>
                      <a:pt x="3937102" y="1811762"/>
                    </a:lnTo>
                    <a:lnTo>
                      <a:pt x="3827257" y="1852428"/>
                    </a:lnTo>
                    <a:lnTo>
                      <a:pt x="3831718" y="1954001"/>
                    </a:lnTo>
                    <a:lnTo>
                      <a:pt x="3943482" y="1986322"/>
                    </a:lnTo>
                    <a:lnTo>
                      <a:pt x="3939342" y="2099618"/>
                    </a:lnTo>
                    <a:lnTo>
                      <a:pt x="3824507" y="2123907"/>
                    </a:lnTo>
                    <a:lnTo>
                      <a:pt x="3822748" y="2158733"/>
                    </a:lnTo>
                    <a:lnTo>
                      <a:pt x="3812944" y="2224348"/>
                    </a:lnTo>
                    <a:lnTo>
                      <a:pt x="3920236" y="2273247"/>
                    </a:lnTo>
                    <a:lnTo>
                      <a:pt x="3899644" y="2384732"/>
                    </a:lnTo>
                    <a:lnTo>
                      <a:pt x="3782019" y="2392072"/>
                    </a:lnTo>
                    <a:lnTo>
                      <a:pt x="3757679" y="2490535"/>
                    </a:lnTo>
                    <a:lnTo>
                      <a:pt x="3855462" y="2553729"/>
                    </a:lnTo>
                    <a:lnTo>
                      <a:pt x="3818857" y="2661028"/>
                    </a:lnTo>
                    <a:lnTo>
                      <a:pt x="3702658" y="2651268"/>
                    </a:lnTo>
                    <a:lnTo>
                      <a:pt x="3662175" y="2744308"/>
                    </a:lnTo>
                    <a:lnTo>
                      <a:pt x="3750540" y="2821791"/>
                    </a:lnTo>
                    <a:lnTo>
                      <a:pt x="3698702" y="2922617"/>
                    </a:lnTo>
                    <a:lnTo>
                      <a:pt x="3584889" y="2895978"/>
                    </a:lnTo>
                    <a:lnTo>
                      <a:pt x="3531498" y="2982119"/>
                    </a:lnTo>
                    <a:lnTo>
                      <a:pt x="3607705" y="3071719"/>
                    </a:lnTo>
                    <a:lnTo>
                      <a:pt x="3541739" y="3163922"/>
                    </a:lnTo>
                    <a:lnTo>
                      <a:pt x="3429706" y="3119689"/>
                    </a:lnTo>
                    <a:lnTo>
                      <a:pt x="3383625" y="3180349"/>
                    </a:lnTo>
                    <a:lnTo>
                      <a:pt x="3367137" y="3197620"/>
                    </a:lnTo>
                    <a:lnTo>
                      <a:pt x="3430003" y="3298187"/>
                    </a:lnTo>
                    <a:lnTo>
                      <a:pt x="3351315" y="3379803"/>
                    </a:lnTo>
                    <a:lnTo>
                      <a:pt x="3249272" y="3321085"/>
                    </a:lnTo>
                    <a:lnTo>
                      <a:pt x="3248150" y="3322261"/>
                    </a:lnTo>
                    <a:lnTo>
                      <a:pt x="3173221" y="3386699"/>
                    </a:lnTo>
                    <a:lnTo>
                      <a:pt x="3221221" y="3496369"/>
                    </a:lnTo>
                    <a:lnTo>
                      <a:pt x="3131488" y="3565658"/>
                    </a:lnTo>
                    <a:lnTo>
                      <a:pt x="3037497" y="3491456"/>
                    </a:lnTo>
                    <a:lnTo>
                      <a:pt x="2977645" y="3534024"/>
                    </a:lnTo>
                    <a:lnTo>
                      <a:pt x="2954614" y="3547743"/>
                    </a:lnTo>
                    <a:lnTo>
                      <a:pt x="2985808" y="3662039"/>
                    </a:lnTo>
                    <a:lnTo>
                      <a:pt x="2886943" y="3717525"/>
                    </a:lnTo>
                    <a:lnTo>
                      <a:pt x="2805378" y="3631085"/>
                    </a:lnTo>
                    <a:lnTo>
                      <a:pt x="2750230" y="3658912"/>
                    </a:lnTo>
                    <a:lnTo>
                      <a:pt x="2714455" y="3673163"/>
                    </a:lnTo>
                    <a:lnTo>
                      <a:pt x="2728782" y="3791668"/>
                    </a:lnTo>
                    <a:lnTo>
                      <a:pt x="2622892" y="3832167"/>
                    </a:lnTo>
                    <a:lnTo>
                      <a:pt x="2555041" y="3735145"/>
                    </a:lnTo>
                    <a:lnTo>
                      <a:pt x="2458730" y="3762012"/>
                    </a:lnTo>
                    <a:lnTo>
                      <a:pt x="2455621" y="3882491"/>
                    </a:lnTo>
                    <a:lnTo>
                      <a:pt x="2344963" y="3907141"/>
                    </a:lnTo>
                    <a:lnTo>
                      <a:pt x="2290880" y="3799113"/>
                    </a:lnTo>
                    <a:lnTo>
                      <a:pt x="2192498" y="3815372"/>
                    </a:lnTo>
                    <a:lnTo>
                      <a:pt x="2172148" y="3932575"/>
                    </a:lnTo>
                    <a:lnTo>
                      <a:pt x="2059079" y="3940850"/>
                    </a:lnTo>
                    <a:lnTo>
                      <a:pt x="2021400" y="3826396"/>
                    </a:lnTo>
                    <a:lnTo>
                      <a:pt x="1971742" y="3829108"/>
                    </a:lnTo>
                    <a:lnTo>
                      <a:pt x="1922016" y="3826597"/>
                    </a:lnTo>
                    <a:lnTo>
                      <a:pt x="1884402" y="3940850"/>
                    </a:lnTo>
                    <a:lnTo>
                      <a:pt x="1771334" y="3932575"/>
                    </a:lnTo>
                    <a:lnTo>
                      <a:pt x="1750890" y="3814830"/>
                    </a:lnTo>
                    <a:lnTo>
                      <a:pt x="1652269" y="3799778"/>
                    </a:lnTo>
                    <a:lnTo>
                      <a:pt x="1598519" y="3907141"/>
                    </a:lnTo>
                    <a:lnTo>
                      <a:pt x="1487860" y="3882491"/>
                    </a:lnTo>
                    <a:lnTo>
                      <a:pt x="1484784" y="3763253"/>
                    </a:lnTo>
                    <a:lnTo>
                      <a:pt x="1440358" y="3752123"/>
                    </a:lnTo>
                    <a:lnTo>
                      <a:pt x="1388885" y="3734510"/>
                    </a:lnTo>
                    <a:lnTo>
                      <a:pt x="1320590" y="3832167"/>
                    </a:lnTo>
                    <a:lnTo>
                      <a:pt x="1214699" y="3791667"/>
                    </a:lnTo>
                    <a:lnTo>
                      <a:pt x="1229008" y="3673322"/>
                    </a:lnTo>
                    <a:lnTo>
                      <a:pt x="1162549" y="3644405"/>
                    </a:lnTo>
                    <a:lnTo>
                      <a:pt x="1137837" y="3631369"/>
                    </a:lnTo>
                    <a:lnTo>
                      <a:pt x="1056538" y="3717524"/>
                    </a:lnTo>
                    <a:lnTo>
                      <a:pt x="957673" y="3662038"/>
                    </a:lnTo>
                    <a:lnTo>
                      <a:pt x="988970" y="3547373"/>
                    </a:lnTo>
                    <a:lnTo>
                      <a:pt x="938718" y="3516226"/>
                    </a:lnTo>
                    <a:lnTo>
                      <a:pt x="906047" y="3491407"/>
                    </a:lnTo>
                    <a:lnTo>
                      <a:pt x="811993" y="3565658"/>
                    </a:lnTo>
                    <a:lnTo>
                      <a:pt x="722260" y="3496368"/>
                    </a:lnTo>
                    <a:lnTo>
                      <a:pt x="769749" y="3387869"/>
                    </a:lnTo>
                    <a:lnTo>
                      <a:pt x="759890" y="3380379"/>
                    </a:lnTo>
                    <a:lnTo>
                      <a:pt x="696436" y="3319803"/>
                    </a:lnTo>
                    <a:lnTo>
                      <a:pt x="592166" y="3379803"/>
                    </a:lnTo>
                    <a:lnTo>
                      <a:pt x="513478" y="3298187"/>
                    </a:lnTo>
                    <a:lnTo>
                      <a:pt x="576983" y="3196598"/>
                    </a:lnTo>
                    <a:lnTo>
                      <a:pt x="512233" y="3120298"/>
                    </a:lnTo>
                    <a:lnTo>
                      <a:pt x="401743" y="3163921"/>
                    </a:lnTo>
                    <a:lnTo>
                      <a:pt x="335777" y="3071718"/>
                    </a:lnTo>
                    <a:lnTo>
                      <a:pt x="411789" y="2982348"/>
                    </a:lnTo>
                    <a:lnTo>
                      <a:pt x="406214" y="2974399"/>
                    </a:lnTo>
                    <a:lnTo>
                      <a:pt x="359390" y="2895791"/>
                    </a:lnTo>
                    <a:lnTo>
                      <a:pt x="244780" y="2922616"/>
                    </a:lnTo>
                    <a:lnTo>
                      <a:pt x="192942" y="2821790"/>
                    </a:lnTo>
                    <a:lnTo>
                      <a:pt x="280501" y="2745015"/>
                    </a:lnTo>
                    <a:lnTo>
                      <a:pt x="241200" y="2651236"/>
                    </a:lnTo>
                    <a:lnTo>
                      <a:pt x="124626" y="2661027"/>
                    </a:lnTo>
                    <a:lnTo>
                      <a:pt x="88020" y="2553728"/>
                    </a:lnTo>
                    <a:lnTo>
                      <a:pt x="186163" y="2490302"/>
                    </a:lnTo>
                    <a:lnTo>
                      <a:pt x="179464" y="2469871"/>
                    </a:lnTo>
                    <a:lnTo>
                      <a:pt x="160538" y="2392014"/>
                    </a:lnTo>
                    <a:lnTo>
                      <a:pt x="43837" y="2384731"/>
                    </a:lnTo>
                    <a:lnTo>
                      <a:pt x="23245" y="2273246"/>
                    </a:lnTo>
                    <a:lnTo>
                      <a:pt x="128714" y="2225178"/>
                    </a:lnTo>
                    <a:lnTo>
                      <a:pt x="128599" y="2224510"/>
                    </a:lnTo>
                    <a:lnTo>
                      <a:pt x="118228" y="2123749"/>
                    </a:lnTo>
                    <a:lnTo>
                      <a:pt x="4141" y="2099617"/>
                    </a:lnTo>
                    <a:lnTo>
                      <a:pt x="0" y="1986321"/>
                    </a:lnTo>
                    <a:lnTo>
                      <a:pt x="111817" y="1953986"/>
                    </a:lnTo>
                    <a:lnTo>
                      <a:pt x="116619" y="1852574"/>
                    </a:lnTo>
                    <a:lnTo>
                      <a:pt x="6380" y="1811761"/>
                    </a:lnTo>
                    <a:lnTo>
                      <a:pt x="18779" y="1699070"/>
                    </a:lnTo>
                    <a:lnTo>
                      <a:pt x="134519" y="1683304"/>
                    </a:lnTo>
                    <a:lnTo>
                      <a:pt x="142404" y="1626981"/>
                    </a:lnTo>
                    <a:lnTo>
                      <a:pt x="152435" y="1583074"/>
                    </a:lnTo>
                    <a:lnTo>
                      <a:pt x="50508" y="1527299"/>
                    </a:lnTo>
                    <a:lnTo>
                      <a:pt x="79183" y="1417615"/>
                    </a:lnTo>
                    <a:lnTo>
                      <a:pt x="195212" y="1418860"/>
                    </a:lnTo>
                    <a:lnTo>
                      <a:pt x="221811" y="1334855"/>
                    </a:lnTo>
                    <a:lnTo>
                      <a:pt x="227198" y="1321480"/>
                    </a:lnTo>
                    <a:lnTo>
                      <a:pt x="135583" y="1252294"/>
                    </a:lnTo>
                    <a:lnTo>
                      <a:pt x="179923" y="1147953"/>
                    </a:lnTo>
                    <a:lnTo>
                      <a:pt x="293847" y="1165971"/>
                    </a:lnTo>
                    <a:lnTo>
                      <a:pt x="327711" y="1096478"/>
                    </a:lnTo>
                    <a:lnTo>
                      <a:pt x="340898" y="1074943"/>
                    </a:lnTo>
                    <a:lnTo>
                      <a:pt x="259793" y="992606"/>
                    </a:lnTo>
                    <a:lnTo>
                      <a:pt x="318852" y="895833"/>
                    </a:lnTo>
                    <a:lnTo>
                      <a:pt x="429416" y="930396"/>
                    </a:lnTo>
                    <a:lnTo>
                      <a:pt x="445944" y="903407"/>
                    </a:lnTo>
                    <a:lnTo>
                      <a:pt x="489340" y="847854"/>
                    </a:lnTo>
                    <a:lnTo>
                      <a:pt x="420490" y="753770"/>
                    </a:lnTo>
                    <a:lnTo>
                      <a:pt x="493010" y="666627"/>
                    </a:lnTo>
                    <a:lnTo>
                      <a:pt x="597372" y="716923"/>
                    </a:lnTo>
                    <a:lnTo>
                      <a:pt x="668396" y="643473"/>
                    </a:lnTo>
                    <a:lnTo>
                      <a:pt x="614248" y="540877"/>
                    </a:lnTo>
                    <a:lnTo>
                      <a:pt x="698684" y="465223"/>
                    </a:lnTo>
                    <a:lnTo>
                      <a:pt x="793647" y="529526"/>
                    </a:lnTo>
                    <a:lnTo>
                      <a:pt x="816571" y="509822"/>
                    </a:lnTo>
                    <a:lnTo>
                      <a:pt x="875133" y="466606"/>
                    </a:lnTo>
                    <a:lnTo>
                      <a:pt x="836940" y="358464"/>
                    </a:lnTo>
                    <a:lnTo>
                      <a:pt x="931492" y="295910"/>
                    </a:lnTo>
                    <a:lnTo>
                      <a:pt x="1015428" y="372758"/>
                    </a:lnTo>
                    <a:lnTo>
                      <a:pt x="1030539" y="363154"/>
                    </a:lnTo>
                    <a:lnTo>
                      <a:pt x="1106058" y="323986"/>
                    </a:lnTo>
                    <a:lnTo>
                      <a:pt x="1083818" y="210421"/>
                    </a:lnTo>
                    <a:lnTo>
                      <a:pt x="1186470" y="162300"/>
                    </a:lnTo>
                    <a:lnTo>
                      <a:pt x="1259179" y="251602"/>
                    </a:lnTo>
                    <a:lnTo>
                      <a:pt x="1355026" y="214184"/>
                    </a:lnTo>
                    <a:lnTo>
                      <a:pt x="1349621" y="99899"/>
                    </a:lnTo>
                    <a:lnTo>
                      <a:pt x="1458185" y="67237"/>
                    </a:lnTo>
                    <a:lnTo>
                      <a:pt x="1517180" y="166278"/>
                    </a:lnTo>
                    <a:lnTo>
                      <a:pt x="1581028" y="148977"/>
                    </a:lnTo>
                    <a:lnTo>
                      <a:pt x="1617374" y="143269"/>
                    </a:lnTo>
                    <a:lnTo>
                      <a:pt x="1628682" y="29258"/>
                    </a:lnTo>
                    <a:lnTo>
                      <a:pt x="1740845" y="12751"/>
                    </a:lnTo>
                    <a:lnTo>
                      <a:pt x="1783982" y="117366"/>
                    </a:lnTo>
                    <a:lnTo>
                      <a:pt x="1887015" y="112163"/>
                    </a:lnTo>
                    <a:close/>
                  </a:path>
                </a:pathLst>
              </a:custGeom>
              <a:gradFill>
                <a:gsLst>
                  <a:gs pos="100000">
                    <a:srgbClr val="E0E0E0"/>
                  </a:gs>
                  <a:gs pos="0">
                    <a:srgbClr val="F9F9F9"/>
                  </a:gs>
                </a:gsLst>
                <a:lin ang="2700000" scaled="1"/>
              </a:gradFill>
              <a:ln w="12700" cap="flat" cmpd="sng" algn="ctr">
                <a:noFill/>
                <a:prstDash val="solid"/>
                <a:miter lim="800000"/>
              </a:ln>
              <a:effectLst>
                <a:outerShdw blurRad="152400" dist="76200" dir="2700000" algn="tl" rotWithShape="0">
                  <a:prstClr val="black">
                    <a:alpha val="3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73" name="椭圆 72"/>
              <p:cNvSpPr/>
              <p:nvPr/>
            </p:nvSpPr>
            <p:spPr>
              <a:xfrm>
                <a:off x="8960527" y="3646739"/>
                <a:ext cx="2802357" cy="2802357"/>
              </a:xfrm>
              <a:prstGeom prst="ellipse">
                <a:avLst/>
              </a:prstGeom>
              <a:solidFill>
                <a:sysClr val="window" lastClr="FFFFFF">
                  <a:lumMod val="95000"/>
                </a:sysClr>
              </a:solidFill>
              <a:ln w="2540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152400" dist="63500" dir="13500000">
                  <a:prstClr val="black">
                    <a:alpha val="3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grpSp>
          <p:nvGrpSpPr>
            <p:cNvPr id="74" name="组合 73"/>
            <p:cNvGrpSpPr/>
            <p:nvPr/>
          </p:nvGrpSpPr>
          <p:grpSpPr>
            <a:xfrm>
              <a:off x="4582173" y="4115488"/>
              <a:ext cx="789724" cy="787886"/>
              <a:chOff x="5096275" y="2435252"/>
              <a:chExt cx="1999451" cy="1994792"/>
            </a:xfrm>
          </p:grpSpPr>
          <p:sp>
            <p:nvSpPr>
              <p:cNvPr id="75" name="任意多边形 74"/>
              <p:cNvSpPr/>
              <p:nvPr/>
            </p:nvSpPr>
            <p:spPr>
              <a:xfrm>
                <a:off x="5096275" y="2435252"/>
                <a:ext cx="1999451" cy="1994792"/>
              </a:xfrm>
              <a:custGeom>
                <a:avLst/>
                <a:gdLst>
                  <a:gd name="connsiteX0" fmla="*/ 941301 w 1999451"/>
                  <a:gd name="connsiteY0" fmla="*/ 0 h 1994792"/>
                  <a:gd name="connsiteX1" fmla="*/ 1058149 w 1999451"/>
                  <a:gd name="connsiteY1" fmla="*/ 0 h 1994792"/>
                  <a:gd name="connsiteX2" fmla="*/ 1077100 w 1999451"/>
                  <a:gd name="connsiteY2" fmla="*/ 99641 h 1994792"/>
                  <a:gd name="connsiteX3" fmla="*/ 1091542 w 1999451"/>
                  <a:gd name="connsiteY3" fmla="*/ 100371 h 1994792"/>
                  <a:gd name="connsiteX4" fmla="*/ 1166114 w 1999451"/>
                  <a:gd name="connsiteY4" fmla="*/ 115099 h 1994792"/>
                  <a:gd name="connsiteX5" fmla="*/ 1212743 w 1999451"/>
                  <a:gd name="connsiteY5" fmla="*/ 21249 h 1994792"/>
                  <a:gd name="connsiteX6" fmla="*/ 1325258 w 1999451"/>
                  <a:gd name="connsiteY6" fmla="*/ 52774 h 1994792"/>
                  <a:gd name="connsiteX7" fmla="*/ 1316352 w 1999451"/>
                  <a:gd name="connsiteY7" fmla="*/ 157011 h 1994792"/>
                  <a:gd name="connsiteX8" fmla="*/ 1400099 w 1999451"/>
                  <a:gd name="connsiteY8" fmla="*/ 190589 h 1994792"/>
                  <a:gd name="connsiteX9" fmla="*/ 1468386 w 1999451"/>
                  <a:gd name="connsiteY9" fmla="*/ 114943 h 1994792"/>
                  <a:gd name="connsiteX10" fmla="*/ 1568223 w 1999451"/>
                  <a:gd name="connsiteY10" fmla="*/ 175656 h 1994792"/>
                  <a:gd name="connsiteX11" fmla="*/ 1532091 w 1999451"/>
                  <a:gd name="connsiteY11" fmla="*/ 272114 h 1994792"/>
                  <a:gd name="connsiteX12" fmla="*/ 1602707 w 1999451"/>
                  <a:gd name="connsiteY12" fmla="*/ 328805 h 1994792"/>
                  <a:gd name="connsiteX13" fmla="*/ 1689271 w 1999451"/>
                  <a:gd name="connsiteY13" fmla="*/ 274135 h 1994792"/>
                  <a:gd name="connsiteX14" fmla="*/ 1769026 w 1999451"/>
                  <a:gd name="connsiteY14" fmla="*/ 359531 h 1994792"/>
                  <a:gd name="connsiteX15" fmla="*/ 1706872 w 1999451"/>
                  <a:gd name="connsiteY15" fmla="*/ 444491 h 1994792"/>
                  <a:gd name="connsiteX16" fmla="*/ 1728128 w 1999451"/>
                  <a:gd name="connsiteY16" fmla="*/ 468413 h 1994792"/>
                  <a:gd name="connsiteX17" fmla="*/ 1757986 w 1999451"/>
                  <a:gd name="connsiteY17" fmla="*/ 517179 h 1994792"/>
                  <a:gd name="connsiteX18" fmla="*/ 1859015 w 1999451"/>
                  <a:gd name="connsiteY18" fmla="*/ 487017 h 1994792"/>
                  <a:gd name="connsiteX19" fmla="*/ 1912772 w 1999451"/>
                  <a:gd name="connsiteY19" fmla="*/ 590765 h 1994792"/>
                  <a:gd name="connsiteX20" fmla="*/ 1829333 w 1999451"/>
                  <a:gd name="connsiteY20" fmla="*/ 656330 h 1994792"/>
                  <a:gd name="connsiteX21" fmla="*/ 1852953 w 1999451"/>
                  <a:gd name="connsiteY21" fmla="*/ 712915 h 1994792"/>
                  <a:gd name="connsiteX22" fmla="*/ 1859446 w 1999451"/>
                  <a:gd name="connsiteY22" fmla="*/ 739590 h 1994792"/>
                  <a:gd name="connsiteX23" fmla="*/ 1965029 w 1999451"/>
                  <a:gd name="connsiteY23" fmla="*/ 737801 h 1994792"/>
                  <a:gd name="connsiteX24" fmla="*/ 1988802 w 1999451"/>
                  <a:gd name="connsiteY24" fmla="*/ 852205 h 1994792"/>
                  <a:gd name="connsiteX25" fmla="*/ 1889722 w 1999451"/>
                  <a:gd name="connsiteY25" fmla="*/ 893261 h 1994792"/>
                  <a:gd name="connsiteX26" fmla="*/ 1896720 w 1999451"/>
                  <a:gd name="connsiteY26" fmla="*/ 980973 h 1994792"/>
                  <a:gd name="connsiteX27" fmla="*/ 1999451 w 1999451"/>
                  <a:gd name="connsiteY27" fmla="*/ 1007889 h 1994792"/>
                  <a:gd name="connsiteX28" fmla="*/ 1991477 w 1999451"/>
                  <a:gd name="connsiteY28" fmla="*/ 1124464 h 1994792"/>
                  <a:gd name="connsiteX29" fmla="*/ 1885216 w 1999451"/>
                  <a:gd name="connsiteY29" fmla="*/ 1137240 h 1994792"/>
                  <a:gd name="connsiteX30" fmla="*/ 1879495 w 1999451"/>
                  <a:gd name="connsiteY30" fmla="*/ 1174729 h 1994792"/>
                  <a:gd name="connsiteX31" fmla="*/ 1865434 w 1999451"/>
                  <a:gd name="connsiteY31" fmla="*/ 1222071 h 1994792"/>
                  <a:gd name="connsiteX32" fmla="*/ 1959729 w 1999451"/>
                  <a:gd name="connsiteY32" fmla="*/ 1277247 h 1994792"/>
                  <a:gd name="connsiteX33" fmla="*/ 1920599 w 1999451"/>
                  <a:gd name="connsiteY33" fmla="*/ 1387348 h 1994792"/>
                  <a:gd name="connsiteX34" fmla="*/ 1811865 w 1999451"/>
                  <a:gd name="connsiteY34" fmla="*/ 1370522 h 1994792"/>
                  <a:gd name="connsiteX35" fmla="*/ 1773443 w 1999451"/>
                  <a:gd name="connsiteY35" fmla="*/ 1447897 h 1994792"/>
                  <a:gd name="connsiteX36" fmla="*/ 1848807 w 1999451"/>
                  <a:gd name="connsiteY36" fmla="*/ 1525900 h 1994792"/>
                  <a:gd name="connsiteX37" fmla="*/ 1781423 w 1999451"/>
                  <a:gd name="connsiteY37" fmla="*/ 1621362 h 1994792"/>
                  <a:gd name="connsiteX38" fmla="*/ 1681572 w 1999451"/>
                  <a:gd name="connsiteY38" fmla="*/ 1575965 h 1994792"/>
                  <a:gd name="connsiteX39" fmla="*/ 1627054 w 1999451"/>
                  <a:gd name="connsiteY39" fmla="*/ 1636312 h 1994792"/>
                  <a:gd name="connsiteX40" fmla="*/ 1623129 w 1999451"/>
                  <a:gd name="connsiteY40" fmla="*/ 1639482 h 1994792"/>
                  <a:gd name="connsiteX41" fmla="*/ 1674913 w 1999451"/>
                  <a:gd name="connsiteY41" fmla="*/ 1735407 h 1994792"/>
                  <a:gd name="connsiteX42" fmla="*/ 1584273 w 1999451"/>
                  <a:gd name="connsiteY42" fmla="*/ 1809148 h 1994792"/>
                  <a:gd name="connsiteX43" fmla="*/ 1500451 w 1999451"/>
                  <a:gd name="connsiteY43" fmla="*/ 1738561 h 1994792"/>
                  <a:gd name="connsiteX44" fmla="*/ 1495073 w 1999451"/>
                  <a:gd name="connsiteY44" fmla="*/ 1742905 h 1994792"/>
                  <a:gd name="connsiteX45" fmla="*/ 1426450 w 1999451"/>
                  <a:gd name="connsiteY45" fmla="*/ 1781627 h 1994792"/>
                  <a:gd name="connsiteX46" fmla="*/ 1450943 w 1999451"/>
                  <a:gd name="connsiteY46" fmla="*/ 1890227 h 1994792"/>
                  <a:gd name="connsiteX47" fmla="*/ 1343769 w 1999451"/>
                  <a:gd name="connsiteY47" fmla="*/ 1936779 h 1994792"/>
                  <a:gd name="connsiteX48" fmla="*/ 1281530 w 1999451"/>
                  <a:gd name="connsiteY48" fmla="*/ 1845358 h 1994792"/>
                  <a:gd name="connsiteX49" fmla="*/ 1262809 w 1999451"/>
                  <a:gd name="connsiteY49" fmla="*/ 1852610 h 1994792"/>
                  <a:gd name="connsiteX50" fmla="*/ 1199258 w 1999451"/>
                  <a:gd name="connsiteY50" fmla="*/ 1867022 h 1994792"/>
                  <a:gd name="connsiteX51" fmla="*/ 1193508 w 1999451"/>
                  <a:gd name="connsiteY51" fmla="*/ 1978881 h 1994792"/>
                  <a:gd name="connsiteX52" fmla="*/ 1077749 w 1999451"/>
                  <a:gd name="connsiteY52" fmla="*/ 1994792 h 1994792"/>
                  <a:gd name="connsiteX53" fmla="*/ 1042026 w 1999451"/>
                  <a:gd name="connsiteY53" fmla="*/ 1888612 h 1994792"/>
                  <a:gd name="connsiteX54" fmla="*/ 999725 w 1999451"/>
                  <a:gd name="connsiteY54" fmla="*/ 1891762 h 1994792"/>
                  <a:gd name="connsiteX55" fmla="*/ 957089 w 1999451"/>
                  <a:gd name="connsiteY55" fmla="*/ 1889609 h 1994792"/>
                  <a:gd name="connsiteX56" fmla="*/ 921702 w 1999451"/>
                  <a:gd name="connsiteY56" fmla="*/ 1994792 h 1994792"/>
                  <a:gd name="connsiteX57" fmla="*/ 805942 w 1999451"/>
                  <a:gd name="connsiteY57" fmla="*/ 1978881 h 1994792"/>
                  <a:gd name="connsiteX58" fmla="*/ 800282 w 1999451"/>
                  <a:gd name="connsiteY58" fmla="*/ 1868771 h 1994792"/>
                  <a:gd name="connsiteX59" fmla="*/ 732684 w 1999451"/>
                  <a:gd name="connsiteY59" fmla="*/ 1851389 h 1994792"/>
                  <a:gd name="connsiteX60" fmla="*/ 717862 w 1999451"/>
                  <a:gd name="connsiteY60" fmla="*/ 1845445 h 1994792"/>
                  <a:gd name="connsiteX61" fmla="*/ 655683 w 1999451"/>
                  <a:gd name="connsiteY61" fmla="*/ 1936779 h 1994792"/>
                  <a:gd name="connsiteX62" fmla="*/ 548508 w 1999451"/>
                  <a:gd name="connsiteY62" fmla="*/ 1890227 h 1994792"/>
                  <a:gd name="connsiteX63" fmla="*/ 572952 w 1999451"/>
                  <a:gd name="connsiteY63" fmla="*/ 1781847 h 1994792"/>
                  <a:gd name="connsiteX64" fmla="*/ 499708 w 1999451"/>
                  <a:gd name="connsiteY64" fmla="*/ 1737965 h 1994792"/>
                  <a:gd name="connsiteX65" fmla="*/ 415179 w 1999451"/>
                  <a:gd name="connsiteY65" fmla="*/ 1809148 h 1994792"/>
                  <a:gd name="connsiteX66" fmla="*/ 324539 w 1999451"/>
                  <a:gd name="connsiteY66" fmla="*/ 1735407 h 1994792"/>
                  <a:gd name="connsiteX67" fmla="*/ 376713 w 1999451"/>
                  <a:gd name="connsiteY67" fmla="*/ 1638760 h 1994792"/>
                  <a:gd name="connsiteX68" fmla="*/ 324235 w 1999451"/>
                  <a:gd name="connsiteY68" fmla="*/ 1585494 h 1994792"/>
                  <a:gd name="connsiteX69" fmla="*/ 317410 w 1999451"/>
                  <a:gd name="connsiteY69" fmla="*/ 1576178 h 1994792"/>
                  <a:gd name="connsiteX70" fmla="*/ 218029 w 1999451"/>
                  <a:gd name="connsiteY70" fmla="*/ 1621362 h 1994792"/>
                  <a:gd name="connsiteX71" fmla="*/ 150645 w 1999451"/>
                  <a:gd name="connsiteY71" fmla="*/ 1525900 h 1994792"/>
                  <a:gd name="connsiteX72" fmla="*/ 225969 w 1999451"/>
                  <a:gd name="connsiteY72" fmla="*/ 1447938 h 1994792"/>
                  <a:gd name="connsiteX73" fmla="*/ 188010 w 1999451"/>
                  <a:gd name="connsiteY73" fmla="*/ 1370456 h 1994792"/>
                  <a:gd name="connsiteX74" fmla="*/ 78852 w 1999451"/>
                  <a:gd name="connsiteY74" fmla="*/ 1387348 h 1994792"/>
                  <a:gd name="connsiteX75" fmla="*/ 39722 w 1999451"/>
                  <a:gd name="connsiteY75" fmla="*/ 1277247 h 1994792"/>
                  <a:gd name="connsiteX76" fmla="*/ 134561 w 1999451"/>
                  <a:gd name="connsiteY76" fmla="*/ 1221753 h 1994792"/>
                  <a:gd name="connsiteX77" fmla="*/ 116998 w 1999451"/>
                  <a:gd name="connsiteY77" fmla="*/ 1159612 h 1994792"/>
                  <a:gd name="connsiteX78" fmla="*/ 113873 w 1999451"/>
                  <a:gd name="connsiteY78" fmla="*/ 1137196 h 1994792"/>
                  <a:gd name="connsiteX79" fmla="*/ 7974 w 1999451"/>
                  <a:gd name="connsiteY79" fmla="*/ 1124464 h 1994792"/>
                  <a:gd name="connsiteX80" fmla="*/ 0 w 1999451"/>
                  <a:gd name="connsiteY80" fmla="*/ 1007889 h 1994792"/>
                  <a:gd name="connsiteX81" fmla="*/ 102311 w 1999451"/>
                  <a:gd name="connsiteY81" fmla="*/ 981083 h 1994792"/>
                  <a:gd name="connsiteX82" fmla="*/ 105790 w 1999451"/>
                  <a:gd name="connsiteY82" fmla="*/ 907597 h 1994792"/>
                  <a:gd name="connsiteX83" fmla="*/ 108534 w 1999451"/>
                  <a:gd name="connsiteY83" fmla="*/ 892766 h 1994792"/>
                  <a:gd name="connsiteX84" fmla="*/ 10648 w 1999451"/>
                  <a:gd name="connsiteY84" fmla="*/ 852205 h 1994792"/>
                  <a:gd name="connsiteX85" fmla="*/ 34421 w 1999451"/>
                  <a:gd name="connsiteY85" fmla="*/ 737801 h 1994792"/>
                  <a:gd name="connsiteX86" fmla="*/ 139326 w 1999451"/>
                  <a:gd name="connsiteY86" fmla="*/ 739579 h 1994792"/>
                  <a:gd name="connsiteX87" fmla="*/ 170385 w 1999451"/>
                  <a:gd name="connsiteY87" fmla="*/ 656539 h 1994792"/>
                  <a:gd name="connsiteX88" fmla="*/ 86679 w 1999451"/>
                  <a:gd name="connsiteY88" fmla="*/ 590765 h 1994792"/>
                  <a:gd name="connsiteX89" fmla="*/ 140437 w 1999451"/>
                  <a:gd name="connsiteY89" fmla="*/ 487017 h 1994792"/>
                  <a:gd name="connsiteX90" fmla="*/ 239495 w 1999451"/>
                  <a:gd name="connsiteY90" fmla="*/ 516590 h 1994792"/>
                  <a:gd name="connsiteX91" fmla="*/ 244191 w 1999451"/>
                  <a:gd name="connsiteY91" fmla="*/ 508163 h 1994792"/>
                  <a:gd name="connsiteX92" fmla="*/ 291472 w 1999451"/>
                  <a:gd name="connsiteY92" fmla="*/ 442977 h 1994792"/>
                  <a:gd name="connsiteX93" fmla="*/ 230426 w 1999451"/>
                  <a:gd name="connsiteY93" fmla="*/ 359531 h 1994792"/>
                  <a:gd name="connsiteX94" fmla="*/ 310181 w 1999451"/>
                  <a:gd name="connsiteY94" fmla="*/ 274135 h 1994792"/>
                  <a:gd name="connsiteX95" fmla="*/ 397526 w 1999451"/>
                  <a:gd name="connsiteY95" fmla="*/ 329299 h 1994792"/>
                  <a:gd name="connsiteX96" fmla="*/ 444095 w 1999451"/>
                  <a:gd name="connsiteY96" fmla="*/ 288220 h 1994792"/>
                  <a:gd name="connsiteX97" fmla="*/ 467432 w 1999451"/>
                  <a:gd name="connsiteY97" fmla="*/ 272304 h 1994792"/>
                  <a:gd name="connsiteX98" fmla="*/ 431228 w 1999451"/>
                  <a:gd name="connsiteY98" fmla="*/ 175656 h 1994792"/>
                  <a:gd name="connsiteX99" fmla="*/ 531065 w 1999451"/>
                  <a:gd name="connsiteY99" fmla="*/ 114943 h 1994792"/>
                  <a:gd name="connsiteX100" fmla="*/ 600331 w 1999451"/>
                  <a:gd name="connsiteY100" fmla="*/ 191674 h 1994792"/>
                  <a:gd name="connsiteX101" fmla="*/ 659559 w 1999451"/>
                  <a:gd name="connsiteY101" fmla="*/ 162400 h 1994792"/>
                  <a:gd name="connsiteX102" fmla="*/ 682905 w 1999451"/>
                  <a:gd name="connsiteY102" fmla="*/ 154730 h 1994792"/>
                  <a:gd name="connsiteX103" fmla="*/ 674194 w 1999451"/>
                  <a:gd name="connsiteY103" fmla="*/ 52774 h 1994792"/>
                  <a:gd name="connsiteX104" fmla="*/ 786708 w 1999451"/>
                  <a:gd name="connsiteY104" fmla="*/ 21249 h 1994792"/>
                  <a:gd name="connsiteX105" fmla="*/ 832580 w 1999451"/>
                  <a:gd name="connsiteY105" fmla="*/ 113573 h 1994792"/>
                  <a:gd name="connsiteX106" fmla="*/ 907909 w 1999451"/>
                  <a:gd name="connsiteY106" fmla="*/ 100371 h 1994792"/>
                  <a:gd name="connsiteX107" fmla="*/ 922350 w 1999451"/>
                  <a:gd name="connsiteY107" fmla="*/ 99641 h 199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999451" h="1994792">
                    <a:moveTo>
                      <a:pt x="941301" y="0"/>
                    </a:moveTo>
                    <a:lnTo>
                      <a:pt x="1058149" y="0"/>
                    </a:lnTo>
                    <a:lnTo>
                      <a:pt x="1077100" y="99641"/>
                    </a:lnTo>
                    <a:lnTo>
                      <a:pt x="1091542" y="100371"/>
                    </a:lnTo>
                    <a:lnTo>
                      <a:pt x="1166114" y="115099"/>
                    </a:lnTo>
                    <a:lnTo>
                      <a:pt x="1212743" y="21249"/>
                    </a:lnTo>
                    <a:lnTo>
                      <a:pt x="1325258" y="52774"/>
                    </a:lnTo>
                    <a:lnTo>
                      <a:pt x="1316352" y="157011"/>
                    </a:lnTo>
                    <a:lnTo>
                      <a:pt x="1400099" y="190589"/>
                    </a:lnTo>
                    <a:lnTo>
                      <a:pt x="1468386" y="114943"/>
                    </a:lnTo>
                    <a:lnTo>
                      <a:pt x="1568223" y="175656"/>
                    </a:lnTo>
                    <a:lnTo>
                      <a:pt x="1532091" y="272114"/>
                    </a:lnTo>
                    <a:lnTo>
                      <a:pt x="1602707" y="328805"/>
                    </a:lnTo>
                    <a:lnTo>
                      <a:pt x="1689271" y="274135"/>
                    </a:lnTo>
                    <a:lnTo>
                      <a:pt x="1769026" y="359531"/>
                    </a:lnTo>
                    <a:lnTo>
                      <a:pt x="1706872" y="444491"/>
                    </a:lnTo>
                    <a:lnTo>
                      <a:pt x="1728128" y="468413"/>
                    </a:lnTo>
                    <a:lnTo>
                      <a:pt x="1757986" y="517179"/>
                    </a:lnTo>
                    <a:lnTo>
                      <a:pt x="1859015" y="487017"/>
                    </a:lnTo>
                    <a:lnTo>
                      <a:pt x="1912772" y="590765"/>
                    </a:lnTo>
                    <a:lnTo>
                      <a:pt x="1829333" y="656330"/>
                    </a:lnTo>
                    <a:lnTo>
                      <a:pt x="1852953" y="712915"/>
                    </a:lnTo>
                    <a:lnTo>
                      <a:pt x="1859446" y="739590"/>
                    </a:lnTo>
                    <a:lnTo>
                      <a:pt x="1965029" y="737801"/>
                    </a:lnTo>
                    <a:lnTo>
                      <a:pt x="1988802" y="852205"/>
                    </a:lnTo>
                    <a:lnTo>
                      <a:pt x="1889722" y="893261"/>
                    </a:lnTo>
                    <a:lnTo>
                      <a:pt x="1896720" y="980973"/>
                    </a:lnTo>
                    <a:lnTo>
                      <a:pt x="1999451" y="1007889"/>
                    </a:lnTo>
                    <a:lnTo>
                      <a:pt x="1991477" y="1124464"/>
                    </a:lnTo>
                    <a:lnTo>
                      <a:pt x="1885216" y="1137240"/>
                    </a:lnTo>
                    <a:lnTo>
                      <a:pt x="1879495" y="1174729"/>
                    </a:lnTo>
                    <a:lnTo>
                      <a:pt x="1865434" y="1222071"/>
                    </a:lnTo>
                    <a:lnTo>
                      <a:pt x="1959729" y="1277247"/>
                    </a:lnTo>
                    <a:lnTo>
                      <a:pt x="1920599" y="1387348"/>
                    </a:lnTo>
                    <a:lnTo>
                      <a:pt x="1811865" y="1370522"/>
                    </a:lnTo>
                    <a:lnTo>
                      <a:pt x="1773443" y="1447897"/>
                    </a:lnTo>
                    <a:lnTo>
                      <a:pt x="1848807" y="1525900"/>
                    </a:lnTo>
                    <a:lnTo>
                      <a:pt x="1781423" y="1621362"/>
                    </a:lnTo>
                    <a:lnTo>
                      <a:pt x="1681572" y="1575965"/>
                    </a:lnTo>
                    <a:lnTo>
                      <a:pt x="1627054" y="1636312"/>
                    </a:lnTo>
                    <a:lnTo>
                      <a:pt x="1623129" y="1639482"/>
                    </a:lnTo>
                    <a:lnTo>
                      <a:pt x="1674913" y="1735407"/>
                    </a:lnTo>
                    <a:lnTo>
                      <a:pt x="1584273" y="1809148"/>
                    </a:lnTo>
                    <a:lnTo>
                      <a:pt x="1500451" y="1738561"/>
                    </a:lnTo>
                    <a:lnTo>
                      <a:pt x="1495073" y="1742905"/>
                    </a:lnTo>
                    <a:lnTo>
                      <a:pt x="1426450" y="1781627"/>
                    </a:lnTo>
                    <a:lnTo>
                      <a:pt x="1450943" y="1890227"/>
                    </a:lnTo>
                    <a:lnTo>
                      <a:pt x="1343769" y="1936779"/>
                    </a:lnTo>
                    <a:lnTo>
                      <a:pt x="1281530" y="1845358"/>
                    </a:lnTo>
                    <a:lnTo>
                      <a:pt x="1262809" y="1852610"/>
                    </a:lnTo>
                    <a:lnTo>
                      <a:pt x="1199258" y="1867022"/>
                    </a:lnTo>
                    <a:lnTo>
                      <a:pt x="1193508" y="1978881"/>
                    </a:lnTo>
                    <a:lnTo>
                      <a:pt x="1077749" y="1994792"/>
                    </a:lnTo>
                    <a:lnTo>
                      <a:pt x="1042026" y="1888612"/>
                    </a:lnTo>
                    <a:lnTo>
                      <a:pt x="999725" y="1891762"/>
                    </a:lnTo>
                    <a:lnTo>
                      <a:pt x="957089" y="1889609"/>
                    </a:lnTo>
                    <a:lnTo>
                      <a:pt x="921702" y="1994792"/>
                    </a:lnTo>
                    <a:lnTo>
                      <a:pt x="805942" y="1978881"/>
                    </a:lnTo>
                    <a:lnTo>
                      <a:pt x="800282" y="1868771"/>
                    </a:lnTo>
                    <a:lnTo>
                      <a:pt x="732684" y="1851389"/>
                    </a:lnTo>
                    <a:lnTo>
                      <a:pt x="717862" y="1845445"/>
                    </a:lnTo>
                    <a:lnTo>
                      <a:pt x="655683" y="1936779"/>
                    </a:lnTo>
                    <a:lnTo>
                      <a:pt x="548508" y="1890227"/>
                    </a:lnTo>
                    <a:lnTo>
                      <a:pt x="572952" y="1781847"/>
                    </a:lnTo>
                    <a:lnTo>
                      <a:pt x="499708" y="1737965"/>
                    </a:lnTo>
                    <a:lnTo>
                      <a:pt x="415179" y="1809148"/>
                    </a:lnTo>
                    <a:lnTo>
                      <a:pt x="324539" y="1735407"/>
                    </a:lnTo>
                    <a:lnTo>
                      <a:pt x="376713" y="1638760"/>
                    </a:lnTo>
                    <a:lnTo>
                      <a:pt x="324235" y="1585494"/>
                    </a:lnTo>
                    <a:lnTo>
                      <a:pt x="317410" y="1576178"/>
                    </a:lnTo>
                    <a:lnTo>
                      <a:pt x="218029" y="1621362"/>
                    </a:lnTo>
                    <a:lnTo>
                      <a:pt x="150645" y="1525900"/>
                    </a:lnTo>
                    <a:lnTo>
                      <a:pt x="225969" y="1447938"/>
                    </a:lnTo>
                    <a:lnTo>
                      <a:pt x="188010" y="1370456"/>
                    </a:lnTo>
                    <a:lnTo>
                      <a:pt x="78852" y="1387348"/>
                    </a:lnTo>
                    <a:lnTo>
                      <a:pt x="39722" y="1277247"/>
                    </a:lnTo>
                    <a:lnTo>
                      <a:pt x="134561" y="1221753"/>
                    </a:lnTo>
                    <a:lnTo>
                      <a:pt x="116998" y="1159612"/>
                    </a:lnTo>
                    <a:lnTo>
                      <a:pt x="113873" y="1137196"/>
                    </a:lnTo>
                    <a:lnTo>
                      <a:pt x="7974" y="1124464"/>
                    </a:lnTo>
                    <a:lnTo>
                      <a:pt x="0" y="1007889"/>
                    </a:lnTo>
                    <a:lnTo>
                      <a:pt x="102311" y="981083"/>
                    </a:lnTo>
                    <a:lnTo>
                      <a:pt x="105790" y="907597"/>
                    </a:lnTo>
                    <a:lnTo>
                      <a:pt x="108534" y="892766"/>
                    </a:lnTo>
                    <a:lnTo>
                      <a:pt x="10648" y="852205"/>
                    </a:lnTo>
                    <a:lnTo>
                      <a:pt x="34421" y="737801"/>
                    </a:lnTo>
                    <a:lnTo>
                      <a:pt x="139326" y="739579"/>
                    </a:lnTo>
                    <a:lnTo>
                      <a:pt x="170385" y="656539"/>
                    </a:lnTo>
                    <a:lnTo>
                      <a:pt x="86679" y="590765"/>
                    </a:lnTo>
                    <a:lnTo>
                      <a:pt x="140437" y="487017"/>
                    </a:lnTo>
                    <a:lnTo>
                      <a:pt x="239495" y="516590"/>
                    </a:lnTo>
                    <a:lnTo>
                      <a:pt x="244191" y="508163"/>
                    </a:lnTo>
                    <a:lnTo>
                      <a:pt x="291472" y="442977"/>
                    </a:lnTo>
                    <a:lnTo>
                      <a:pt x="230426" y="359531"/>
                    </a:lnTo>
                    <a:lnTo>
                      <a:pt x="310181" y="274135"/>
                    </a:lnTo>
                    <a:lnTo>
                      <a:pt x="397526" y="329299"/>
                    </a:lnTo>
                    <a:lnTo>
                      <a:pt x="444095" y="288220"/>
                    </a:lnTo>
                    <a:lnTo>
                      <a:pt x="467432" y="272304"/>
                    </a:lnTo>
                    <a:lnTo>
                      <a:pt x="431228" y="175656"/>
                    </a:lnTo>
                    <a:lnTo>
                      <a:pt x="531065" y="114943"/>
                    </a:lnTo>
                    <a:lnTo>
                      <a:pt x="600331" y="191674"/>
                    </a:lnTo>
                    <a:lnTo>
                      <a:pt x="659559" y="162400"/>
                    </a:lnTo>
                    <a:lnTo>
                      <a:pt x="682905" y="154730"/>
                    </a:lnTo>
                    <a:lnTo>
                      <a:pt x="674194" y="52774"/>
                    </a:lnTo>
                    <a:lnTo>
                      <a:pt x="786708" y="21249"/>
                    </a:lnTo>
                    <a:lnTo>
                      <a:pt x="832580" y="113573"/>
                    </a:lnTo>
                    <a:lnTo>
                      <a:pt x="907909" y="100371"/>
                    </a:lnTo>
                    <a:lnTo>
                      <a:pt x="922350" y="99641"/>
                    </a:lnTo>
                    <a:close/>
                  </a:path>
                </a:pathLst>
              </a:custGeom>
              <a:gradFill flip="none" rotWithShape="1">
                <a:gsLst>
                  <a:gs pos="100000">
                    <a:srgbClr val="E0E0E0"/>
                  </a:gs>
                  <a:gs pos="0">
                    <a:srgbClr val="F9F9F9"/>
                  </a:gs>
                </a:gsLst>
                <a:lin ang="2700000" scaled="1"/>
                <a:tileRect/>
              </a:gradFill>
              <a:ln w="12700" cap="flat" cmpd="sng" algn="ctr">
                <a:noFill/>
                <a:prstDash val="solid"/>
                <a:miter lim="800000"/>
              </a:ln>
              <a:effectLst>
                <a:outerShdw blurRad="101600" dist="50800" dir="2700000" algn="tl" rotWithShape="0">
                  <a:prstClr val="black">
                    <a:alpha val="4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76" name="椭圆 75"/>
              <p:cNvSpPr/>
              <p:nvPr/>
            </p:nvSpPr>
            <p:spPr>
              <a:xfrm>
                <a:off x="5397595" y="2734243"/>
                <a:ext cx="1396811" cy="1396811"/>
              </a:xfrm>
              <a:prstGeom prst="ellipse">
                <a:avLst/>
              </a:prstGeom>
              <a:solidFill>
                <a:sysClr val="window" lastClr="FFFFFF">
                  <a:lumMod val="95000"/>
                </a:sysClr>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38100" dir="13500000">
                  <a:prstClr val="black">
                    <a:alpha val="3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grpSp>
          <p:nvGrpSpPr>
            <p:cNvPr id="77" name="组合 76"/>
            <p:cNvGrpSpPr/>
            <p:nvPr/>
          </p:nvGrpSpPr>
          <p:grpSpPr>
            <a:xfrm>
              <a:off x="6930593" y="2920701"/>
              <a:ext cx="909224" cy="907107"/>
              <a:chOff x="5096275" y="2435252"/>
              <a:chExt cx="1999451" cy="1994792"/>
            </a:xfrm>
          </p:grpSpPr>
          <p:sp>
            <p:nvSpPr>
              <p:cNvPr id="78" name="任意多边形 77"/>
              <p:cNvSpPr/>
              <p:nvPr/>
            </p:nvSpPr>
            <p:spPr>
              <a:xfrm>
                <a:off x="5096275" y="2435252"/>
                <a:ext cx="1999451" cy="1994792"/>
              </a:xfrm>
              <a:custGeom>
                <a:avLst/>
                <a:gdLst>
                  <a:gd name="connsiteX0" fmla="*/ 941301 w 1999451"/>
                  <a:gd name="connsiteY0" fmla="*/ 0 h 1994792"/>
                  <a:gd name="connsiteX1" fmla="*/ 1058149 w 1999451"/>
                  <a:gd name="connsiteY1" fmla="*/ 0 h 1994792"/>
                  <a:gd name="connsiteX2" fmla="*/ 1077100 w 1999451"/>
                  <a:gd name="connsiteY2" fmla="*/ 99641 h 1994792"/>
                  <a:gd name="connsiteX3" fmla="*/ 1091542 w 1999451"/>
                  <a:gd name="connsiteY3" fmla="*/ 100371 h 1994792"/>
                  <a:gd name="connsiteX4" fmla="*/ 1166114 w 1999451"/>
                  <a:gd name="connsiteY4" fmla="*/ 115099 h 1994792"/>
                  <a:gd name="connsiteX5" fmla="*/ 1212743 w 1999451"/>
                  <a:gd name="connsiteY5" fmla="*/ 21249 h 1994792"/>
                  <a:gd name="connsiteX6" fmla="*/ 1325258 w 1999451"/>
                  <a:gd name="connsiteY6" fmla="*/ 52774 h 1994792"/>
                  <a:gd name="connsiteX7" fmla="*/ 1316352 w 1999451"/>
                  <a:gd name="connsiteY7" fmla="*/ 157011 h 1994792"/>
                  <a:gd name="connsiteX8" fmla="*/ 1400099 w 1999451"/>
                  <a:gd name="connsiteY8" fmla="*/ 190589 h 1994792"/>
                  <a:gd name="connsiteX9" fmla="*/ 1468386 w 1999451"/>
                  <a:gd name="connsiteY9" fmla="*/ 114943 h 1994792"/>
                  <a:gd name="connsiteX10" fmla="*/ 1568223 w 1999451"/>
                  <a:gd name="connsiteY10" fmla="*/ 175656 h 1994792"/>
                  <a:gd name="connsiteX11" fmla="*/ 1532091 w 1999451"/>
                  <a:gd name="connsiteY11" fmla="*/ 272114 h 1994792"/>
                  <a:gd name="connsiteX12" fmla="*/ 1602707 w 1999451"/>
                  <a:gd name="connsiteY12" fmla="*/ 328805 h 1994792"/>
                  <a:gd name="connsiteX13" fmla="*/ 1689271 w 1999451"/>
                  <a:gd name="connsiteY13" fmla="*/ 274135 h 1994792"/>
                  <a:gd name="connsiteX14" fmla="*/ 1769026 w 1999451"/>
                  <a:gd name="connsiteY14" fmla="*/ 359531 h 1994792"/>
                  <a:gd name="connsiteX15" fmla="*/ 1706872 w 1999451"/>
                  <a:gd name="connsiteY15" fmla="*/ 444491 h 1994792"/>
                  <a:gd name="connsiteX16" fmla="*/ 1728128 w 1999451"/>
                  <a:gd name="connsiteY16" fmla="*/ 468413 h 1994792"/>
                  <a:gd name="connsiteX17" fmla="*/ 1757986 w 1999451"/>
                  <a:gd name="connsiteY17" fmla="*/ 517179 h 1994792"/>
                  <a:gd name="connsiteX18" fmla="*/ 1859015 w 1999451"/>
                  <a:gd name="connsiteY18" fmla="*/ 487017 h 1994792"/>
                  <a:gd name="connsiteX19" fmla="*/ 1912772 w 1999451"/>
                  <a:gd name="connsiteY19" fmla="*/ 590765 h 1994792"/>
                  <a:gd name="connsiteX20" fmla="*/ 1829333 w 1999451"/>
                  <a:gd name="connsiteY20" fmla="*/ 656330 h 1994792"/>
                  <a:gd name="connsiteX21" fmla="*/ 1852953 w 1999451"/>
                  <a:gd name="connsiteY21" fmla="*/ 712915 h 1994792"/>
                  <a:gd name="connsiteX22" fmla="*/ 1859446 w 1999451"/>
                  <a:gd name="connsiteY22" fmla="*/ 739590 h 1994792"/>
                  <a:gd name="connsiteX23" fmla="*/ 1965029 w 1999451"/>
                  <a:gd name="connsiteY23" fmla="*/ 737801 h 1994792"/>
                  <a:gd name="connsiteX24" fmla="*/ 1988802 w 1999451"/>
                  <a:gd name="connsiteY24" fmla="*/ 852205 h 1994792"/>
                  <a:gd name="connsiteX25" fmla="*/ 1889722 w 1999451"/>
                  <a:gd name="connsiteY25" fmla="*/ 893261 h 1994792"/>
                  <a:gd name="connsiteX26" fmla="*/ 1896720 w 1999451"/>
                  <a:gd name="connsiteY26" fmla="*/ 980973 h 1994792"/>
                  <a:gd name="connsiteX27" fmla="*/ 1999451 w 1999451"/>
                  <a:gd name="connsiteY27" fmla="*/ 1007889 h 1994792"/>
                  <a:gd name="connsiteX28" fmla="*/ 1991477 w 1999451"/>
                  <a:gd name="connsiteY28" fmla="*/ 1124464 h 1994792"/>
                  <a:gd name="connsiteX29" fmla="*/ 1885216 w 1999451"/>
                  <a:gd name="connsiteY29" fmla="*/ 1137240 h 1994792"/>
                  <a:gd name="connsiteX30" fmla="*/ 1879495 w 1999451"/>
                  <a:gd name="connsiteY30" fmla="*/ 1174729 h 1994792"/>
                  <a:gd name="connsiteX31" fmla="*/ 1865434 w 1999451"/>
                  <a:gd name="connsiteY31" fmla="*/ 1222071 h 1994792"/>
                  <a:gd name="connsiteX32" fmla="*/ 1959729 w 1999451"/>
                  <a:gd name="connsiteY32" fmla="*/ 1277247 h 1994792"/>
                  <a:gd name="connsiteX33" fmla="*/ 1920599 w 1999451"/>
                  <a:gd name="connsiteY33" fmla="*/ 1387348 h 1994792"/>
                  <a:gd name="connsiteX34" fmla="*/ 1811865 w 1999451"/>
                  <a:gd name="connsiteY34" fmla="*/ 1370522 h 1994792"/>
                  <a:gd name="connsiteX35" fmla="*/ 1773443 w 1999451"/>
                  <a:gd name="connsiteY35" fmla="*/ 1447897 h 1994792"/>
                  <a:gd name="connsiteX36" fmla="*/ 1848807 w 1999451"/>
                  <a:gd name="connsiteY36" fmla="*/ 1525900 h 1994792"/>
                  <a:gd name="connsiteX37" fmla="*/ 1781423 w 1999451"/>
                  <a:gd name="connsiteY37" fmla="*/ 1621362 h 1994792"/>
                  <a:gd name="connsiteX38" fmla="*/ 1681572 w 1999451"/>
                  <a:gd name="connsiteY38" fmla="*/ 1575965 h 1994792"/>
                  <a:gd name="connsiteX39" fmla="*/ 1627054 w 1999451"/>
                  <a:gd name="connsiteY39" fmla="*/ 1636312 h 1994792"/>
                  <a:gd name="connsiteX40" fmla="*/ 1623129 w 1999451"/>
                  <a:gd name="connsiteY40" fmla="*/ 1639482 h 1994792"/>
                  <a:gd name="connsiteX41" fmla="*/ 1674913 w 1999451"/>
                  <a:gd name="connsiteY41" fmla="*/ 1735407 h 1994792"/>
                  <a:gd name="connsiteX42" fmla="*/ 1584273 w 1999451"/>
                  <a:gd name="connsiteY42" fmla="*/ 1809148 h 1994792"/>
                  <a:gd name="connsiteX43" fmla="*/ 1500451 w 1999451"/>
                  <a:gd name="connsiteY43" fmla="*/ 1738561 h 1994792"/>
                  <a:gd name="connsiteX44" fmla="*/ 1495073 w 1999451"/>
                  <a:gd name="connsiteY44" fmla="*/ 1742905 h 1994792"/>
                  <a:gd name="connsiteX45" fmla="*/ 1426450 w 1999451"/>
                  <a:gd name="connsiteY45" fmla="*/ 1781627 h 1994792"/>
                  <a:gd name="connsiteX46" fmla="*/ 1450943 w 1999451"/>
                  <a:gd name="connsiteY46" fmla="*/ 1890227 h 1994792"/>
                  <a:gd name="connsiteX47" fmla="*/ 1343769 w 1999451"/>
                  <a:gd name="connsiteY47" fmla="*/ 1936779 h 1994792"/>
                  <a:gd name="connsiteX48" fmla="*/ 1281530 w 1999451"/>
                  <a:gd name="connsiteY48" fmla="*/ 1845358 h 1994792"/>
                  <a:gd name="connsiteX49" fmla="*/ 1262809 w 1999451"/>
                  <a:gd name="connsiteY49" fmla="*/ 1852610 h 1994792"/>
                  <a:gd name="connsiteX50" fmla="*/ 1199258 w 1999451"/>
                  <a:gd name="connsiteY50" fmla="*/ 1867022 h 1994792"/>
                  <a:gd name="connsiteX51" fmla="*/ 1193508 w 1999451"/>
                  <a:gd name="connsiteY51" fmla="*/ 1978881 h 1994792"/>
                  <a:gd name="connsiteX52" fmla="*/ 1077749 w 1999451"/>
                  <a:gd name="connsiteY52" fmla="*/ 1994792 h 1994792"/>
                  <a:gd name="connsiteX53" fmla="*/ 1042026 w 1999451"/>
                  <a:gd name="connsiteY53" fmla="*/ 1888612 h 1994792"/>
                  <a:gd name="connsiteX54" fmla="*/ 999725 w 1999451"/>
                  <a:gd name="connsiteY54" fmla="*/ 1891762 h 1994792"/>
                  <a:gd name="connsiteX55" fmla="*/ 957089 w 1999451"/>
                  <a:gd name="connsiteY55" fmla="*/ 1889609 h 1994792"/>
                  <a:gd name="connsiteX56" fmla="*/ 921702 w 1999451"/>
                  <a:gd name="connsiteY56" fmla="*/ 1994792 h 1994792"/>
                  <a:gd name="connsiteX57" fmla="*/ 805942 w 1999451"/>
                  <a:gd name="connsiteY57" fmla="*/ 1978881 h 1994792"/>
                  <a:gd name="connsiteX58" fmla="*/ 800282 w 1999451"/>
                  <a:gd name="connsiteY58" fmla="*/ 1868771 h 1994792"/>
                  <a:gd name="connsiteX59" fmla="*/ 732684 w 1999451"/>
                  <a:gd name="connsiteY59" fmla="*/ 1851389 h 1994792"/>
                  <a:gd name="connsiteX60" fmla="*/ 717862 w 1999451"/>
                  <a:gd name="connsiteY60" fmla="*/ 1845445 h 1994792"/>
                  <a:gd name="connsiteX61" fmla="*/ 655683 w 1999451"/>
                  <a:gd name="connsiteY61" fmla="*/ 1936779 h 1994792"/>
                  <a:gd name="connsiteX62" fmla="*/ 548508 w 1999451"/>
                  <a:gd name="connsiteY62" fmla="*/ 1890227 h 1994792"/>
                  <a:gd name="connsiteX63" fmla="*/ 572952 w 1999451"/>
                  <a:gd name="connsiteY63" fmla="*/ 1781847 h 1994792"/>
                  <a:gd name="connsiteX64" fmla="*/ 499708 w 1999451"/>
                  <a:gd name="connsiteY64" fmla="*/ 1737965 h 1994792"/>
                  <a:gd name="connsiteX65" fmla="*/ 415179 w 1999451"/>
                  <a:gd name="connsiteY65" fmla="*/ 1809148 h 1994792"/>
                  <a:gd name="connsiteX66" fmla="*/ 324539 w 1999451"/>
                  <a:gd name="connsiteY66" fmla="*/ 1735407 h 1994792"/>
                  <a:gd name="connsiteX67" fmla="*/ 376713 w 1999451"/>
                  <a:gd name="connsiteY67" fmla="*/ 1638760 h 1994792"/>
                  <a:gd name="connsiteX68" fmla="*/ 324235 w 1999451"/>
                  <a:gd name="connsiteY68" fmla="*/ 1585494 h 1994792"/>
                  <a:gd name="connsiteX69" fmla="*/ 317410 w 1999451"/>
                  <a:gd name="connsiteY69" fmla="*/ 1576178 h 1994792"/>
                  <a:gd name="connsiteX70" fmla="*/ 218029 w 1999451"/>
                  <a:gd name="connsiteY70" fmla="*/ 1621362 h 1994792"/>
                  <a:gd name="connsiteX71" fmla="*/ 150645 w 1999451"/>
                  <a:gd name="connsiteY71" fmla="*/ 1525900 h 1994792"/>
                  <a:gd name="connsiteX72" fmla="*/ 225969 w 1999451"/>
                  <a:gd name="connsiteY72" fmla="*/ 1447938 h 1994792"/>
                  <a:gd name="connsiteX73" fmla="*/ 188010 w 1999451"/>
                  <a:gd name="connsiteY73" fmla="*/ 1370456 h 1994792"/>
                  <a:gd name="connsiteX74" fmla="*/ 78852 w 1999451"/>
                  <a:gd name="connsiteY74" fmla="*/ 1387348 h 1994792"/>
                  <a:gd name="connsiteX75" fmla="*/ 39722 w 1999451"/>
                  <a:gd name="connsiteY75" fmla="*/ 1277247 h 1994792"/>
                  <a:gd name="connsiteX76" fmla="*/ 134561 w 1999451"/>
                  <a:gd name="connsiteY76" fmla="*/ 1221753 h 1994792"/>
                  <a:gd name="connsiteX77" fmla="*/ 116998 w 1999451"/>
                  <a:gd name="connsiteY77" fmla="*/ 1159612 h 1994792"/>
                  <a:gd name="connsiteX78" fmla="*/ 113873 w 1999451"/>
                  <a:gd name="connsiteY78" fmla="*/ 1137196 h 1994792"/>
                  <a:gd name="connsiteX79" fmla="*/ 7974 w 1999451"/>
                  <a:gd name="connsiteY79" fmla="*/ 1124464 h 1994792"/>
                  <a:gd name="connsiteX80" fmla="*/ 0 w 1999451"/>
                  <a:gd name="connsiteY80" fmla="*/ 1007889 h 1994792"/>
                  <a:gd name="connsiteX81" fmla="*/ 102311 w 1999451"/>
                  <a:gd name="connsiteY81" fmla="*/ 981083 h 1994792"/>
                  <a:gd name="connsiteX82" fmla="*/ 105790 w 1999451"/>
                  <a:gd name="connsiteY82" fmla="*/ 907597 h 1994792"/>
                  <a:gd name="connsiteX83" fmla="*/ 108534 w 1999451"/>
                  <a:gd name="connsiteY83" fmla="*/ 892766 h 1994792"/>
                  <a:gd name="connsiteX84" fmla="*/ 10648 w 1999451"/>
                  <a:gd name="connsiteY84" fmla="*/ 852205 h 1994792"/>
                  <a:gd name="connsiteX85" fmla="*/ 34421 w 1999451"/>
                  <a:gd name="connsiteY85" fmla="*/ 737801 h 1994792"/>
                  <a:gd name="connsiteX86" fmla="*/ 139326 w 1999451"/>
                  <a:gd name="connsiteY86" fmla="*/ 739579 h 1994792"/>
                  <a:gd name="connsiteX87" fmla="*/ 170385 w 1999451"/>
                  <a:gd name="connsiteY87" fmla="*/ 656539 h 1994792"/>
                  <a:gd name="connsiteX88" fmla="*/ 86679 w 1999451"/>
                  <a:gd name="connsiteY88" fmla="*/ 590765 h 1994792"/>
                  <a:gd name="connsiteX89" fmla="*/ 140437 w 1999451"/>
                  <a:gd name="connsiteY89" fmla="*/ 487017 h 1994792"/>
                  <a:gd name="connsiteX90" fmla="*/ 239495 w 1999451"/>
                  <a:gd name="connsiteY90" fmla="*/ 516590 h 1994792"/>
                  <a:gd name="connsiteX91" fmla="*/ 244191 w 1999451"/>
                  <a:gd name="connsiteY91" fmla="*/ 508163 h 1994792"/>
                  <a:gd name="connsiteX92" fmla="*/ 291472 w 1999451"/>
                  <a:gd name="connsiteY92" fmla="*/ 442977 h 1994792"/>
                  <a:gd name="connsiteX93" fmla="*/ 230426 w 1999451"/>
                  <a:gd name="connsiteY93" fmla="*/ 359531 h 1994792"/>
                  <a:gd name="connsiteX94" fmla="*/ 310181 w 1999451"/>
                  <a:gd name="connsiteY94" fmla="*/ 274135 h 1994792"/>
                  <a:gd name="connsiteX95" fmla="*/ 397526 w 1999451"/>
                  <a:gd name="connsiteY95" fmla="*/ 329299 h 1994792"/>
                  <a:gd name="connsiteX96" fmla="*/ 444095 w 1999451"/>
                  <a:gd name="connsiteY96" fmla="*/ 288220 h 1994792"/>
                  <a:gd name="connsiteX97" fmla="*/ 467432 w 1999451"/>
                  <a:gd name="connsiteY97" fmla="*/ 272304 h 1994792"/>
                  <a:gd name="connsiteX98" fmla="*/ 431228 w 1999451"/>
                  <a:gd name="connsiteY98" fmla="*/ 175656 h 1994792"/>
                  <a:gd name="connsiteX99" fmla="*/ 531065 w 1999451"/>
                  <a:gd name="connsiteY99" fmla="*/ 114943 h 1994792"/>
                  <a:gd name="connsiteX100" fmla="*/ 600331 w 1999451"/>
                  <a:gd name="connsiteY100" fmla="*/ 191674 h 1994792"/>
                  <a:gd name="connsiteX101" fmla="*/ 659559 w 1999451"/>
                  <a:gd name="connsiteY101" fmla="*/ 162400 h 1994792"/>
                  <a:gd name="connsiteX102" fmla="*/ 682905 w 1999451"/>
                  <a:gd name="connsiteY102" fmla="*/ 154730 h 1994792"/>
                  <a:gd name="connsiteX103" fmla="*/ 674194 w 1999451"/>
                  <a:gd name="connsiteY103" fmla="*/ 52774 h 1994792"/>
                  <a:gd name="connsiteX104" fmla="*/ 786708 w 1999451"/>
                  <a:gd name="connsiteY104" fmla="*/ 21249 h 1994792"/>
                  <a:gd name="connsiteX105" fmla="*/ 832580 w 1999451"/>
                  <a:gd name="connsiteY105" fmla="*/ 113573 h 1994792"/>
                  <a:gd name="connsiteX106" fmla="*/ 907909 w 1999451"/>
                  <a:gd name="connsiteY106" fmla="*/ 100371 h 1994792"/>
                  <a:gd name="connsiteX107" fmla="*/ 922350 w 1999451"/>
                  <a:gd name="connsiteY107" fmla="*/ 99641 h 199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999451" h="1994792">
                    <a:moveTo>
                      <a:pt x="941301" y="0"/>
                    </a:moveTo>
                    <a:lnTo>
                      <a:pt x="1058149" y="0"/>
                    </a:lnTo>
                    <a:lnTo>
                      <a:pt x="1077100" y="99641"/>
                    </a:lnTo>
                    <a:lnTo>
                      <a:pt x="1091542" y="100371"/>
                    </a:lnTo>
                    <a:lnTo>
                      <a:pt x="1166114" y="115099"/>
                    </a:lnTo>
                    <a:lnTo>
                      <a:pt x="1212743" y="21249"/>
                    </a:lnTo>
                    <a:lnTo>
                      <a:pt x="1325258" y="52774"/>
                    </a:lnTo>
                    <a:lnTo>
                      <a:pt x="1316352" y="157011"/>
                    </a:lnTo>
                    <a:lnTo>
                      <a:pt x="1400099" y="190589"/>
                    </a:lnTo>
                    <a:lnTo>
                      <a:pt x="1468386" y="114943"/>
                    </a:lnTo>
                    <a:lnTo>
                      <a:pt x="1568223" y="175656"/>
                    </a:lnTo>
                    <a:lnTo>
                      <a:pt x="1532091" y="272114"/>
                    </a:lnTo>
                    <a:lnTo>
                      <a:pt x="1602707" y="328805"/>
                    </a:lnTo>
                    <a:lnTo>
                      <a:pt x="1689271" y="274135"/>
                    </a:lnTo>
                    <a:lnTo>
                      <a:pt x="1769026" y="359531"/>
                    </a:lnTo>
                    <a:lnTo>
                      <a:pt x="1706872" y="444491"/>
                    </a:lnTo>
                    <a:lnTo>
                      <a:pt x="1728128" y="468413"/>
                    </a:lnTo>
                    <a:lnTo>
                      <a:pt x="1757986" y="517179"/>
                    </a:lnTo>
                    <a:lnTo>
                      <a:pt x="1859015" y="487017"/>
                    </a:lnTo>
                    <a:lnTo>
                      <a:pt x="1912772" y="590765"/>
                    </a:lnTo>
                    <a:lnTo>
                      <a:pt x="1829333" y="656330"/>
                    </a:lnTo>
                    <a:lnTo>
                      <a:pt x="1852953" y="712915"/>
                    </a:lnTo>
                    <a:lnTo>
                      <a:pt x="1859446" y="739590"/>
                    </a:lnTo>
                    <a:lnTo>
                      <a:pt x="1965029" y="737801"/>
                    </a:lnTo>
                    <a:lnTo>
                      <a:pt x="1988802" y="852205"/>
                    </a:lnTo>
                    <a:lnTo>
                      <a:pt x="1889722" y="893261"/>
                    </a:lnTo>
                    <a:lnTo>
                      <a:pt x="1896720" y="980973"/>
                    </a:lnTo>
                    <a:lnTo>
                      <a:pt x="1999451" y="1007889"/>
                    </a:lnTo>
                    <a:lnTo>
                      <a:pt x="1991477" y="1124464"/>
                    </a:lnTo>
                    <a:lnTo>
                      <a:pt x="1885216" y="1137240"/>
                    </a:lnTo>
                    <a:lnTo>
                      <a:pt x="1879495" y="1174729"/>
                    </a:lnTo>
                    <a:lnTo>
                      <a:pt x="1865434" y="1222071"/>
                    </a:lnTo>
                    <a:lnTo>
                      <a:pt x="1959729" y="1277247"/>
                    </a:lnTo>
                    <a:lnTo>
                      <a:pt x="1920599" y="1387348"/>
                    </a:lnTo>
                    <a:lnTo>
                      <a:pt x="1811865" y="1370522"/>
                    </a:lnTo>
                    <a:lnTo>
                      <a:pt x="1773443" y="1447897"/>
                    </a:lnTo>
                    <a:lnTo>
                      <a:pt x="1848807" y="1525900"/>
                    </a:lnTo>
                    <a:lnTo>
                      <a:pt x="1781423" y="1621362"/>
                    </a:lnTo>
                    <a:lnTo>
                      <a:pt x="1681572" y="1575965"/>
                    </a:lnTo>
                    <a:lnTo>
                      <a:pt x="1627054" y="1636312"/>
                    </a:lnTo>
                    <a:lnTo>
                      <a:pt x="1623129" y="1639482"/>
                    </a:lnTo>
                    <a:lnTo>
                      <a:pt x="1674913" y="1735407"/>
                    </a:lnTo>
                    <a:lnTo>
                      <a:pt x="1584273" y="1809148"/>
                    </a:lnTo>
                    <a:lnTo>
                      <a:pt x="1500451" y="1738561"/>
                    </a:lnTo>
                    <a:lnTo>
                      <a:pt x="1495073" y="1742905"/>
                    </a:lnTo>
                    <a:lnTo>
                      <a:pt x="1426450" y="1781627"/>
                    </a:lnTo>
                    <a:lnTo>
                      <a:pt x="1450943" y="1890227"/>
                    </a:lnTo>
                    <a:lnTo>
                      <a:pt x="1343769" y="1936779"/>
                    </a:lnTo>
                    <a:lnTo>
                      <a:pt x="1281530" y="1845358"/>
                    </a:lnTo>
                    <a:lnTo>
                      <a:pt x="1262809" y="1852610"/>
                    </a:lnTo>
                    <a:lnTo>
                      <a:pt x="1199258" y="1867022"/>
                    </a:lnTo>
                    <a:lnTo>
                      <a:pt x="1193508" y="1978881"/>
                    </a:lnTo>
                    <a:lnTo>
                      <a:pt x="1077749" y="1994792"/>
                    </a:lnTo>
                    <a:lnTo>
                      <a:pt x="1042026" y="1888612"/>
                    </a:lnTo>
                    <a:lnTo>
                      <a:pt x="999725" y="1891762"/>
                    </a:lnTo>
                    <a:lnTo>
                      <a:pt x="957089" y="1889609"/>
                    </a:lnTo>
                    <a:lnTo>
                      <a:pt x="921702" y="1994792"/>
                    </a:lnTo>
                    <a:lnTo>
                      <a:pt x="805942" y="1978881"/>
                    </a:lnTo>
                    <a:lnTo>
                      <a:pt x="800282" y="1868771"/>
                    </a:lnTo>
                    <a:lnTo>
                      <a:pt x="732684" y="1851389"/>
                    </a:lnTo>
                    <a:lnTo>
                      <a:pt x="717862" y="1845445"/>
                    </a:lnTo>
                    <a:lnTo>
                      <a:pt x="655683" y="1936779"/>
                    </a:lnTo>
                    <a:lnTo>
                      <a:pt x="548508" y="1890227"/>
                    </a:lnTo>
                    <a:lnTo>
                      <a:pt x="572952" y="1781847"/>
                    </a:lnTo>
                    <a:lnTo>
                      <a:pt x="499708" y="1737965"/>
                    </a:lnTo>
                    <a:lnTo>
                      <a:pt x="415179" y="1809148"/>
                    </a:lnTo>
                    <a:lnTo>
                      <a:pt x="324539" y="1735407"/>
                    </a:lnTo>
                    <a:lnTo>
                      <a:pt x="376713" y="1638760"/>
                    </a:lnTo>
                    <a:lnTo>
                      <a:pt x="324235" y="1585494"/>
                    </a:lnTo>
                    <a:lnTo>
                      <a:pt x="317410" y="1576178"/>
                    </a:lnTo>
                    <a:lnTo>
                      <a:pt x="218029" y="1621362"/>
                    </a:lnTo>
                    <a:lnTo>
                      <a:pt x="150645" y="1525900"/>
                    </a:lnTo>
                    <a:lnTo>
                      <a:pt x="225969" y="1447938"/>
                    </a:lnTo>
                    <a:lnTo>
                      <a:pt x="188010" y="1370456"/>
                    </a:lnTo>
                    <a:lnTo>
                      <a:pt x="78852" y="1387348"/>
                    </a:lnTo>
                    <a:lnTo>
                      <a:pt x="39722" y="1277247"/>
                    </a:lnTo>
                    <a:lnTo>
                      <a:pt x="134561" y="1221753"/>
                    </a:lnTo>
                    <a:lnTo>
                      <a:pt x="116998" y="1159612"/>
                    </a:lnTo>
                    <a:lnTo>
                      <a:pt x="113873" y="1137196"/>
                    </a:lnTo>
                    <a:lnTo>
                      <a:pt x="7974" y="1124464"/>
                    </a:lnTo>
                    <a:lnTo>
                      <a:pt x="0" y="1007889"/>
                    </a:lnTo>
                    <a:lnTo>
                      <a:pt x="102311" y="981083"/>
                    </a:lnTo>
                    <a:lnTo>
                      <a:pt x="105790" y="907597"/>
                    </a:lnTo>
                    <a:lnTo>
                      <a:pt x="108534" y="892766"/>
                    </a:lnTo>
                    <a:lnTo>
                      <a:pt x="10648" y="852205"/>
                    </a:lnTo>
                    <a:lnTo>
                      <a:pt x="34421" y="737801"/>
                    </a:lnTo>
                    <a:lnTo>
                      <a:pt x="139326" y="739579"/>
                    </a:lnTo>
                    <a:lnTo>
                      <a:pt x="170385" y="656539"/>
                    </a:lnTo>
                    <a:lnTo>
                      <a:pt x="86679" y="590765"/>
                    </a:lnTo>
                    <a:lnTo>
                      <a:pt x="140437" y="487017"/>
                    </a:lnTo>
                    <a:lnTo>
                      <a:pt x="239495" y="516590"/>
                    </a:lnTo>
                    <a:lnTo>
                      <a:pt x="244191" y="508163"/>
                    </a:lnTo>
                    <a:lnTo>
                      <a:pt x="291472" y="442977"/>
                    </a:lnTo>
                    <a:lnTo>
                      <a:pt x="230426" y="359531"/>
                    </a:lnTo>
                    <a:lnTo>
                      <a:pt x="310181" y="274135"/>
                    </a:lnTo>
                    <a:lnTo>
                      <a:pt x="397526" y="329299"/>
                    </a:lnTo>
                    <a:lnTo>
                      <a:pt x="444095" y="288220"/>
                    </a:lnTo>
                    <a:lnTo>
                      <a:pt x="467432" y="272304"/>
                    </a:lnTo>
                    <a:lnTo>
                      <a:pt x="431228" y="175656"/>
                    </a:lnTo>
                    <a:lnTo>
                      <a:pt x="531065" y="114943"/>
                    </a:lnTo>
                    <a:lnTo>
                      <a:pt x="600331" y="191674"/>
                    </a:lnTo>
                    <a:lnTo>
                      <a:pt x="659559" y="162400"/>
                    </a:lnTo>
                    <a:lnTo>
                      <a:pt x="682905" y="154730"/>
                    </a:lnTo>
                    <a:lnTo>
                      <a:pt x="674194" y="52774"/>
                    </a:lnTo>
                    <a:lnTo>
                      <a:pt x="786708" y="21249"/>
                    </a:lnTo>
                    <a:lnTo>
                      <a:pt x="832580" y="113573"/>
                    </a:lnTo>
                    <a:lnTo>
                      <a:pt x="907909" y="100371"/>
                    </a:lnTo>
                    <a:lnTo>
                      <a:pt x="922350" y="99641"/>
                    </a:lnTo>
                    <a:close/>
                  </a:path>
                </a:pathLst>
              </a:custGeom>
              <a:gradFill flip="none" rotWithShape="1">
                <a:gsLst>
                  <a:gs pos="100000">
                    <a:srgbClr val="E0E0E0"/>
                  </a:gs>
                  <a:gs pos="0">
                    <a:srgbClr val="F9F9F9"/>
                  </a:gs>
                </a:gsLst>
                <a:lin ang="2700000" scaled="1"/>
                <a:tileRect/>
              </a:gradFill>
              <a:ln w="12700" cap="flat" cmpd="sng" algn="ctr">
                <a:noFill/>
                <a:prstDash val="solid"/>
                <a:miter lim="800000"/>
              </a:ln>
              <a:effectLst>
                <a:outerShdw blurRad="101600" dist="50800" dir="2700000" algn="tl" rotWithShape="0">
                  <a:prstClr val="black">
                    <a:alpha val="4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79" name="椭圆 78"/>
              <p:cNvSpPr/>
              <p:nvPr/>
            </p:nvSpPr>
            <p:spPr>
              <a:xfrm>
                <a:off x="5397595" y="2734243"/>
                <a:ext cx="1396811" cy="1396811"/>
              </a:xfrm>
              <a:prstGeom prst="ellipse">
                <a:avLst/>
              </a:prstGeom>
              <a:solidFill>
                <a:sysClr val="window" lastClr="FFFFFF">
                  <a:lumMod val="95000"/>
                </a:sysClr>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38100" dir="13500000">
                  <a:prstClr val="black">
                    <a:alpha val="3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grpSp>
          <p:nvGrpSpPr>
            <p:cNvPr id="80" name="组合 79"/>
            <p:cNvGrpSpPr/>
            <p:nvPr/>
          </p:nvGrpSpPr>
          <p:grpSpPr>
            <a:xfrm>
              <a:off x="5751810" y="4000463"/>
              <a:ext cx="1008781" cy="1006432"/>
              <a:chOff x="5096275" y="2435252"/>
              <a:chExt cx="1999451" cy="1994792"/>
            </a:xfrm>
          </p:grpSpPr>
          <p:sp>
            <p:nvSpPr>
              <p:cNvPr id="81" name="任意多边形 80"/>
              <p:cNvSpPr/>
              <p:nvPr/>
            </p:nvSpPr>
            <p:spPr>
              <a:xfrm>
                <a:off x="5096275" y="2435252"/>
                <a:ext cx="1999451" cy="1994792"/>
              </a:xfrm>
              <a:custGeom>
                <a:avLst/>
                <a:gdLst>
                  <a:gd name="connsiteX0" fmla="*/ 941301 w 1999451"/>
                  <a:gd name="connsiteY0" fmla="*/ 0 h 1994792"/>
                  <a:gd name="connsiteX1" fmla="*/ 1058149 w 1999451"/>
                  <a:gd name="connsiteY1" fmla="*/ 0 h 1994792"/>
                  <a:gd name="connsiteX2" fmla="*/ 1077100 w 1999451"/>
                  <a:gd name="connsiteY2" fmla="*/ 99641 h 1994792"/>
                  <a:gd name="connsiteX3" fmla="*/ 1091542 w 1999451"/>
                  <a:gd name="connsiteY3" fmla="*/ 100371 h 1994792"/>
                  <a:gd name="connsiteX4" fmla="*/ 1166114 w 1999451"/>
                  <a:gd name="connsiteY4" fmla="*/ 115099 h 1994792"/>
                  <a:gd name="connsiteX5" fmla="*/ 1212743 w 1999451"/>
                  <a:gd name="connsiteY5" fmla="*/ 21249 h 1994792"/>
                  <a:gd name="connsiteX6" fmla="*/ 1325258 w 1999451"/>
                  <a:gd name="connsiteY6" fmla="*/ 52774 h 1994792"/>
                  <a:gd name="connsiteX7" fmla="*/ 1316352 w 1999451"/>
                  <a:gd name="connsiteY7" fmla="*/ 157011 h 1994792"/>
                  <a:gd name="connsiteX8" fmla="*/ 1400099 w 1999451"/>
                  <a:gd name="connsiteY8" fmla="*/ 190589 h 1994792"/>
                  <a:gd name="connsiteX9" fmla="*/ 1468386 w 1999451"/>
                  <a:gd name="connsiteY9" fmla="*/ 114943 h 1994792"/>
                  <a:gd name="connsiteX10" fmla="*/ 1568223 w 1999451"/>
                  <a:gd name="connsiteY10" fmla="*/ 175656 h 1994792"/>
                  <a:gd name="connsiteX11" fmla="*/ 1532091 w 1999451"/>
                  <a:gd name="connsiteY11" fmla="*/ 272114 h 1994792"/>
                  <a:gd name="connsiteX12" fmla="*/ 1602707 w 1999451"/>
                  <a:gd name="connsiteY12" fmla="*/ 328805 h 1994792"/>
                  <a:gd name="connsiteX13" fmla="*/ 1689271 w 1999451"/>
                  <a:gd name="connsiteY13" fmla="*/ 274135 h 1994792"/>
                  <a:gd name="connsiteX14" fmla="*/ 1769026 w 1999451"/>
                  <a:gd name="connsiteY14" fmla="*/ 359531 h 1994792"/>
                  <a:gd name="connsiteX15" fmla="*/ 1706872 w 1999451"/>
                  <a:gd name="connsiteY15" fmla="*/ 444491 h 1994792"/>
                  <a:gd name="connsiteX16" fmla="*/ 1728128 w 1999451"/>
                  <a:gd name="connsiteY16" fmla="*/ 468413 h 1994792"/>
                  <a:gd name="connsiteX17" fmla="*/ 1757986 w 1999451"/>
                  <a:gd name="connsiteY17" fmla="*/ 517179 h 1994792"/>
                  <a:gd name="connsiteX18" fmla="*/ 1859015 w 1999451"/>
                  <a:gd name="connsiteY18" fmla="*/ 487017 h 1994792"/>
                  <a:gd name="connsiteX19" fmla="*/ 1912772 w 1999451"/>
                  <a:gd name="connsiteY19" fmla="*/ 590765 h 1994792"/>
                  <a:gd name="connsiteX20" fmla="*/ 1829333 w 1999451"/>
                  <a:gd name="connsiteY20" fmla="*/ 656330 h 1994792"/>
                  <a:gd name="connsiteX21" fmla="*/ 1852953 w 1999451"/>
                  <a:gd name="connsiteY21" fmla="*/ 712915 h 1994792"/>
                  <a:gd name="connsiteX22" fmla="*/ 1859446 w 1999451"/>
                  <a:gd name="connsiteY22" fmla="*/ 739590 h 1994792"/>
                  <a:gd name="connsiteX23" fmla="*/ 1965029 w 1999451"/>
                  <a:gd name="connsiteY23" fmla="*/ 737801 h 1994792"/>
                  <a:gd name="connsiteX24" fmla="*/ 1988802 w 1999451"/>
                  <a:gd name="connsiteY24" fmla="*/ 852205 h 1994792"/>
                  <a:gd name="connsiteX25" fmla="*/ 1889722 w 1999451"/>
                  <a:gd name="connsiteY25" fmla="*/ 893261 h 1994792"/>
                  <a:gd name="connsiteX26" fmla="*/ 1896720 w 1999451"/>
                  <a:gd name="connsiteY26" fmla="*/ 980973 h 1994792"/>
                  <a:gd name="connsiteX27" fmla="*/ 1999451 w 1999451"/>
                  <a:gd name="connsiteY27" fmla="*/ 1007889 h 1994792"/>
                  <a:gd name="connsiteX28" fmla="*/ 1991477 w 1999451"/>
                  <a:gd name="connsiteY28" fmla="*/ 1124464 h 1994792"/>
                  <a:gd name="connsiteX29" fmla="*/ 1885216 w 1999451"/>
                  <a:gd name="connsiteY29" fmla="*/ 1137240 h 1994792"/>
                  <a:gd name="connsiteX30" fmla="*/ 1879495 w 1999451"/>
                  <a:gd name="connsiteY30" fmla="*/ 1174729 h 1994792"/>
                  <a:gd name="connsiteX31" fmla="*/ 1865434 w 1999451"/>
                  <a:gd name="connsiteY31" fmla="*/ 1222071 h 1994792"/>
                  <a:gd name="connsiteX32" fmla="*/ 1959729 w 1999451"/>
                  <a:gd name="connsiteY32" fmla="*/ 1277247 h 1994792"/>
                  <a:gd name="connsiteX33" fmla="*/ 1920599 w 1999451"/>
                  <a:gd name="connsiteY33" fmla="*/ 1387348 h 1994792"/>
                  <a:gd name="connsiteX34" fmla="*/ 1811865 w 1999451"/>
                  <a:gd name="connsiteY34" fmla="*/ 1370522 h 1994792"/>
                  <a:gd name="connsiteX35" fmla="*/ 1773443 w 1999451"/>
                  <a:gd name="connsiteY35" fmla="*/ 1447897 h 1994792"/>
                  <a:gd name="connsiteX36" fmla="*/ 1848807 w 1999451"/>
                  <a:gd name="connsiteY36" fmla="*/ 1525900 h 1994792"/>
                  <a:gd name="connsiteX37" fmla="*/ 1781423 w 1999451"/>
                  <a:gd name="connsiteY37" fmla="*/ 1621362 h 1994792"/>
                  <a:gd name="connsiteX38" fmla="*/ 1681572 w 1999451"/>
                  <a:gd name="connsiteY38" fmla="*/ 1575965 h 1994792"/>
                  <a:gd name="connsiteX39" fmla="*/ 1627054 w 1999451"/>
                  <a:gd name="connsiteY39" fmla="*/ 1636312 h 1994792"/>
                  <a:gd name="connsiteX40" fmla="*/ 1623129 w 1999451"/>
                  <a:gd name="connsiteY40" fmla="*/ 1639482 h 1994792"/>
                  <a:gd name="connsiteX41" fmla="*/ 1674913 w 1999451"/>
                  <a:gd name="connsiteY41" fmla="*/ 1735407 h 1994792"/>
                  <a:gd name="connsiteX42" fmla="*/ 1584273 w 1999451"/>
                  <a:gd name="connsiteY42" fmla="*/ 1809148 h 1994792"/>
                  <a:gd name="connsiteX43" fmla="*/ 1500451 w 1999451"/>
                  <a:gd name="connsiteY43" fmla="*/ 1738561 h 1994792"/>
                  <a:gd name="connsiteX44" fmla="*/ 1495073 w 1999451"/>
                  <a:gd name="connsiteY44" fmla="*/ 1742905 h 1994792"/>
                  <a:gd name="connsiteX45" fmla="*/ 1426450 w 1999451"/>
                  <a:gd name="connsiteY45" fmla="*/ 1781627 h 1994792"/>
                  <a:gd name="connsiteX46" fmla="*/ 1450943 w 1999451"/>
                  <a:gd name="connsiteY46" fmla="*/ 1890227 h 1994792"/>
                  <a:gd name="connsiteX47" fmla="*/ 1343769 w 1999451"/>
                  <a:gd name="connsiteY47" fmla="*/ 1936779 h 1994792"/>
                  <a:gd name="connsiteX48" fmla="*/ 1281530 w 1999451"/>
                  <a:gd name="connsiteY48" fmla="*/ 1845358 h 1994792"/>
                  <a:gd name="connsiteX49" fmla="*/ 1262809 w 1999451"/>
                  <a:gd name="connsiteY49" fmla="*/ 1852610 h 1994792"/>
                  <a:gd name="connsiteX50" fmla="*/ 1199258 w 1999451"/>
                  <a:gd name="connsiteY50" fmla="*/ 1867022 h 1994792"/>
                  <a:gd name="connsiteX51" fmla="*/ 1193508 w 1999451"/>
                  <a:gd name="connsiteY51" fmla="*/ 1978881 h 1994792"/>
                  <a:gd name="connsiteX52" fmla="*/ 1077749 w 1999451"/>
                  <a:gd name="connsiteY52" fmla="*/ 1994792 h 1994792"/>
                  <a:gd name="connsiteX53" fmla="*/ 1042026 w 1999451"/>
                  <a:gd name="connsiteY53" fmla="*/ 1888612 h 1994792"/>
                  <a:gd name="connsiteX54" fmla="*/ 999725 w 1999451"/>
                  <a:gd name="connsiteY54" fmla="*/ 1891762 h 1994792"/>
                  <a:gd name="connsiteX55" fmla="*/ 957089 w 1999451"/>
                  <a:gd name="connsiteY55" fmla="*/ 1889609 h 1994792"/>
                  <a:gd name="connsiteX56" fmla="*/ 921702 w 1999451"/>
                  <a:gd name="connsiteY56" fmla="*/ 1994792 h 1994792"/>
                  <a:gd name="connsiteX57" fmla="*/ 805942 w 1999451"/>
                  <a:gd name="connsiteY57" fmla="*/ 1978881 h 1994792"/>
                  <a:gd name="connsiteX58" fmla="*/ 800282 w 1999451"/>
                  <a:gd name="connsiteY58" fmla="*/ 1868771 h 1994792"/>
                  <a:gd name="connsiteX59" fmla="*/ 732684 w 1999451"/>
                  <a:gd name="connsiteY59" fmla="*/ 1851389 h 1994792"/>
                  <a:gd name="connsiteX60" fmla="*/ 717862 w 1999451"/>
                  <a:gd name="connsiteY60" fmla="*/ 1845445 h 1994792"/>
                  <a:gd name="connsiteX61" fmla="*/ 655683 w 1999451"/>
                  <a:gd name="connsiteY61" fmla="*/ 1936779 h 1994792"/>
                  <a:gd name="connsiteX62" fmla="*/ 548508 w 1999451"/>
                  <a:gd name="connsiteY62" fmla="*/ 1890227 h 1994792"/>
                  <a:gd name="connsiteX63" fmla="*/ 572952 w 1999451"/>
                  <a:gd name="connsiteY63" fmla="*/ 1781847 h 1994792"/>
                  <a:gd name="connsiteX64" fmla="*/ 499708 w 1999451"/>
                  <a:gd name="connsiteY64" fmla="*/ 1737965 h 1994792"/>
                  <a:gd name="connsiteX65" fmla="*/ 415179 w 1999451"/>
                  <a:gd name="connsiteY65" fmla="*/ 1809148 h 1994792"/>
                  <a:gd name="connsiteX66" fmla="*/ 324539 w 1999451"/>
                  <a:gd name="connsiteY66" fmla="*/ 1735407 h 1994792"/>
                  <a:gd name="connsiteX67" fmla="*/ 376713 w 1999451"/>
                  <a:gd name="connsiteY67" fmla="*/ 1638760 h 1994792"/>
                  <a:gd name="connsiteX68" fmla="*/ 324235 w 1999451"/>
                  <a:gd name="connsiteY68" fmla="*/ 1585494 h 1994792"/>
                  <a:gd name="connsiteX69" fmla="*/ 317410 w 1999451"/>
                  <a:gd name="connsiteY69" fmla="*/ 1576178 h 1994792"/>
                  <a:gd name="connsiteX70" fmla="*/ 218029 w 1999451"/>
                  <a:gd name="connsiteY70" fmla="*/ 1621362 h 1994792"/>
                  <a:gd name="connsiteX71" fmla="*/ 150645 w 1999451"/>
                  <a:gd name="connsiteY71" fmla="*/ 1525900 h 1994792"/>
                  <a:gd name="connsiteX72" fmla="*/ 225969 w 1999451"/>
                  <a:gd name="connsiteY72" fmla="*/ 1447938 h 1994792"/>
                  <a:gd name="connsiteX73" fmla="*/ 188010 w 1999451"/>
                  <a:gd name="connsiteY73" fmla="*/ 1370456 h 1994792"/>
                  <a:gd name="connsiteX74" fmla="*/ 78852 w 1999451"/>
                  <a:gd name="connsiteY74" fmla="*/ 1387348 h 1994792"/>
                  <a:gd name="connsiteX75" fmla="*/ 39722 w 1999451"/>
                  <a:gd name="connsiteY75" fmla="*/ 1277247 h 1994792"/>
                  <a:gd name="connsiteX76" fmla="*/ 134561 w 1999451"/>
                  <a:gd name="connsiteY76" fmla="*/ 1221753 h 1994792"/>
                  <a:gd name="connsiteX77" fmla="*/ 116998 w 1999451"/>
                  <a:gd name="connsiteY77" fmla="*/ 1159612 h 1994792"/>
                  <a:gd name="connsiteX78" fmla="*/ 113873 w 1999451"/>
                  <a:gd name="connsiteY78" fmla="*/ 1137196 h 1994792"/>
                  <a:gd name="connsiteX79" fmla="*/ 7974 w 1999451"/>
                  <a:gd name="connsiteY79" fmla="*/ 1124464 h 1994792"/>
                  <a:gd name="connsiteX80" fmla="*/ 0 w 1999451"/>
                  <a:gd name="connsiteY80" fmla="*/ 1007889 h 1994792"/>
                  <a:gd name="connsiteX81" fmla="*/ 102311 w 1999451"/>
                  <a:gd name="connsiteY81" fmla="*/ 981083 h 1994792"/>
                  <a:gd name="connsiteX82" fmla="*/ 105790 w 1999451"/>
                  <a:gd name="connsiteY82" fmla="*/ 907597 h 1994792"/>
                  <a:gd name="connsiteX83" fmla="*/ 108534 w 1999451"/>
                  <a:gd name="connsiteY83" fmla="*/ 892766 h 1994792"/>
                  <a:gd name="connsiteX84" fmla="*/ 10648 w 1999451"/>
                  <a:gd name="connsiteY84" fmla="*/ 852205 h 1994792"/>
                  <a:gd name="connsiteX85" fmla="*/ 34421 w 1999451"/>
                  <a:gd name="connsiteY85" fmla="*/ 737801 h 1994792"/>
                  <a:gd name="connsiteX86" fmla="*/ 139326 w 1999451"/>
                  <a:gd name="connsiteY86" fmla="*/ 739579 h 1994792"/>
                  <a:gd name="connsiteX87" fmla="*/ 170385 w 1999451"/>
                  <a:gd name="connsiteY87" fmla="*/ 656539 h 1994792"/>
                  <a:gd name="connsiteX88" fmla="*/ 86679 w 1999451"/>
                  <a:gd name="connsiteY88" fmla="*/ 590765 h 1994792"/>
                  <a:gd name="connsiteX89" fmla="*/ 140437 w 1999451"/>
                  <a:gd name="connsiteY89" fmla="*/ 487017 h 1994792"/>
                  <a:gd name="connsiteX90" fmla="*/ 239495 w 1999451"/>
                  <a:gd name="connsiteY90" fmla="*/ 516590 h 1994792"/>
                  <a:gd name="connsiteX91" fmla="*/ 244191 w 1999451"/>
                  <a:gd name="connsiteY91" fmla="*/ 508163 h 1994792"/>
                  <a:gd name="connsiteX92" fmla="*/ 291472 w 1999451"/>
                  <a:gd name="connsiteY92" fmla="*/ 442977 h 1994792"/>
                  <a:gd name="connsiteX93" fmla="*/ 230426 w 1999451"/>
                  <a:gd name="connsiteY93" fmla="*/ 359531 h 1994792"/>
                  <a:gd name="connsiteX94" fmla="*/ 310181 w 1999451"/>
                  <a:gd name="connsiteY94" fmla="*/ 274135 h 1994792"/>
                  <a:gd name="connsiteX95" fmla="*/ 397526 w 1999451"/>
                  <a:gd name="connsiteY95" fmla="*/ 329299 h 1994792"/>
                  <a:gd name="connsiteX96" fmla="*/ 444095 w 1999451"/>
                  <a:gd name="connsiteY96" fmla="*/ 288220 h 1994792"/>
                  <a:gd name="connsiteX97" fmla="*/ 467432 w 1999451"/>
                  <a:gd name="connsiteY97" fmla="*/ 272304 h 1994792"/>
                  <a:gd name="connsiteX98" fmla="*/ 431228 w 1999451"/>
                  <a:gd name="connsiteY98" fmla="*/ 175656 h 1994792"/>
                  <a:gd name="connsiteX99" fmla="*/ 531065 w 1999451"/>
                  <a:gd name="connsiteY99" fmla="*/ 114943 h 1994792"/>
                  <a:gd name="connsiteX100" fmla="*/ 600331 w 1999451"/>
                  <a:gd name="connsiteY100" fmla="*/ 191674 h 1994792"/>
                  <a:gd name="connsiteX101" fmla="*/ 659559 w 1999451"/>
                  <a:gd name="connsiteY101" fmla="*/ 162400 h 1994792"/>
                  <a:gd name="connsiteX102" fmla="*/ 682905 w 1999451"/>
                  <a:gd name="connsiteY102" fmla="*/ 154730 h 1994792"/>
                  <a:gd name="connsiteX103" fmla="*/ 674194 w 1999451"/>
                  <a:gd name="connsiteY103" fmla="*/ 52774 h 1994792"/>
                  <a:gd name="connsiteX104" fmla="*/ 786708 w 1999451"/>
                  <a:gd name="connsiteY104" fmla="*/ 21249 h 1994792"/>
                  <a:gd name="connsiteX105" fmla="*/ 832580 w 1999451"/>
                  <a:gd name="connsiteY105" fmla="*/ 113573 h 1994792"/>
                  <a:gd name="connsiteX106" fmla="*/ 907909 w 1999451"/>
                  <a:gd name="connsiteY106" fmla="*/ 100371 h 1994792"/>
                  <a:gd name="connsiteX107" fmla="*/ 922350 w 1999451"/>
                  <a:gd name="connsiteY107" fmla="*/ 99641 h 199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999451" h="1994792">
                    <a:moveTo>
                      <a:pt x="941301" y="0"/>
                    </a:moveTo>
                    <a:lnTo>
                      <a:pt x="1058149" y="0"/>
                    </a:lnTo>
                    <a:lnTo>
                      <a:pt x="1077100" y="99641"/>
                    </a:lnTo>
                    <a:lnTo>
                      <a:pt x="1091542" y="100371"/>
                    </a:lnTo>
                    <a:lnTo>
                      <a:pt x="1166114" y="115099"/>
                    </a:lnTo>
                    <a:lnTo>
                      <a:pt x="1212743" y="21249"/>
                    </a:lnTo>
                    <a:lnTo>
                      <a:pt x="1325258" y="52774"/>
                    </a:lnTo>
                    <a:lnTo>
                      <a:pt x="1316352" y="157011"/>
                    </a:lnTo>
                    <a:lnTo>
                      <a:pt x="1400099" y="190589"/>
                    </a:lnTo>
                    <a:lnTo>
                      <a:pt x="1468386" y="114943"/>
                    </a:lnTo>
                    <a:lnTo>
                      <a:pt x="1568223" y="175656"/>
                    </a:lnTo>
                    <a:lnTo>
                      <a:pt x="1532091" y="272114"/>
                    </a:lnTo>
                    <a:lnTo>
                      <a:pt x="1602707" y="328805"/>
                    </a:lnTo>
                    <a:lnTo>
                      <a:pt x="1689271" y="274135"/>
                    </a:lnTo>
                    <a:lnTo>
                      <a:pt x="1769026" y="359531"/>
                    </a:lnTo>
                    <a:lnTo>
                      <a:pt x="1706872" y="444491"/>
                    </a:lnTo>
                    <a:lnTo>
                      <a:pt x="1728128" y="468413"/>
                    </a:lnTo>
                    <a:lnTo>
                      <a:pt x="1757986" y="517179"/>
                    </a:lnTo>
                    <a:lnTo>
                      <a:pt x="1859015" y="487017"/>
                    </a:lnTo>
                    <a:lnTo>
                      <a:pt x="1912772" y="590765"/>
                    </a:lnTo>
                    <a:lnTo>
                      <a:pt x="1829333" y="656330"/>
                    </a:lnTo>
                    <a:lnTo>
                      <a:pt x="1852953" y="712915"/>
                    </a:lnTo>
                    <a:lnTo>
                      <a:pt x="1859446" y="739590"/>
                    </a:lnTo>
                    <a:lnTo>
                      <a:pt x="1965029" y="737801"/>
                    </a:lnTo>
                    <a:lnTo>
                      <a:pt x="1988802" y="852205"/>
                    </a:lnTo>
                    <a:lnTo>
                      <a:pt x="1889722" y="893261"/>
                    </a:lnTo>
                    <a:lnTo>
                      <a:pt x="1896720" y="980973"/>
                    </a:lnTo>
                    <a:lnTo>
                      <a:pt x="1999451" y="1007889"/>
                    </a:lnTo>
                    <a:lnTo>
                      <a:pt x="1991477" y="1124464"/>
                    </a:lnTo>
                    <a:lnTo>
                      <a:pt x="1885216" y="1137240"/>
                    </a:lnTo>
                    <a:lnTo>
                      <a:pt x="1879495" y="1174729"/>
                    </a:lnTo>
                    <a:lnTo>
                      <a:pt x="1865434" y="1222071"/>
                    </a:lnTo>
                    <a:lnTo>
                      <a:pt x="1959729" y="1277247"/>
                    </a:lnTo>
                    <a:lnTo>
                      <a:pt x="1920599" y="1387348"/>
                    </a:lnTo>
                    <a:lnTo>
                      <a:pt x="1811865" y="1370522"/>
                    </a:lnTo>
                    <a:lnTo>
                      <a:pt x="1773443" y="1447897"/>
                    </a:lnTo>
                    <a:lnTo>
                      <a:pt x="1848807" y="1525900"/>
                    </a:lnTo>
                    <a:lnTo>
                      <a:pt x="1781423" y="1621362"/>
                    </a:lnTo>
                    <a:lnTo>
                      <a:pt x="1681572" y="1575965"/>
                    </a:lnTo>
                    <a:lnTo>
                      <a:pt x="1627054" y="1636312"/>
                    </a:lnTo>
                    <a:lnTo>
                      <a:pt x="1623129" y="1639482"/>
                    </a:lnTo>
                    <a:lnTo>
                      <a:pt x="1674913" y="1735407"/>
                    </a:lnTo>
                    <a:lnTo>
                      <a:pt x="1584273" y="1809148"/>
                    </a:lnTo>
                    <a:lnTo>
                      <a:pt x="1500451" y="1738561"/>
                    </a:lnTo>
                    <a:lnTo>
                      <a:pt x="1495073" y="1742905"/>
                    </a:lnTo>
                    <a:lnTo>
                      <a:pt x="1426450" y="1781627"/>
                    </a:lnTo>
                    <a:lnTo>
                      <a:pt x="1450943" y="1890227"/>
                    </a:lnTo>
                    <a:lnTo>
                      <a:pt x="1343769" y="1936779"/>
                    </a:lnTo>
                    <a:lnTo>
                      <a:pt x="1281530" y="1845358"/>
                    </a:lnTo>
                    <a:lnTo>
                      <a:pt x="1262809" y="1852610"/>
                    </a:lnTo>
                    <a:lnTo>
                      <a:pt x="1199258" y="1867022"/>
                    </a:lnTo>
                    <a:lnTo>
                      <a:pt x="1193508" y="1978881"/>
                    </a:lnTo>
                    <a:lnTo>
                      <a:pt x="1077749" y="1994792"/>
                    </a:lnTo>
                    <a:lnTo>
                      <a:pt x="1042026" y="1888612"/>
                    </a:lnTo>
                    <a:lnTo>
                      <a:pt x="999725" y="1891762"/>
                    </a:lnTo>
                    <a:lnTo>
                      <a:pt x="957089" y="1889609"/>
                    </a:lnTo>
                    <a:lnTo>
                      <a:pt x="921702" y="1994792"/>
                    </a:lnTo>
                    <a:lnTo>
                      <a:pt x="805942" y="1978881"/>
                    </a:lnTo>
                    <a:lnTo>
                      <a:pt x="800282" y="1868771"/>
                    </a:lnTo>
                    <a:lnTo>
                      <a:pt x="732684" y="1851389"/>
                    </a:lnTo>
                    <a:lnTo>
                      <a:pt x="717862" y="1845445"/>
                    </a:lnTo>
                    <a:lnTo>
                      <a:pt x="655683" y="1936779"/>
                    </a:lnTo>
                    <a:lnTo>
                      <a:pt x="548508" y="1890227"/>
                    </a:lnTo>
                    <a:lnTo>
                      <a:pt x="572952" y="1781847"/>
                    </a:lnTo>
                    <a:lnTo>
                      <a:pt x="499708" y="1737965"/>
                    </a:lnTo>
                    <a:lnTo>
                      <a:pt x="415179" y="1809148"/>
                    </a:lnTo>
                    <a:lnTo>
                      <a:pt x="324539" y="1735407"/>
                    </a:lnTo>
                    <a:lnTo>
                      <a:pt x="376713" y="1638760"/>
                    </a:lnTo>
                    <a:lnTo>
                      <a:pt x="324235" y="1585494"/>
                    </a:lnTo>
                    <a:lnTo>
                      <a:pt x="317410" y="1576178"/>
                    </a:lnTo>
                    <a:lnTo>
                      <a:pt x="218029" y="1621362"/>
                    </a:lnTo>
                    <a:lnTo>
                      <a:pt x="150645" y="1525900"/>
                    </a:lnTo>
                    <a:lnTo>
                      <a:pt x="225969" y="1447938"/>
                    </a:lnTo>
                    <a:lnTo>
                      <a:pt x="188010" y="1370456"/>
                    </a:lnTo>
                    <a:lnTo>
                      <a:pt x="78852" y="1387348"/>
                    </a:lnTo>
                    <a:lnTo>
                      <a:pt x="39722" y="1277247"/>
                    </a:lnTo>
                    <a:lnTo>
                      <a:pt x="134561" y="1221753"/>
                    </a:lnTo>
                    <a:lnTo>
                      <a:pt x="116998" y="1159612"/>
                    </a:lnTo>
                    <a:lnTo>
                      <a:pt x="113873" y="1137196"/>
                    </a:lnTo>
                    <a:lnTo>
                      <a:pt x="7974" y="1124464"/>
                    </a:lnTo>
                    <a:lnTo>
                      <a:pt x="0" y="1007889"/>
                    </a:lnTo>
                    <a:lnTo>
                      <a:pt x="102311" y="981083"/>
                    </a:lnTo>
                    <a:lnTo>
                      <a:pt x="105790" y="907597"/>
                    </a:lnTo>
                    <a:lnTo>
                      <a:pt x="108534" y="892766"/>
                    </a:lnTo>
                    <a:lnTo>
                      <a:pt x="10648" y="852205"/>
                    </a:lnTo>
                    <a:lnTo>
                      <a:pt x="34421" y="737801"/>
                    </a:lnTo>
                    <a:lnTo>
                      <a:pt x="139326" y="739579"/>
                    </a:lnTo>
                    <a:lnTo>
                      <a:pt x="170385" y="656539"/>
                    </a:lnTo>
                    <a:lnTo>
                      <a:pt x="86679" y="590765"/>
                    </a:lnTo>
                    <a:lnTo>
                      <a:pt x="140437" y="487017"/>
                    </a:lnTo>
                    <a:lnTo>
                      <a:pt x="239495" y="516590"/>
                    </a:lnTo>
                    <a:lnTo>
                      <a:pt x="244191" y="508163"/>
                    </a:lnTo>
                    <a:lnTo>
                      <a:pt x="291472" y="442977"/>
                    </a:lnTo>
                    <a:lnTo>
                      <a:pt x="230426" y="359531"/>
                    </a:lnTo>
                    <a:lnTo>
                      <a:pt x="310181" y="274135"/>
                    </a:lnTo>
                    <a:lnTo>
                      <a:pt x="397526" y="329299"/>
                    </a:lnTo>
                    <a:lnTo>
                      <a:pt x="444095" y="288220"/>
                    </a:lnTo>
                    <a:lnTo>
                      <a:pt x="467432" y="272304"/>
                    </a:lnTo>
                    <a:lnTo>
                      <a:pt x="431228" y="175656"/>
                    </a:lnTo>
                    <a:lnTo>
                      <a:pt x="531065" y="114943"/>
                    </a:lnTo>
                    <a:lnTo>
                      <a:pt x="600331" y="191674"/>
                    </a:lnTo>
                    <a:lnTo>
                      <a:pt x="659559" y="162400"/>
                    </a:lnTo>
                    <a:lnTo>
                      <a:pt x="682905" y="154730"/>
                    </a:lnTo>
                    <a:lnTo>
                      <a:pt x="674194" y="52774"/>
                    </a:lnTo>
                    <a:lnTo>
                      <a:pt x="786708" y="21249"/>
                    </a:lnTo>
                    <a:lnTo>
                      <a:pt x="832580" y="113573"/>
                    </a:lnTo>
                    <a:lnTo>
                      <a:pt x="907909" y="100371"/>
                    </a:lnTo>
                    <a:lnTo>
                      <a:pt x="922350" y="99641"/>
                    </a:lnTo>
                    <a:close/>
                  </a:path>
                </a:pathLst>
              </a:custGeom>
              <a:gradFill flip="none" rotWithShape="1">
                <a:gsLst>
                  <a:gs pos="100000">
                    <a:srgbClr val="E0E0E0"/>
                  </a:gs>
                  <a:gs pos="0">
                    <a:srgbClr val="F9F9F9"/>
                  </a:gs>
                </a:gsLst>
                <a:lin ang="2700000" scaled="1"/>
                <a:tileRect/>
              </a:gradFill>
              <a:ln w="12700" cap="flat" cmpd="sng" algn="ctr">
                <a:noFill/>
                <a:prstDash val="solid"/>
                <a:miter lim="800000"/>
              </a:ln>
              <a:effectLst>
                <a:outerShdw blurRad="101600" dist="50800" dir="2700000" algn="tl" rotWithShape="0">
                  <a:prstClr val="black">
                    <a:alpha val="4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82" name="椭圆 81"/>
              <p:cNvSpPr/>
              <p:nvPr/>
            </p:nvSpPr>
            <p:spPr>
              <a:xfrm>
                <a:off x="5397595" y="2734243"/>
                <a:ext cx="1396811" cy="1396811"/>
              </a:xfrm>
              <a:prstGeom prst="ellipse">
                <a:avLst/>
              </a:prstGeom>
              <a:solidFill>
                <a:sysClr val="window" lastClr="FFFFFF">
                  <a:lumMod val="95000"/>
                </a:sysClr>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38100" dir="13500000">
                  <a:prstClr val="black">
                    <a:alpha val="3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grpSp>
          <p:nvGrpSpPr>
            <p:cNvPr id="83" name="组合 82"/>
            <p:cNvGrpSpPr/>
            <p:nvPr/>
          </p:nvGrpSpPr>
          <p:grpSpPr>
            <a:xfrm>
              <a:off x="7140506" y="3881774"/>
              <a:ext cx="556150" cy="554857"/>
              <a:chOff x="5096275" y="2435252"/>
              <a:chExt cx="1999451" cy="1994792"/>
            </a:xfrm>
          </p:grpSpPr>
          <p:sp>
            <p:nvSpPr>
              <p:cNvPr id="84" name="任意多边形 83"/>
              <p:cNvSpPr/>
              <p:nvPr/>
            </p:nvSpPr>
            <p:spPr>
              <a:xfrm>
                <a:off x="5096275" y="2435252"/>
                <a:ext cx="1999451" cy="1994792"/>
              </a:xfrm>
              <a:custGeom>
                <a:avLst/>
                <a:gdLst>
                  <a:gd name="connsiteX0" fmla="*/ 941301 w 1999451"/>
                  <a:gd name="connsiteY0" fmla="*/ 0 h 1994792"/>
                  <a:gd name="connsiteX1" fmla="*/ 1058149 w 1999451"/>
                  <a:gd name="connsiteY1" fmla="*/ 0 h 1994792"/>
                  <a:gd name="connsiteX2" fmla="*/ 1077100 w 1999451"/>
                  <a:gd name="connsiteY2" fmla="*/ 99641 h 1994792"/>
                  <a:gd name="connsiteX3" fmla="*/ 1091542 w 1999451"/>
                  <a:gd name="connsiteY3" fmla="*/ 100371 h 1994792"/>
                  <a:gd name="connsiteX4" fmla="*/ 1166114 w 1999451"/>
                  <a:gd name="connsiteY4" fmla="*/ 115099 h 1994792"/>
                  <a:gd name="connsiteX5" fmla="*/ 1212743 w 1999451"/>
                  <a:gd name="connsiteY5" fmla="*/ 21249 h 1994792"/>
                  <a:gd name="connsiteX6" fmla="*/ 1325258 w 1999451"/>
                  <a:gd name="connsiteY6" fmla="*/ 52774 h 1994792"/>
                  <a:gd name="connsiteX7" fmla="*/ 1316352 w 1999451"/>
                  <a:gd name="connsiteY7" fmla="*/ 157011 h 1994792"/>
                  <a:gd name="connsiteX8" fmla="*/ 1400099 w 1999451"/>
                  <a:gd name="connsiteY8" fmla="*/ 190589 h 1994792"/>
                  <a:gd name="connsiteX9" fmla="*/ 1468386 w 1999451"/>
                  <a:gd name="connsiteY9" fmla="*/ 114943 h 1994792"/>
                  <a:gd name="connsiteX10" fmla="*/ 1568223 w 1999451"/>
                  <a:gd name="connsiteY10" fmla="*/ 175656 h 1994792"/>
                  <a:gd name="connsiteX11" fmla="*/ 1532091 w 1999451"/>
                  <a:gd name="connsiteY11" fmla="*/ 272114 h 1994792"/>
                  <a:gd name="connsiteX12" fmla="*/ 1602707 w 1999451"/>
                  <a:gd name="connsiteY12" fmla="*/ 328805 h 1994792"/>
                  <a:gd name="connsiteX13" fmla="*/ 1689271 w 1999451"/>
                  <a:gd name="connsiteY13" fmla="*/ 274135 h 1994792"/>
                  <a:gd name="connsiteX14" fmla="*/ 1769026 w 1999451"/>
                  <a:gd name="connsiteY14" fmla="*/ 359531 h 1994792"/>
                  <a:gd name="connsiteX15" fmla="*/ 1706872 w 1999451"/>
                  <a:gd name="connsiteY15" fmla="*/ 444491 h 1994792"/>
                  <a:gd name="connsiteX16" fmla="*/ 1728128 w 1999451"/>
                  <a:gd name="connsiteY16" fmla="*/ 468413 h 1994792"/>
                  <a:gd name="connsiteX17" fmla="*/ 1757986 w 1999451"/>
                  <a:gd name="connsiteY17" fmla="*/ 517179 h 1994792"/>
                  <a:gd name="connsiteX18" fmla="*/ 1859015 w 1999451"/>
                  <a:gd name="connsiteY18" fmla="*/ 487017 h 1994792"/>
                  <a:gd name="connsiteX19" fmla="*/ 1912772 w 1999451"/>
                  <a:gd name="connsiteY19" fmla="*/ 590765 h 1994792"/>
                  <a:gd name="connsiteX20" fmla="*/ 1829333 w 1999451"/>
                  <a:gd name="connsiteY20" fmla="*/ 656330 h 1994792"/>
                  <a:gd name="connsiteX21" fmla="*/ 1852953 w 1999451"/>
                  <a:gd name="connsiteY21" fmla="*/ 712915 h 1994792"/>
                  <a:gd name="connsiteX22" fmla="*/ 1859446 w 1999451"/>
                  <a:gd name="connsiteY22" fmla="*/ 739590 h 1994792"/>
                  <a:gd name="connsiteX23" fmla="*/ 1965029 w 1999451"/>
                  <a:gd name="connsiteY23" fmla="*/ 737801 h 1994792"/>
                  <a:gd name="connsiteX24" fmla="*/ 1988802 w 1999451"/>
                  <a:gd name="connsiteY24" fmla="*/ 852205 h 1994792"/>
                  <a:gd name="connsiteX25" fmla="*/ 1889722 w 1999451"/>
                  <a:gd name="connsiteY25" fmla="*/ 893261 h 1994792"/>
                  <a:gd name="connsiteX26" fmla="*/ 1896720 w 1999451"/>
                  <a:gd name="connsiteY26" fmla="*/ 980973 h 1994792"/>
                  <a:gd name="connsiteX27" fmla="*/ 1999451 w 1999451"/>
                  <a:gd name="connsiteY27" fmla="*/ 1007889 h 1994792"/>
                  <a:gd name="connsiteX28" fmla="*/ 1991477 w 1999451"/>
                  <a:gd name="connsiteY28" fmla="*/ 1124464 h 1994792"/>
                  <a:gd name="connsiteX29" fmla="*/ 1885216 w 1999451"/>
                  <a:gd name="connsiteY29" fmla="*/ 1137240 h 1994792"/>
                  <a:gd name="connsiteX30" fmla="*/ 1879495 w 1999451"/>
                  <a:gd name="connsiteY30" fmla="*/ 1174729 h 1994792"/>
                  <a:gd name="connsiteX31" fmla="*/ 1865434 w 1999451"/>
                  <a:gd name="connsiteY31" fmla="*/ 1222071 h 1994792"/>
                  <a:gd name="connsiteX32" fmla="*/ 1959729 w 1999451"/>
                  <a:gd name="connsiteY32" fmla="*/ 1277247 h 1994792"/>
                  <a:gd name="connsiteX33" fmla="*/ 1920599 w 1999451"/>
                  <a:gd name="connsiteY33" fmla="*/ 1387348 h 1994792"/>
                  <a:gd name="connsiteX34" fmla="*/ 1811865 w 1999451"/>
                  <a:gd name="connsiteY34" fmla="*/ 1370522 h 1994792"/>
                  <a:gd name="connsiteX35" fmla="*/ 1773443 w 1999451"/>
                  <a:gd name="connsiteY35" fmla="*/ 1447897 h 1994792"/>
                  <a:gd name="connsiteX36" fmla="*/ 1848807 w 1999451"/>
                  <a:gd name="connsiteY36" fmla="*/ 1525900 h 1994792"/>
                  <a:gd name="connsiteX37" fmla="*/ 1781423 w 1999451"/>
                  <a:gd name="connsiteY37" fmla="*/ 1621362 h 1994792"/>
                  <a:gd name="connsiteX38" fmla="*/ 1681572 w 1999451"/>
                  <a:gd name="connsiteY38" fmla="*/ 1575965 h 1994792"/>
                  <a:gd name="connsiteX39" fmla="*/ 1627054 w 1999451"/>
                  <a:gd name="connsiteY39" fmla="*/ 1636312 h 1994792"/>
                  <a:gd name="connsiteX40" fmla="*/ 1623129 w 1999451"/>
                  <a:gd name="connsiteY40" fmla="*/ 1639482 h 1994792"/>
                  <a:gd name="connsiteX41" fmla="*/ 1674913 w 1999451"/>
                  <a:gd name="connsiteY41" fmla="*/ 1735407 h 1994792"/>
                  <a:gd name="connsiteX42" fmla="*/ 1584273 w 1999451"/>
                  <a:gd name="connsiteY42" fmla="*/ 1809148 h 1994792"/>
                  <a:gd name="connsiteX43" fmla="*/ 1500451 w 1999451"/>
                  <a:gd name="connsiteY43" fmla="*/ 1738561 h 1994792"/>
                  <a:gd name="connsiteX44" fmla="*/ 1495073 w 1999451"/>
                  <a:gd name="connsiteY44" fmla="*/ 1742905 h 1994792"/>
                  <a:gd name="connsiteX45" fmla="*/ 1426450 w 1999451"/>
                  <a:gd name="connsiteY45" fmla="*/ 1781627 h 1994792"/>
                  <a:gd name="connsiteX46" fmla="*/ 1450943 w 1999451"/>
                  <a:gd name="connsiteY46" fmla="*/ 1890227 h 1994792"/>
                  <a:gd name="connsiteX47" fmla="*/ 1343769 w 1999451"/>
                  <a:gd name="connsiteY47" fmla="*/ 1936779 h 1994792"/>
                  <a:gd name="connsiteX48" fmla="*/ 1281530 w 1999451"/>
                  <a:gd name="connsiteY48" fmla="*/ 1845358 h 1994792"/>
                  <a:gd name="connsiteX49" fmla="*/ 1262809 w 1999451"/>
                  <a:gd name="connsiteY49" fmla="*/ 1852610 h 1994792"/>
                  <a:gd name="connsiteX50" fmla="*/ 1199258 w 1999451"/>
                  <a:gd name="connsiteY50" fmla="*/ 1867022 h 1994792"/>
                  <a:gd name="connsiteX51" fmla="*/ 1193508 w 1999451"/>
                  <a:gd name="connsiteY51" fmla="*/ 1978881 h 1994792"/>
                  <a:gd name="connsiteX52" fmla="*/ 1077749 w 1999451"/>
                  <a:gd name="connsiteY52" fmla="*/ 1994792 h 1994792"/>
                  <a:gd name="connsiteX53" fmla="*/ 1042026 w 1999451"/>
                  <a:gd name="connsiteY53" fmla="*/ 1888612 h 1994792"/>
                  <a:gd name="connsiteX54" fmla="*/ 999725 w 1999451"/>
                  <a:gd name="connsiteY54" fmla="*/ 1891762 h 1994792"/>
                  <a:gd name="connsiteX55" fmla="*/ 957089 w 1999451"/>
                  <a:gd name="connsiteY55" fmla="*/ 1889609 h 1994792"/>
                  <a:gd name="connsiteX56" fmla="*/ 921702 w 1999451"/>
                  <a:gd name="connsiteY56" fmla="*/ 1994792 h 1994792"/>
                  <a:gd name="connsiteX57" fmla="*/ 805942 w 1999451"/>
                  <a:gd name="connsiteY57" fmla="*/ 1978881 h 1994792"/>
                  <a:gd name="connsiteX58" fmla="*/ 800282 w 1999451"/>
                  <a:gd name="connsiteY58" fmla="*/ 1868771 h 1994792"/>
                  <a:gd name="connsiteX59" fmla="*/ 732684 w 1999451"/>
                  <a:gd name="connsiteY59" fmla="*/ 1851389 h 1994792"/>
                  <a:gd name="connsiteX60" fmla="*/ 717862 w 1999451"/>
                  <a:gd name="connsiteY60" fmla="*/ 1845445 h 1994792"/>
                  <a:gd name="connsiteX61" fmla="*/ 655683 w 1999451"/>
                  <a:gd name="connsiteY61" fmla="*/ 1936779 h 1994792"/>
                  <a:gd name="connsiteX62" fmla="*/ 548508 w 1999451"/>
                  <a:gd name="connsiteY62" fmla="*/ 1890227 h 1994792"/>
                  <a:gd name="connsiteX63" fmla="*/ 572952 w 1999451"/>
                  <a:gd name="connsiteY63" fmla="*/ 1781847 h 1994792"/>
                  <a:gd name="connsiteX64" fmla="*/ 499708 w 1999451"/>
                  <a:gd name="connsiteY64" fmla="*/ 1737965 h 1994792"/>
                  <a:gd name="connsiteX65" fmla="*/ 415179 w 1999451"/>
                  <a:gd name="connsiteY65" fmla="*/ 1809148 h 1994792"/>
                  <a:gd name="connsiteX66" fmla="*/ 324539 w 1999451"/>
                  <a:gd name="connsiteY66" fmla="*/ 1735407 h 1994792"/>
                  <a:gd name="connsiteX67" fmla="*/ 376713 w 1999451"/>
                  <a:gd name="connsiteY67" fmla="*/ 1638760 h 1994792"/>
                  <a:gd name="connsiteX68" fmla="*/ 324235 w 1999451"/>
                  <a:gd name="connsiteY68" fmla="*/ 1585494 h 1994792"/>
                  <a:gd name="connsiteX69" fmla="*/ 317410 w 1999451"/>
                  <a:gd name="connsiteY69" fmla="*/ 1576178 h 1994792"/>
                  <a:gd name="connsiteX70" fmla="*/ 218029 w 1999451"/>
                  <a:gd name="connsiteY70" fmla="*/ 1621362 h 1994792"/>
                  <a:gd name="connsiteX71" fmla="*/ 150645 w 1999451"/>
                  <a:gd name="connsiteY71" fmla="*/ 1525900 h 1994792"/>
                  <a:gd name="connsiteX72" fmla="*/ 225969 w 1999451"/>
                  <a:gd name="connsiteY72" fmla="*/ 1447938 h 1994792"/>
                  <a:gd name="connsiteX73" fmla="*/ 188010 w 1999451"/>
                  <a:gd name="connsiteY73" fmla="*/ 1370456 h 1994792"/>
                  <a:gd name="connsiteX74" fmla="*/ 78852 w 1999451"/>
                  <a:gd name="connsiteY74" fmla="*/ 1387348 h 1994792"/>
                  <a:gd name="connsiteX75" fmla="*/ 39722 w 1999451"/>
                  <a:gd name="connsiteY75" fmla="*/ 1277247 h 1994792"/>
                  <a:gd name="connsiteX76" fmla="*/ 134561 w 1999451"/>
                  <a:gd name="connsiteY76" fmla="*/ 1221753 h 1994792"/>
                  <a:gd name="connsiteX77" fmla="*/ 116998 w 1999451"/>
                  <a:gd name="connsiteY77" fmla="*/ 1159612 h 1994792"/>
                  <a:gd name="connsiteX78" fmla="*/ 113873 w 1999451"/>
                  <a:gd name="connsiteY78" fmla="*/ 1137196 h 1994792"/>
                  <a:gd name="connsiteX79" fmla="*/ 7974 w 1999451"/>
                  <a:gd name="connsiteY79" fmla="*/ 1124464 h 1994792"/>
                  <a:gd name="connsiteX80" fmla="*/ 0 w 1999451"/>
                  <a:gd name="connsiteY80" fmla="*/ 1007889 h 1994792"/>
                  <a:gd name="connsiteX81" fmla="*/ 102311 w 1999451"/>
                  <a:gd name="connsiteY81" fmla="*/ 981083 h 1994792"/>
                  <a:gd name="connsiteX82" fmla="*/ 105790 w 1999451"/>
                  <a:gd name="connsiteY82" fmla="*/ 907597 h 1994792"/>
                  <a:gd name="connsiteX83" fmla="*/ 108534 w 1999451"/>
                  <a:gd name="connsiteY83" fmla="*/ 892766 h 1994792"/>
                  <a:gd name="connsiteX84" fmla="*/ 10648 w 1999451"/>
                  <a:gd name="connsiteY84" fmla="*/ 852205 h 1994792"/>
                  <a:gd name="connsiteX85" fmla="*/ 34421 w 1999451"/>
                  <a:gd name="connsiteY85" fmla="*/ 737801 h 1994792"/>
                  <a:gd name="connsiteX86" fmla="*/ 139326 w 1999451"/>
                  <a:gd name="connsiteY86" fmla="*/ 739579 h 1994792"/>
                  <a:gd name="connsiteX87" fmla="*/ 170385 w 1999451"/>
                  <a:gd name="connsiteY87" fmla="*/ 656539 h 1994792"/>
                  <a:gd name="connsiteX88" fmla="*/ 86679 w 1999451"/>
                  <a:gd name="connsiteY88" fmla="*/ 590765 h 1994792"/>
                  <a:gd name="connsiteX89" fmla="*/ 140437 w 1999451"/>
                  <a:gd name="connsiteY89" fmla="*/ 487017 h 1994792"/>
                  <a:gd name="connsiteX90" fmla="*/ 239495 w 1999451"/>
                  <a:gd name="connsiteY90" fmla="*/ 516590 h 1994792"/>
                  <a:gd name="connsiteX91" fmla="*/ 244191 w 1999451"/>
                  <a:gd name="connsiteY91" fmla="*/ 508163 h 1994792"/>
                  <a:gd name="connsiteX92" fmla="*/ 291472 w 1999451"/>
                  <a:gd name="connsiteY92" fmla="*/ 442977 h 1994792"/>
                  <a:gd name="connsiteX93" fmla="*/ 230426 w 1999451"/>
                  <a:gd name="connsiteY93" fmla="*/ 359531 h 1994792"/>
                  <a:gd name="connsiteX94" fmla="*/ 310181 w 1999451"/>
                  <a:gd name="connsiteY94" fmla="*/ 274135 h 1994792"/>
                  <a:gd name="connsiteX95" fmla="*/ 397526 w 1999451"/>
                  <a:gd name="connsiteY95" fmla="*/ 329299 h 1994792"/>
                  <a:gd name="connsiteX96" fmla="*/ 444095 w 1999451"/>
                  <a:gd name="connsiteY96" fmla="*/ 288220 h 1994792"/>
                  <a:gd name="connsiteX97" fmla="*/ 467432 w 1999451"/>
                  <a:gd name="connsiteY97" fmla="*/ 272304 h 1994792"/>
                  <a:gd name="connsiteX98" fmla="*/ 431228 w 1999451"/>
                  <a:gd name="connsiteY98" fmla="*/ 175656 h 1994792"/>
                  <a:gd name="connsiteX99" fmla="*/ 531065 w 1999451"/>
                  <a:gd name="connsiteY99" fmla="*/ 114943 h 1994792"/>
                  <a:gd name="connsiteX100" fmla="*/ 600331 w 1999451"/>
                  <a:gd name="connsiteY100" fmla="*/ 191674 h 1994792"/>
                  <a:gd name="connsiteX101" fmla="*/ 659559 w 1999451"/>
                  <a:gd name="connsiteY101" fmla="*/ 162400 h 1994792"/>
                  <a:gd name="connsiteX102" fmla="*/ 682905 w 1999451"/>
                  <a:gd name="connsiteY102" fmla="*/ 154730 h 1994792"/>
                  <a:gd name="connsiteX103" fmla="*/ 674194 w 1999451"/>
                  <a:gd name="connsiteY103" fmla="*/ 52774 h 1994792"/>
                  <a:gd name="connsiteX104" fmla="*/ 786708 w 1999451"/>
                  <a:gd name="connsiteY104" fmla="*/ 21249 h 1994792"/>
                  <a:gd name="connsiteX105" fmla="*/ 832580 w 1999451"/>
                  <a:gd name="connsiteY105" fmla="*/ 113573 h 1994792"/>
                  <a:gd name="connsiteX106" fmla="*/ 907909 w 1999451"/>
                  <a:gd name="connsiteY106" fmla="*/ 100371 h 1994792"/>
                  <a:gd name="connsiteX107" fmla="*/ 922350 w 1999451"/>
                  <a:gd name="connsiteY107" fmla="*/ 99641 h 199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999451" h="1994792">
                    <a:moveTo>
                      <a:pt x="941301" y="0"/>
                    </a:moveTo>
                    <a:lnTo>
                      <a:pt x="1058149" y="0"/>
                    </a:lnTo>
                    <a:lnTo>
                      <a:pt x="1077100" y="99641"/>
                    </a:lnTo>
                    <a:lnTo>
                      <a:pt x="1091542" y="100371"/>
                    </a:lnTo>
                    <a:lnTo>
                      <a:pt x="1166114" y="115099"/>
                    </a:lnTo>
                    <a:lnTo>
                      <a:pt x="1212743" y="21249"/>
                    </a:lnTo>
                    <a:lnTo>
                      <a:pt x="1325258" y="52774"/>
                    </a:lnTo>
                    <a:lnTo>
                      <a:pt x="1316352" y="157011"/>
                    </a:lnTo>
                    <a:lnTo>
                      <a:pt x="1400099" y="190589"/>
                    </a:lnTo>
                    <a:lnTo>
                      <a:pt x="1468386" y="114943"/>
                    </a:lnTo>
                    <a:lnTo>
                      <a:pt x="1568223" y="175656"/>
                    </a:lnTo>
                    <a:lnTo>
                      <a:pt x="1532091" y="272114"/>
                    </a:lnTo>
                    <a:lnTo>
                      <a:pt x="1602707" y="328805"/>
                    </a:lnTo>
                    <a:lnTo>
                      <a:pt x="1689271" y="274135"/>
                    </a:lnTo>
                    <a:lnTo>
                      <a:pt x="1769026" y="359531"/>
                    </a:lnTo>
                    <a:lnTo>
                      <a:pt x="1706872" y="444491"/>
                    </a:lnTo>
                    <a:lnTo>
                      <a:pt x="1728128" y="468413"/>
                    </a:lnTo>
                    <a:lnTo>
                      <a:pt x="1757986" y="517179"/>
                    </a:lnTo>
                    <a:lnTo>
                      <a:pt x="1859015" y="487017"/>
                    </a:lnTo>
                    <a:lnTo>
                      <a:pt x="1912772" y="590765"/>
                    </a:lnTo>
                    <a:lnTo>
                      <a:pt x="1829333" y="656330"/>
                    </a:lnTo>
                    <a:lnTo>
                      <a:pt x="1852953" y="712915"/>
                    </a:lnTo>
                    <a:lnTo>
                      <a:pt x="1859446" y="739590"/>
                    </a:lnTo>
                    <a:lnTo>
                      <a:pt x="1965029" y="737801"/>
                    </a:lnTo>
                    <a:lnTo>
                      <a:pt x="1988802" y="852205"/>
                    </a:lnTo>
                    <a:lnTo>
                      <a:pt x="1889722" y="893261"/>
                    </a:lnTo>
                    <a:lnTo>
                      <a:pt x="1896720" y="980973"/>
                    </a:lnTo>
                    <a:lnTo>
                      <a:pt x="1999451" y="1007889"/>
                    </a:lnTo>
                    <a:lnTo>
                      <a:pt x="1991477" y="1124464"/>
                    </a:lnTo>
                    <a:lnTo>
                      <a:pt x="1885216" y="1137240"/>
                    </a:lnTo>
                    <a:lnTo>
                      <a:pt x="1879495" y="1174729"/>
                    </a:lnTo>
                    <a:lnTo>
                      <a:pt x="1865434" y="1222071"/>
                    </a:lnTo>
                    <a:lnTo>
                      <a:pt x="1959729" y="1277247"/>
                    </a:lnTo>
                    <a:lnTo>
                      <a:pt x="1920599" y="1387348"/>
                    </a:lnTo>
                    <a:lnTo>
                      <a:pt x="1811865" y="1370522"/>
                    </a:lnTo>
                    <a:lnTo>
                      <a:pt x="1773443" y="1447897"/>
                    </a:lnTo>
                    <a:lnTo>
                      <a:pt x="1848807" y="1525900"/>
                    </a:lnTo>
                    <a:lnTo>
                      <a:pt x="1781423" y="1621362"/>
                    </a:lnTo>
                    <a:lnTo>
                      <a:pt x="1681572" y="1575965"/>
                    </a:lnTo>
                    <a:lnTo>
                      <a:pt x="1627054" y="1636312"/>
                    </a:lnTo>
                    <a:lnTo>
                      <a:pt x="1623129" y="1639482"/>
                    </a:lnTo>
                    <a:lnTo>
                      <a:pt x="1674913" y="1735407"/>
                    </a:lnTo>
                    <a:lnTo>
                      <a:pt x="1584273" y="1809148"/>
                    </a:lnTo>
                    <a:lnTo>
                      <a:pt x="1500451" y="1738561"/>
                    </a:lnTo>
                    <a:lnTo>
                      <a:pt x="1495073" y="1742905"/>
                    </a:lnTo>
                    <a:lnTo>
                      <a:pt x="1426450" y="1781627"/>
                    </a:lnTo>
                    <a:lnTo>
                      <a:pt x="1450943" y="1890227"/>
                    </a:lnTo>
                    <a:lnTo>
                      <a:pt x="1343769" y="1936779"/>
                    </a:lnTo>
                    <a:lnTo>
                      <a:pt x="1281530" y="1845358"/>
                    </a:lnTo>
                    <a:lnTo>
                      <a:pt x="1262809" y="1852610"/>
                    </a:lnTo>
                    <a:lnTo>
                      <a:pt x="1199258" y="1867022"/>
                    </a:lnTo>
                    <a:lnTo>
                      <a:pt x="1193508" y="1978881"/>
                    </a:lnTo>
                    <a:lnTo>
                      <a:pt x="1077749" y="1994792"/>
                    </a:lnTo>
                    <a:lnTo>
                      <a:pt x="1042026" y="1888612"/>
                    </a:lnTo>
                    <a:lnTo>
                      <a:pt x="999725" y="1891762"/>
                    </a:lnTo>
                    <a:lnTo>
                      <a:pt x="957089" y="1889609"/>
                    </a:lnTo>
                    <a:lnTo>
                      <a:pt x="921702" y="1994792"/>
                    </a:lnTo>
                    <a:lnTo>
                      <a:pt x="805942" y="1978881"/>
                    </a:lnTo>
                    <a:lnTo>
                      <a:pt x="800282" y="1868771"/>
                    </a:lnTo>
                    <a:lnTo>
                      <a:pt x="732684" y="1851389"/>
                    </a:lnTo>
                    <a:lnTo>
                      <a:pt x="717862" y="1845445"/>
                    </a:lnTo>
                    <a:lnTo>
                      <a:pt x="655683" y="1936779"/>
                    </a:lnTo>
                    <a:lnTo>
                      <a:pt x="548508" y="1890227"/>
                    </a:lnTo>
                    <a:lnTo>
                      <a:pt x="572952" y="1781847"/>
                    </a:lnTo>
                    <a:lnTo>
                      <a:pt x="499708" y="1737965"/>
                    </a:lnTo>
                    <a:lnTo>
                      <a:pt x="415179" y="1809148"/>
                    </a:lnTo>
                    <a:lnTo>
                      <a:pt x="324539" y="1735407"/>
                    </a:lnTo>
                    <a:lnTo>
                      <a:pt x="376713" y="1638760"/>
                    </a:lnTo>
                    <a:lnTo>
                      <a:pt x="324235" y="1585494"/>
                    </a:lnTo>
                    <a:lnTo>
                      <a:pt x="317410" y="1576178"/>
                    </a:lnTo>
                    <a:lnTo>
                      <a:pt x="218029" y="1621362"/>
                    </a:lnTo>
                    <a:lnTo>
                      <a:pt x="150645" y="1525900"/>
                    </a:lnTo>
                    <a:lnTo>
                      <a:pt x="225969" y="1447938"/>
                    </a:lnTo>
                    <a:lnTo>
                      <a:pt x="188010" y="1370456"/>
                    </a:lnTo>
                    <a:lnTo>
                      <a:pt x="78852" y="1387348"/>
                    </a:lnTo>
                    <a:lnTo>
                      <a:pt x="39722" y="1277247"/>
                    </a:lnTo>
                    <a:lnTo>
                      <a:pt x="134561" y="1221753"/>
                    </a:lnTo>
                    <a:lnTo>
                      <a:pt x="116998" y="1159612"/>
                    </a:lnTo>
                    <a:lnTo>
                      <a:pt x="113873" y="1137196"/>
                    </a:lnTo>
                    <a:lnTo>
                      <a:pt x="7974" y="1124464"/>
                    </a:lnTo>
                    <a:lnTo>
                      <a:pt x="0" y="1007889"/>
                    </a:lnTo>
                    <a:lnTo>
                      <a:pt x="102311" y="981083"/>
                    </a:lnTo>
                    <a:lnTo>
                      <a:pt x="105790" y="907597"/>
                    </a:lnTo>
                    <a:lnTo>
                      <a:pt x="108534" y="892766"/>
                    </a:lnTo>
                    <a:lnTo>
                      <a:pt x="10648" y="852205"/>
                    </a:lnTo>
                    <a:lnTo>
                      <a:pt x="34421" y="737801"/>
                    </a:lnTo>
                    <a:lnTo>
                      <a:pt x="139326" y="739579"/>
                    </a:lnTo>
                    <a:lnTo>
                      <a:pt x="170385" y="656539"/>
                    </a:lnTo>
                    <a:lnTo>
                      <a:pt x="86679" y="590765"/>
                    </a:lnTo>
                    <a:lnTo>
                      <a:pt x="140437" y="487017"/>
                    </a:lnTo>
                    <a:lnTo>
                      <a:pt x="239495" y="516590"/>
                    </a:lnTo>
                    <a:lnTo>
                      <a:pt x="244191" y="508163"/>
                    </a:lnTo>
                    <a:lnTo>
                      <a:pt x="291472" y="442977"/>
                    </a:lnTo>
                    <a:lnTo>
                      <a:pt x="230426" y="359531"/>
                    </a:lnTo>
                    <a:lnTo>
                      <a:pt x="310181" y="274135"/>
                    </a:lnTo>
                    <a:lnTo>
                      <a:pt x="397526" y="329299"/>
                    </a:lnTo>
                    <a:lnTo>
                      <a:pt x="444095" y="288220"/>
                    </a:lnTo>
                    <a:lnTo>
                      <a:pt x="467432" y="272304"/>
                    </a:lnTo>
                    <a:lnTo>
                      <a:pt x="431228" y="175656"/>
                    </a:lnTo>
                    <a:lnTo>
                      <a:pt x="531065" y="114943"/>
                    </a:lnTo>
                    <a:lnTo>
                      <a:pt x="600331" y="191674"/>
                    </a:lnTo>
                    <a:lnTo>
                      <a:pt x="659559" y="162400"/>
                    </a:lnTo>
                    <a:lnTo>
                      <a:pt x="682905" y="154730"/>
                    </a:lnTo>
                    <a:lnTo>
                      <a:pt x="674194" y="52774"/>
                    </a:lnTo>
                    <a:lnTo>
                      <a:pt x="786708" y="21249"/>
                    </a:lnTo>
                    <a:lnTo>
                      <a:pt x="832580" y="113573"/>
                    </a:lnTo>
                    <a:lnTo>
                      <a:pt x="907909" y="100371"/>
                    </a:lnTo>
                    <a:lnTo>
                      <a:pt x="922350" y="99641"/>
                    </a:lnTo>
                    <a:close/>
                  </a:path>
                </a:pathLst>
              </a:custGeom>
              <a:gradFill flip="none" rotWithShape="1">
                <a:gsLst>
                  <a:gs pos="100000">
                    <a:srgbClr val="E0E0E0"/>
                  </a:gs>
                  <a:gs pos="0">
                    <a:srgbClr val="F9F9F9"/>
                  </a:gs>
                </a:gsLst>
                <a:lin ang="2700000" scaled="1"/>
                <a:tileRect/>
              </a:gradFill>
              <a:ln w="12700" cap="flat" cmpd="sng" algn="ctr">
                <a:noFill/>
                <a:prstDash val="solid"/>
                <a:miter lim="800000"/>
              </a:ln>
              <a:effectLst>
                <a:outerShdw blurRad="101600" dist="50800" dir="2700000" algn="tl" rotWithShape="0">
                  <a:prstClr val="black">
                    <a:alpha val="4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85" name="椭圆 84"/>
              <p:cNvSpPr/>
              <p:nvPr/>
            </p:nvSpPr>
            <p:spPr>
              <a:xfrm>
                <a:off x="5397595" y="2734243"/>
                <a:ext cx="1396811" cy="1396811"/>
              </a:xfrm>
              <a:prstGeom prst="ellipse">
                <a:avLst/>
              </a:prstGeom>
              <a:solidFill>
                <a:sysClr val="window" lastClr="FFFFFF">
                  <a:lumMod val="95000"/>
                </a:sysClr>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38100" dir="13500000">
                  <a:prstClr val="black">
                    <a:alpha val="3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sp>
          <p:nvSpPr>
            <p:cNvPr id="86" name="任意多边形 85"/>
            <p:cNvSpPr/>
            <p:nvPr/>
          </p:nvSpPr>
          <p:spPr>
            <a:xfrm flipH="1" flipV="1">
              <a:off x="6638423" y="4393196"/>
              <a:ext cx="1590674" cy="390526"/>
            </a:xfrm>
            <a:custGeom>
              <a:avLst/>
              <a:gdLst>
                <a:gd name="connsiteX0" fmla="*/ 2120900 w 2120900"/>
                <a:gd name="connsiteY0" fmla="*/ 520700 h 520700"/>
                <a:gd name="connsiteX1" fmla="*/ 1485900 w 2120900"/>
                <a:gd name="connsiteY1" fmla="*/ 0 h 520700"/>
                <a:gd name="connsiteX2" fmla="*/ 0 w 2120900"/>
                <a:gd name="connsiteY2" fmla="*/ 0 h 520700"/>
              </a:gdLst>
              <a:ahLst/>
              <a:cxnLst>
                <a:cxn ang="0">
                  <a:pos x="connsiteX0" y="connsiteY0"/>
                </a:cxn>
                <a:cxn ang="0">
                  <a:pos x="connsiteX1" y="connsiteY1"/>
                </a:cxn>
                <a:cxn ang="0">
                  <a:pos x="connsiteX2" y="connsiteY2"/>
                </a:cxn>
              </a:cxnLst>
              <a:rect l="l" t="t" r="r" b="b"/>
              <a:pathLst>
                <a:path w="2120900" h="520700">
                  <a:moveTo>
                    <a:pt x="2120900" y="520700"/>
                  </a:moveTo>
                  <a:lnTo>
                    <a:pt x="1485900" y="0"/>
                  </a:ln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nvGrpSpPr>
            <p:cNvPr id="87" name="组合 86"/>
            <p:cNvGrpSpPr/>
            <p:nvPr/>
          </p:nvGrpSpPr>
          <p:grpSpPr>
            <a:xfrm>
              <a:off x="6790170" y="2305738"/>
              <a:ext cx="556150" cy="554857"/>
              <a:chOff x="5096275" y="2435252"/>
              <a:chExt cx="1999451" cy="1994792"/>
            </a:xfrm>
          </p:grpSpPr>
          <p:sp>
            <p:nvSpPr>
              <p:cNvPr id="88" name="任意多边形 87"/>
              <p:cNvSpPr/>
              <p:nvPr/>
            </p:nvSpPr>
            <p:spPr>
              <a:xfrm>
                <a:off x="5096275" y="2435252"/>
                <a:ext cx="1999451" cy="1994792"/>
              </a:xfrm>
              <a:custGeom>
                <a:avLst/>
                <a:gdLst>
                  <a:gd name="connsiteX0" fmla="*/ 941301 w 1999451"/>
                  <a:gd name="connsiteY0" fmla="*/ 0 h 1994792"/>
                  <a:gd name="connsiteX1" fmla="*/ 1058149 w 1999451"/>
                  <a:gd name="connsiteY1" fmla="*/ 0 h 1994792"/>
                  <a:gd name="connsiteX2" fmla="*/ 1077100 w 1999451"/>
                  <a:gd name="connsiteY2" fmla="*/ 99641 h 1994792"/>
                  <a:gd name="connsiteX3" fmla="*/ 1091542 w 1999451"/>
                  <a:gd name="connsiteY3" fmla="*/ 100371 h 1994792"/>
                  <a:gd name="connsiteX4" fmla="*/ 1166114 w 1999451"/>
                  <a:gd name="connsiteY4" fmla="*/ 115099 h 1994792"/>
                  <a:gd name="connsiteX5" fmla="*/ 1212743 w 1999451"/>
                  <a:gd name="connsiteY5" fmla="*/ 21249 h 1994792"/>
                  <a:gd name="connsiteX6" fmla="*/ 1325258 w 1999451"/>
                  <a:gd name="connsiteY6" fmla="*/ 52774 h 1994792"/>
                  <a:gd name="connsiteX7" fmla="*/ 1316352 w 1999451"/>
                  <a:gd name="connsiteY7" fmla="*/ 157011 h 1994792"/>
                  <a:gd name="connsiteX8" fmla="*/ 1400099 w 1999451"/>
                  <a:gd name="connsiteY8" fmla="*/ 190589 h 1994792"/>
                  <a:gd name="connsiteX9" fmla="*/ 1468386 w 1999451"/>
                  <a:gd name="connsiteY9" fmla="*/ 114943 h 1994792"/>
                  <a:gd name="connsiteX10" fmla="*/ 1568223 w 1999451"/>
                  <a:gd name="connsiteY10" fmla="*/ 175656 h 1994792"/>
                  <a:gd name="connsiteX11" fmla="*/ 1532091 w 1999451"/>
                  <a:gd name="connsiteY11" fmla="*/ 272114 h 1994792"/>
                  <a:gd name="connsiteX12" fmla="*/ 1602707 w 1999451"/>
                  <a:gd name="connsiteY12" fmla="*/ 328805 h 1994792"/>
                  <a:gd name="connsiteX13" fmla="*/ 1689271 w 1999451"/>
                  <a:gd name="connsiteY13" fmla="*/ 274135 h 1994792"/>
                  <a:gd name="connsiteX14" fmla="*/ 1769026 w 1999451"/>
                  <a:gd name="connsiteY14" fmla="*/ 359531 h 1994792"/>
                  <a:gd name="connsiteX15" fmla="*/ 1706872 w 1999451"/>
                  <a:gd name="connsiteY15" fmla="*/ 444491 h 1994792"/>
                  <a:gd name="connsiteX16" fmla="*/ 1728128 w 1999451"/>
                  <a:gd name="connsiteY16" fmla="*/ 468413 h 1994792"/>
                  <a:gd name="connsiteX17" fmla="*/ 1757986 w 1999451"/>
                  <a:gd name="connsiteY17" fmla="*/ 517179 h 1994792"/>
                  <a:gd name="connsiteX18" fmla="*/ 1859015 w 1999451"/>
                  <a:gd name="connsiteY18" fmla="*/ 487017 h 1994792"/>
                  <a:gd name="connsiteX19" fmla="*/ 1912772 w 1999451"/>
                  <a:gd name="connsiteY19" fmla="*/ 590765 h 1994792"/>
                  <a:gd name="connsiteX20" fmla="*/ 1829333 w 1999451"/>
                  <a:gd name="connsiteY20" fmla="*/ 656330 h 1994792"/>
                  <a:gd name="connsiteX21" fmla="*/ 1852953 w 1999451"/>
                  <a:gd name="connsiteY21" fmla="*/ 712915 h 1994792"/>
                  <a:gd name="connsiteX22" fmla="*/ 1859446 w 1999451"/>
                  <a:gd name="connsiteY22" fmla="*/ 739590 h 1994792"/>
                  <a:gd name="connsiteX23" fmla="*/ 1965029 w 1999451"/>
                  <a:gd name="connsiteY23" fmla="*/ 737801 h 1994792"/>
                  <a:gd name="connsiteX24" fmla="*/ 1988802 w 1999451"/>
                  <a:gd name="connsiteY24" fmla="*/ 852205 h 1994792"/>
                  <a:gd name="connsiteX25" fmla="*/ 1889722 w 1999451"/>
                  <a:gd name="connsiteY25" fmla="*/ 893261 h 1994792"/>
                  <a:gd name="connsiteX26" fmla="*/ 1896720 w 1999451"/>
                  <a:gd name="connsiteY26" fmla="*/ 980973 h 1994792"/>
                  <a:gd name="connsiteX27" fmla="*/ 1999451 w 1999451"/>
                  <a:gd name="connsiteY27" fmla="*/ 1007889 h 1994792"/>
                  <a:gd name="connsiteX28" fmla="*/ 1991477 w 1999451"/>
                  <a:gd name="connsiteY28" fmla="*/ 1124464 h 1994792"/>
                  <a:gd name="connsiteX29" fmla="*/ 1885216 w 1999451"/>
                  <a:gd name="connsiteY29" fmla="*/ 1137240 h 1994792"/>
                  <a:gd name="connsiteX30" fmla="*/ 1879495 w 1999451"/>
                  <a:gd name="connsiteY30" fmla="*/ 1174729 h 1994792"/>
                  <a:gd name="connsiteX31" fmla="*/ 1865434 w 1999451"/>
                  <a:gd name="connsiteY31" fmla="*/ 1222071 h 1994792"/>
                  <a:gd name="connsiteX32" fmla="*/ 1959729 w 1999451"/>
                  <a:gd name="connsiteY32" fmla="*/ 1277247 h 1994792"/>
                  <a:gd name="connsiteX33" fmla="*/ 1920599 w 1999451"/>
                  <a:gd name="connsiteY33" fmla="*/ 1387348 h 1994792"/>
                  <a:gd name="connsiteX34" fmla="*/ 1811865 w 1999451"/>
                  <a:gd name="connsiteY34" fmla="*/ 1370522 h 1994792"/>
                  <a:gd name="connsiteX35" fmla="*/ 1773443 w 1999451"/>
                  <a:gd name="connsiteY35" fmla="*/ 1447897 h 1994792"/>
                  <a:gd name="connsiteX36" fmla="*/ 1848807 w 1999451"/>
                  <a:gd name="connsiteY36" fmla="*/ 1525900 h 1994792"/>
                  <a:gd name="connsiteX37" fmla="*/ 1781423 w 1999451"/>
                  <a:gd name="connsiteY37" fmla="*/ 1621362 h 1994792"/>
                  <a:gd name="connsiteX38" fmla="*/ 1681572 w 1999451"/>
                  <a:gd name="connsiteY38" fmla="*/ 1575965 h 1994792"/>
                  <a:gd name="connsiteX39" fmla="*/ 1627054 w 1999451"/>
                  <a:gd name="connsiteY39" fmla="*/ 1636312 h 1994792"/>
                  <a:gd name="connsiteX40" fmla="*/ 1623129 w 1999451"/>
                  <a:gd name="connsiteY40" fmla="*/ 1639482 h 1994792"/>
                  <a:gd name="connsiteX41" fmla="*/ 1674913 w 1999451"/>
                  <a:gd name="connsiteY41" fmla="*/ 1735407 h 1994792"/>
                  <a:gd name="connsiteX42" fmla="*/ 1584273 w 1999451"/>
                  <a:gd name="connsiteY42" fmla="*/ 1809148 h 1994792"/>
                  <a:gd name="connsiteX43" fmla="*/ 1500451 w 1999451"/>
                  <a:gd name="connsiteY43" fmla="*/ 1738561 h 1994792"/>
                  <a:gd name="connsiteX44" fmla="*/ 1495073 w 1999451"/>
                  <a:gd name="connsiteY44" fmla="*/ 1742905 h 1994792"/>
                  <a:gd name="connsiteX45" fmla="*/ 1426450 w 1999451"/>
                  <a:gd name="connsiteY45" fmla="*/ 1781627 h 1994792"/>
                  <a:gd name="connsiteX46" fmla="*/ 1450943 w 1999451"/>
                  <a:gd name="connsiteY46" fmla="*/ 1890227 h 1994792"/>
                  <a:gd name="connsiteX47" fmla="*/ 1343769 w 1999451"/>
                  <a:gd name="connsiteY47" fmla="*/ 1936779 h 1994792"/>
                  <a:gd name="connsiteX48" fmla="*/ 1281530 w 1999451"/>
                  <a:gd name="connsiteY48" fmla="*/ 1845358 h 1994792"/>
                  <a:gd name="connsiteX49" fmla="*/ 1262809 w 1999451"/>
                  <a:gd name="connsiteY49" fmla="*/ 1852610 h 1994792"/>
                  <a:gd name="connsiteX50" fmla="*/ 1199258 w 1999451"/>
                  <a:gd name="connsiteY50" fmla="*/ 1867022 h 1994792"/>
                  <a:gd name="connsiteX51" fmla="*/ 1193508 w 1999451"/>
                  <a:gd name="connsiteY51" fmla="*/ 1978881 h 1994792"/>
                  <a:gd name="connsiteX52" fmla="*/ 1077749 w 1999451"/>
                  <a:gd name="connsiteY52" fmla="*/ 1994792 h 1994792"/>
                  <a:gd name="connsiteX53" fmla="*/ 1042026 w 1999451"/>
                  <a:gd name="connsiteY53" fmla="*/ 1888612 h 1994792"/>
                  <a:gd name="connsiteX54" fmla="*/ 999725 w 1999451"/>
                  <a:gd name="connsiteY54" fmla="*/ 1891762 h 1994792"/>
                  <a:gd name="connsiteX55" fmla="*/ 957089 w 1999451"/>
                  <a:gd name="connsiteY55" fmla="*/ 1889609 h 1994792"/>
                  <a:gd name="connsiteX56" fmla="*/ 921702 w 1999451"/>
                  <a:gd name="connsiteY56" fmla="*/ 1994792 h 1994792"/>
                  <a:gd name="connsiteX57" fmla="*/ 805942 w 1999451"/>
                  <a:gd name="connsiteY57" fmla="*/ 1978881 h 1994792"/>
                  <a:gd name="connsiteX58" fmla="*/ 800282 w 1999451"/>
                  <a:gd name="connsiteY58" fmla="*/ 1868771 h 1994792"/>
                  <a:gd name="connsiteX59" fmla="*/ 732684 w 1999451"/>
                  <a:gd name="connsiteY59" fmla="*/ 1851389 h 1994792"/>
                  <a:gd name="connsiteX60" fmla="*/ 717862 w 1999451"/>
                  <a:gd name="connsiteY60" fmla="*/ 1845445 h 1994792"/>
                  <a:gd name="connsiteX61" fmla="*/ 655683 w 1999451"/>
                  <a:gd name="connsiteY61" fmla="*/ 1936779 h 1994792"/>
                  <a:gd name="connsiteX62" fmla="*/ 548508 w 1999451"/>
                  <a:gd name="connsiteY62" fmla="*/ 1890227 h 1994792"/>
                  <a:gd name="connsiteX63" fmla="*/ 572952 w 1999451"/>
                  <a:gd name="connsiteY63" fmla="*/ 1781847 h 1994792"/>
                  <a:gd name="connsiteX64" fmla="*/ 499708 w 1999451"/>
                  <a:gd name="connsiteY64" fmla="*/ 1737965 h 1994792"/>
                  <a:gd name="connsiteX65" fmla="*/ 415179 w 1999451"/>
                  <a:gd name="connsiteY65" fmla="*/ 1809148 h 1994792"/>
                  <a:gd name="connsiteX66" fmla="*/ 324539 w 1999451"/>
                  <a:gd name="connsiteY66" fmla="*/ 1735407 h 1994792"/>
                  <a:gd name="connsiteX67" fmla="*/ 376713 w 1999451"/>
                  <a:gd name="connsiteY67" fmla="*/ 1638760 h 1994792"/>
                  <a:gd name="connsiteX68" fmla="*/ 324235 w 1999451"/>
                  <a:gd name="connsiteY68" fmla="*/ 1585494 h 1994792"/>
                  <a:gd name="connsiteX69" fmla="*/ 317410 w 1999451"/>
                  <a:gd name="connsiteY69" fmla="*/ 1576178 h 1994792"/>
                  <a:gd name="connsiteX70" fmla="*/ 218029 w 1999451"/>
                  <a:gd name="connsiteY70" fmla="*/ 1621362 h 1994792"/>
                  <a:gd name="connsiteX71" fmla="*/ 150645 w 1999451"/>
                  <a:gd name="connsiteY71" fmla="*/ 1525900 h 1994792"/>
                  <a:gd name="connsiteX72" fmla="*/ 225969 w 1999451"/>
                  <a:gd name="connsiteY72" fmla="*/ 1447938 h 1994792"/>
                  <a:gd name="connsiteX73" fmla="*/ 188010 w 1999451"/>
                  <a:gd name="connsiteY73" fmla="*/ 1370456 h 1994792"/>
                  <a:gd name="connsiteX74" fmla="*/ 78852 w 1999451"/>
                  <a:gd name="connsiteY74" fmla="*/ 1387348 h 1994792"/>
                  <a:gd name="connsiteX75" fmla="*/ 39722 w 1999451"/>
                  <a:gd name="connsiteY75" fmla="*/ 1277247 h 1994792"/>
                  <a:gd name="connsiteX76" fmla="*/ 134561 w 1999451"/>
                  <a:gd name="connsiteY76" fmla="*/ 1221753 h 1994792"/>
                  <a:gd name="connsiteX77" fmla="*/ 116998 w 1999451"/>
                  <a:gd name="connsiteY77" fmla="*/ 1159612 h 1994792"/>
                  <a:gd name="connsiteX78" fmla="*/ 113873 w 1999451"/>
                  <a:gd name="connsiteY78" fmla="*/ 1137196 h 1994792"/>
                  <a:gd name="connsiteX79" fmla="*/ 7974 w 1999451"/>
                  <a:gd name="connsiteY79" fmla="*/ 1124464 h 1994792"/>
                  <a:gd name="connsiteX80" fmla="*/ 0 w 1999451"/>
                  <a:gd name="connsiteY80" fmla="*/ 1007889 h 1994792"/>
                  <a:gd name="connsiteX81" fmla="*/ 102311 w 1999451"/>
                  <a:gd name="connsiteY81" fmla="*/ 981083 h 1994792"/>
                  <a:gd name="connsiteX82" fmla="*/ 105790 w 1999451"/>
                  <a:gd name="connsiteY82" fmla="*/ 907597 h 1994792"/>
                  <a:gd name="connsiteX83" fmla="*/ 108534 w 1999451"/>
                  <a:gd name="connsiteY83" fmla="*/ 892766 h 1994792"/>
                  <a:gd name="connsiteX84" fmla="*/ 10648 w 1999451"/>
                  <a:gd name="connsiteY84" fmla="*/ 852205 h 1994792"/>
                  <a:gd name="connsiteX85" fmla="*/ 34421 w 1999451"/>
                  <a:gd name="connsiteY85" fmla="*/ 737801 h 1994792"/>
                  <a:gd name="connsiteX86" fmla="*/ 139326 w 1999451"/>
                  <a:gd name="connsiteY86" fmla="*/ 739579 h 1994792"/>
                  <a:gd name="connsiteX87" fmla="*/ 170385 w 1999451"/>
                  <a:gd name="connsiteY87" fmla="*/ 656539 h 1994792"/>
                  <a:gd name="connsiteX88" fmla="*/ 86679 w 1999451"/>
                  <a:gd name="connsiteY88" fmla="*/ 590765 h 1994792"/>
                  <a:gd name="connsiteX89" fmla="*/ 140437 w 1999451"/>
                  <a:gd name="connsiteY89" fmla="*/ 487017 h 1994792"/>
                  <a:gd name="connsiteX90" fmla="*/ 239495 w 1999451"/>
                  <a:gd name="connsiteY90" fmla="*/ 516590 h 1994792"/>
                  <a:gd name="connsiteX91" fmla="*/ 244191 w 1999451"/>
                  <a:gd name="connsiteY91" fmla="*/ 508163 h 1994792"/>
                  <a:gd name="connsiteX92" fmla="*/ 291472 w 1999451"/>
                  <a:gd name="connsiteY92" fmla="*/ 442977 h 1994792"/>
                  <a:gd name="connsiteX93" fmla="*/ 230426 w 1999451"/>
                  <a:gd name="connsiteY93" fmla="*/ 359531 h 1994792"/>
                  <a:gd name="connsiteX94" fmla="*/ 310181 w 1999451"/>
                  <a:gd name="connsiteY94" fmla="*/ 274135 h 1994792"/>
                  <a:gd name="connsiteX95" fmla="*/ 397526 w 1999451"/>
                  <a:gd name="connsiteY95" fmla="*/ 329299 h 1994792"/>
                  <a:gd name="connsiteX96" fmla="*/ 444095 w 1999451"/>
                  <a:gd name="connsiteY96" fmla="*/ 288220 h 1994792"/>
                  <a:gd name="connsiteX97" fmla="*/ 467432 w 1999451"/>
                  <a:gd name="connsiteY97" fmla="*/ 272304 h 1994792"/>
                  <a:gd name="connsiteX98" fmla="*/ 431228 w 1999451"/>
                  <a:gd name="connsiteY98" fmla="*/ 175656 h 1994792"/>
                  <a:gd name="connsiteX99" fmla="*/ 531065 w 1999451"/>
                  <a:gd name="connsiteY99" fmla="*/ 114943 h 1994792"/>
                  <a:gd name="connsiteX100" fmla="*/ 600331 w 1999451"/>
                  <a:gd name="connsiteY100" fmla="*/ 191674 h 1994792"/>
                  <a:gd name="connsiteX101" fmla="*/ 659559 w 1999451"/>
                  <a:gd name="connsiteY101" fmla="*/ 162400 h 1994792"/>
                  <a:gd name="connsiteX102" fmla="*/ 682905 w 1999451"/>
                  <a:gd name="connsiteY102" fmla="*/ 154730 h 1994792"/>
                  <a:gd name="connsiteX103" fmla="*/ 674194 w 1999451"/>
                  <a:gd name="connsiteY103" fmla="*/ 52774 h 1994792"/>
                  <a:gd name="connsiteX104" fmla="*/ 786708 w 1999451"/>
                  <a:gd name="connsiteY104" fmla="*/ 21249 h 1994792"/>
                  <a:gd name="connsiteX105" fmla="*/ 832580 w 1999451"/>
                  <a:gd name="connsiteY105" fmla="*/ 113573 h 1994792"/>
                  <a:gd name="connsiteX106" fmla="*/ 907909 w 1999451"/>
                  <a:gd name="connsiteY106" fmla="*/ 100371 h 1994792"/>
                  <a:gd name="connsiteX107" fmla="*/ 922350 w 1999451"/>
                  <a:gd name="connsiteY107" fmla="*/ 99641 h 199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999451" h="1994792">
                    <a:moveTo>
                      <a:pt x="941301" y="0"/>
                    </a:moveTo>
                    <a:lnTo>
                      <a:pt x="1058149" y="0"/>
                    </a:lnTo>
                    <a:lnTo>
                      <a:pt x="1077100" y="99641"/>
                    </a:lnTo>
                    <a:lnTo>
                      <a:pt x="1091542" y="100371"/>
                    </a:lnTo>
                    <a:lnTo>
                      <a:pt x="1166114" y="115099"/>
                    </a:lnTo>
                    <a:lnTo>
                      <a:pt x="1212743" y="21249"/>
                    </a:lnTo>
                    <a:lnTo>
                      <a:pt x="1325258" y="52774"/>
                    </a:lnTo>
                    <a:lnTo>
                      <a:pt x="1316352" y="157011"/>
                    </a:lnTo>
                    <a:lnTo>
                      <a:pt x="1400099" y="190589"/>
                    </a:lnTo>
                    <a:lnTo>
                      <a:pt x="1468386" y="114943"/>
                    </a:lnTo>
                    <a:lnTo>
                      <a:pt x="1568223" y="175656"/>
                    </a:lnTo>
                    <a:lnTo>
                      <a:pt x="1532091" y="272114"/>
                    </a:lnTo>
                    <a:lnTo>
                      <a:pt x="1602707" y="328805"/>
                    </a:lnTo>
                    <a:lnTo>
                      <a:pt x="1689271" y="274135"/>
                    </a:lnTo>
                    <a:lnTo>
                      <a:pt x="1769026" y="359531"/>
                    </a:lnTo>
                    <a:lnTo>
                      <a:pt x="1706872" y="444491"/>
                    </a:lnTo>
                    <a:lnTo>
                      <a:pt x="1728128" y="468413"/>
                    </a:lnTo>
                    <a:lnTo>
                      <a:pt x="1757986" y="517179"/>
                    </a:lnTo>
                    <a:lnTo>
                      <a:pt x="1859015" y="487017"/>
                    </a:lnTo>
                    <a:lnTo>
                      <a:pt x="1912772" y="590765"/>
                    </a:lnTo>
                    <a:lnTo>
                      <a:pt x="1829333" y="656330"/>
                    </a:lnTo>
                    <a:lnTo>
                      <a:pt x="1852953" y="712915"/>
                    </a:lnTo>
                    <a:lnTo>
                      <a:pt x="1859446" y="739590"/>
                    </a:lnTo>
                    <a:lnTo>
                      <a:pt x="1965029" y="737801"/>
                    </a:lnTo>
                    <a:lnTo>
                      <a:pt x="1988802" y="852205"/>
                    </a:lnTo>
                    <a:lnTo>
                      <a:pt x="1889722" y="893261"/>
                    </a:lnTo>
                    <a:lnTo>
                      <a:pt x="1896720" y="980973"/>
                    </a:lnTo>
                    <a:lnTo>
                      <a:pt x="1999451" y="1007889"/>
                    </a:lnTo>
                    <a:lnTo>
                      <a:pt x="1991477" y="1124464"/>
                    </a:lnTo>
                    <a:lnTo>
                      <a:pt x="1885216" y="1137240"/>
                    </a:lnTo>
                    <a:lnTo>
                      <a:pt x="1879495" y="1174729"/>
                    </a:lnTo>
                    <a:lnTo>
                      <a:pt x="1865434" y="1222071"/>
                    </a:lnTo>
                    <a:lnTo>
                      <a:pt x="1959729" y="1277247"/>
                    </a:lnTo>
                    <a:lnTo>
                      <a:pt x="1920599" y="1387348"/>
                    </a:lnTo>
                    <a:lnTo>
                      <a:pt x="1811865" y="1370522"/>
                    </a:lnTo>
                    <a:lnTo>
                      <a:pt x="1773443" y="1447897"/>
                    </a:lnTo>
                    <a:lnTo>
                      <a:pt x="1848807" y="1525900"/>
                    </a:lnTo>
                    <a:lnTo>
                      <a:pt x="1781423" y="1621362"/>
                    </a:lnTo>
                    <a:lnTo>
                      <a:pt x="1681572" y="1575965"/>
                    </a:lnTo>
                    <a:lnTo>
                      <a:pt x="1627054" y="1636312"/>
                    </a:lnTo>
                    <a:lnTo>
                      <a:pt x="1623129" y="1639482"/>
                    </a:lnTo>
                    <a:lnTo>
                      <a:pt x="1674913" y="1735407"/>
                    </a:lnTo>
                    <a:lnTo>
                      <a:pt x="1584273" y="1809148"/>
                    </a:lnTo>
                    <a:lnTo>
                      <a:pt x="1500451" y="1738561"/>
                    </a:lnTo>
                    <a:lnTo>
                      <a:pt x="1495073" y="1742905"/>
                    </a:lnTo>
                    <a:lnTo>
                      <a:pt x="1426450" y="1781627"/>
                    </a:lnTo>
                    <a:lnTo>
                      <a:pt x="1450943" y="1890227"/>
                    </a:lnTo>
                    <a:lnTo>
                      <a:pt x="1343769" y="1936779"/>
                    </a:lnTo>
                    <a:lnTo>
                      <a:pt x="1281530" y="1845358"/>
                    </a:lnTo>
                    <a:lnTo>
                      <a:pt x="1262809" y="1852610"/>
                    </a:lnTo>
                    <a:lnTo>
                      <a:pt x="1199258" y="1867022"/>
                    </a:lnTo>
                    <a:lnTo>
                      <a:pt x="1193508" y="1978881"/>
                    </a:lnTo>
                    <a:lnTo>
                      <a:pt x="1077749" y="1994792"/>
                    </a:lnTo>
                    <a:lnTo>
                      <a:pt x="1042026" y="1888612"/>
                    </a:lnTo>
                    <a:lnTo>
                      <a:pt x="999725" y="1891762"/>
                    </a:lnTo>
                    <a:lnTo>
                      <a:pt x="957089" y="1889609"/>
                    </a:lnTo>
                    <a:lnTo>
                      <a:pt x="921702" y="1994792"/>
                    </a:lnTo>
                    <a:lnTo>
                      <a:pt x="805942" y="1978881"/>
                    </a:lnTo>
                    <a:lnTo>
                      <a:pt x="800282" y="1868771"/>
                    </a:lnTo>
                    <a:lnTo>
                      <a:pt x="732684" y="1851389"/>
                    </a:lnTo>
                    <a:lnTo>
                      <a:pt x="717862" y="1845445"/>
                    </a:lnTo>
                    <a:lnTo>
                      <a:pt x="655683" y="1936779"/>
                    </a:lnTo>
                    <a:lnTo>
                      <a:pt x="548508" y="1890227"/>
                    </a:lnTo>
                    <a:lnTo>
                      <a:pt x="572952" y="1781847"/>
                    </a:lnTo>
                    <a:lnTo>
                      <a:pt x="499708" y="1737965"/>
                    </a:lnTo>
                    <a:lnTo>
                      <a:pt x="415179" y="1809148"/>
                    </a:lnTo>
                    <a:lnTo>
                      <a:pt x="324539" y="1735407"/>
                    </a:lnTo>
                    <a:lnTo>
                      <a:pt x="376713" y="1638760"/>
                    </a:lnTo>
                    <a:lnTo>
                      <a:pt x="324235" y="1585494"/>
                    </a:lnTo>
                    <a:lnTo>
                      <a:pt x="317410" y="1576178"/>
                    </a:lnTo>
                    <a:lnTo>
                      <a:pt x="218029" y="1621362"/>
                    </a:lnTo>
                    <a:lnTo>
                      <a:pt x="150645" y="1525900"/>
                    </a:lnTo>
                    <a:lnTo>
                      <a:pt x="225969" y="1447938"/>
                    </a:lnTo>
                    <a:lnTo>
                      <a:pt x="188010" y="1370456"/>
                    </a:lnTo>
                    <a:lnTo>
                      <a:pt x="78852" y="1387348"/>
                    </a:lnTo>
                    <a:lnTo>
                      <a:pt x="39722" y="1277247"/>
                    </a:lnTo>
                    <a:lnTo>
                      <a:pt x="134561" y="1221753"/>
                    </a:lnTo>
                    <a:lnTo>
                      <a:pt x="116998" y="1159612"/>
                    </a:lnTo>
                    <a:lnTo>
                      <a:pt x="113873" y="1137196"/>
                    </a:lnTo>
                    <a:lnTo>
                      <a:pt x="7974" y="1124464"/>
                    </a:lnTo>
                    <a:lnTo>
                      <a:pt x="0" y="1007889"/>
                    </a:lnTo>
                    <a:lnTo>
                      <a:pt x="102311" y="981083"/>
                    </a:lnTo>
                    <a:lnTo>
                      <a:pt x="105790" y="907597"/>
                    </a:lnTo>
                    <a:lnTo>
                      <a:pt x="108534" y="892766"/>
                    </a:lnTo>
                    <a:lnTo>
                      <a:pt x="10648" y="852205"/>
                    </a:lnTo>
                    <a:lnTo>
                      <a:pt x="34421" y="737801"/>
                    </a:lnTo>
                    <a:lnTo>
                      <a:pt x="139326" y="739579"/>
                    </a:lnTo>
                    <a:lnTo>
                      <a:pt x="170385" y="656539"/>
                    </a:lnTo>
                    <a:lnTo>
                      <a:pt x="86679" y="590765"/>
                    </a:lnTo>
                    <a:lnTo>
                      <a:pt x="140437" y="487017"/>
                    </a:lnTo>
                    <a:lnTo>
                      <a:pt x="239495" y="516590"/>
                    </a:lnTo>
                    <a:lnTo>
                      <a:pt x="244191" y="508163"/>
                    </a:lnTo>
                    <a:lnTo>
                      <a:pt x="291472" y="442977"/>
                    </a:lnTo>
                    <a:lnTo>
                      <a:pt x="230426" y="359531"/>
                    </a:lnTo>
                    <a:lnTo>
                      <a:pt x="310181" y="274135"/>
                    </a:lnTo>
                    <a:lnTo>
                      <a:pt x="397526" y="329299"/>
                    </a:lnTo>
                    <a:lnTo>
                      <a:pt x="444095" y="288220"/>
                    </a:lnTo>
                    <a:lnTo>
                      <a:pt x="467432" y="272304"/>
                    </a:lnTo>
                    <a:lnTo>
                      <a:pt x="431228" y="175656"/>
                    </a:lnTo>
                    <a:lnTo>
                      <a:pt x="531065" y="114943"/>
                    </a:lnTo>
                    <a:lnTo>
                      <a:pt x="600331" y="191674"/>
                    </a:lnTo>
                    <a:lnTo>
                      <a:pt x="659559" y="162400"/>
                    </a:lnTo>
                    <a:lnTo>
                      <a:pt x="682905" y="154730"/>
                    </a:lnTo>
                    <a:lnTo>
                      <a:pt x="674194" y="52774"/>
                    </a:lnTo>
                    <a:lnTo>
                      <a:pt x="786708" y="21249"/>
                    </a:lnTo>
                    <a:lnTo>
                      <a:pt x="832580" y="113573"/>
                    </a:lnTo>
                    <a:lnTo>
                      <a:pt x="907909" y="100371"/>
                    </a:lnTo>
                    <a:lnTo>
                      <a:pt x="922350" y="99641"/>
                    </a:lnTo>
                    <a:close/>
                  </a:path>
                </a:pathLst>
              </a:custGeom>
              <a:gradFill flip="none" rotWithShape="1">
                <a:gsLst>
                  <a:gs pos="100000">
                    <a:srgbClr val="E0E0E0"/>
                  </a:gs>
                  <a:gs pos="0">
                    <a:srgbClr val="F9F9F9"/>
                  </a:gs>
                </a:gsLst>
                <a:lin ang="2700000" scaled="1"/>
                <a:tileRect/>
              </a:gradFill>
              <a:ln w="12700" cap="flat" cmpd="sng" algn="ctr">
                <a:noFill/>
                <a:prstDash val="solid"/>
                <a:miter lim="800000"/>
              </a:ln>
              <a:effectLst>
                <a:outerShdw blurRad="101600" dist="50800" dir="2700000" algn="tl" rotWithShape="0">
                  <a:prstClr val="black">
                    <a:alpha val="4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89" name="椭圆 88"/>
              <p:cNvSpPr/>
              <p:nvPr/>
            </p:nvSpPr>
            <p:spPr>
              <a:xfrm>
                <a:off x="5397595" y="2734243"/>
                <a:ext cx="1396811" cy="1396811"/>
              </a:xfrm>
              <a:prstGeom prst="ellipse">
                <a:avLst/>
              </a:prstGeom>
              <a:solidFill>
                <a:sysClr val="window" lastClr="FFFFFF">
                  <a:lumMod val="95000"/>
                </a:sysClr>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38100" dir="13500000">
                  <a:prstClr val="black">
                    <a:alpha val="3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sp>
          <p:nvSpPr>
            <p:cNvPr id="90" name="任意多边形 89"/>
            <p:cNvSpPr/>
            <p:nvPr/>
          </p:nvSpPr>
          <p:spPr>
            <a:xfrm flipH="1" flipV="1">
              <a:off x="6962273" y="3964570"/>
              <a:ext cx="1219199" cy="0"/>
            </a:xfrm>
            <a:custGeom>
              <a:avLst/>
              <a:gdLst>
                <a:gd name="connsiteX0" fmla="*/ 1625600 w 1625600"/>
                <a:gd name="connsiteY0" fmla="*/ 0 h 0"/>
                <a:gd name="connsiteX1" fmla="*/ 0 w 1625600"/>
                <a:gd name="connsiteY1" fmla="*/ 0 h 0"/>
              </a:gdLst>
              <a:ahLst/>
              <a:cxnLst>
                <a:cxn ang="0">
                  <a:pos x="connsiteX0" y="connsiteY0"/>
                </a:cxn>
                <a:cxn ang="0">
                  <a:pos x="connsiteX1" y="connsiteY1"/>
                </a:cxn>
              </a:cxnLst>
              <a:rect l="l" t="t" r="r" b="b"/>
              <a:pathLst>
                <a:path w="1625600">
                  <a:moveTo>
                    <a:pt x="1625600" y="0"/>
                  </a:move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nvGrpSpPr>
            <p:cNvPr id="91" name="组合 90"/>
            <p:cNvGrpSpPr/>
            <p:nvPr/>
          </p:nvGrpSpPr>
          <p:grpSpPr>
            <a:xfrm>
              <a:off x="5069689" y="2111475"/>
              <a:ext cx="556150" cy="554857"/>
              <a:chOff x="5096275" y="2435252"/>
              <a:chExt cx="1999451" cy="1994792"/>
            </a:xfrm>
          </p:grpSpPr>
          <p:sp>
            <p:nvSpPr>
              <p:cNvPr id="92" name="任意多边形 91"/>
              <p:cNvSpPr/>
              <p:nvPr/>
            </p:nvSpPr>
            <p:spPr>
              <a:xfrm>
                <a:off x="5096275" y="2435252"/>
                <a:ext cx="1999451" cy="1994792"/>
              </a:xfrm>
              <a:custGeom>
                <a:avLst/>
                <a:gdLst>
                  <a:gd name="connsiteX0" fmla="*/ 941301 w 1999451"/>
                  <a:gd name="connsiteY0" fmla="*/ 0 h 1994792"/>
                  <a:gd name="connsiteX1" fmla="*/ 1058149 w 1999451"/>
                  <a:gd name="connsiteY1" fmla="*/ 0 h 1994792"/>
                  <a:gd name="connsiteX2" fmla="*/ 1077100 w 1999451"/>
                  <a:gd name="connsiteY2" fmla="*/ 99641 h 1994792"/>
                  <a:gd name="connsiteX3" fmla="*/ 1091542 w 1999451"/>
                  <a:gd name="connsiteY3" fmla="*/ 100371 h 1994792"/>
                  <a:gd name="connsiteX4" fmla="*/ 1166114 w 1999451"/>
                  <a:gd name="connsiteY4" fmla="*/ 115099 h 1994792"/>
                  <a:gd name="connsiteX5" fmla="*/ 1212743 w 1999451"/>
                  <a:gd name="connsiteY5" fmla="*/ 21249 h 1994792"/>
                  <a:gd name="connsiteX6" fmla="*/ 1325258 w 1999451"/>
                  <a:gd name="connsiteY6" fmla="*/ 52774 h 1994792"/>
                  <a:gd name="connsiteX7" fmla="*/ 1316352 w 1999451"/>
                  <a:gd name="connsiteY7" fmla="*/ 157011 h 1994792"/>
                  <a:gd name="connsiteX8" fmla="*/ 1400099 w 1999451"/>
                  <a:gd name="connsiteY8" fmla="*/ 190589 h 1994792"/>
                  <a:gd name="connsiteX9" fmla="*/ 1468386 w 1999451"/>
                  <a:gd name="connsiteY9" fmla="*/ 114943 h 1994792"/>
                  <a:gd name="connsiteX10" fmla="*/ 1568223 w 1999451"/>
                  <a:gd name="connsiteY10" fmla="*/ 175656 h 1994792"/>
                  <a:gd name="connsiteX11" fmla="*/ 1532091 w 1999451"/>
                  <a:gd name="connsiteY11" fmla="*/ 272114 h 1994792"/>
                  <a:gd name="connsiteX12" fmla="*/ 1602707 w 1999451"/>
                  <a:gd name="connsiteY12" fmla="*/ 328805 h 1994792"/>
                  <a:gd name="connsiteX13" fmla="*/ 1689271 w 1999451"/>
                  <a:gd name="connsiteY13" fmla="*/ 274135 h 1994792"/>
                  <a:gd name="connsiteX14" fmla="*/ 1769026 w 1999451"/>
                  <a:gd name="connsiteY14" fmla="*/ 359531 h 1994792"/>
                  <a:gd name="connsiteX15" fmla="*/ 1706872 w 1999451"/>
                  <a:gd name="connsiteY15" fmla="*/ 444491 h 1994792"/>
                  <a:gd name="connsiteX16" fmla="*/ 1728128 w 1999451"/>
                  <a:gd name="connsiteY16" fmla="*/ 468413 h 1994792"/>
                  <a:gd name="connsiteX17" fmla="*/ 1757986 w 1999451"/>
                  <a:gd name="connsiteY17" fmla="*/ 517179 h 1994792"/>
                  <a:gd name="connsiteX18" fmla="*/ 1859015 w 1999451"/>
                  <a:gd name="connsiteY18" fmla="*/ 487017 h 1994792"/>
                  <a:gd name="connsiteX19" fmla="*/ 1912772 w 1999451"/>
                  <a:gd name="connsiteY19" fmla="*/ 590765 h 1994792"/>
                  <a:gd name="connsiteX20" fmla="*/ 1829333 w 1999451"/>
                  <a:gd name="connsiteY20" fmla="*/ 656330 h 1994792"/>
                  <a:gd name="connsiteX21" fmla="*/ 1852953 w 1999451"/>
                  <a:gd name="connsiteY21" fmla="*/ 712915 h 1994792"/>
                  <a:gd name="connsiteX22" fmla="*/ 1859446 w 1999451"/>
                  <a:gd name="connsiteY22" fmla="*/ 739590 h 1994792"/>
                  <a:gd name="connsiteX23" fmla="*/ 1965029 w 1999451"/>
                  <a:gd name="connsiteY23" fmla="*/ 737801 h 1994792"/>
                  <a:gd name="connsiteX24" fmla="*/ 1988802 w 1999451"/>
                  <a:gd name="connsiteY24" fmla="*/ 852205 h 1994792"/>
                  <a:gd name="connsiteX25" fmla="*/ 1889722 w 1999451"/>
                  <a:gd name="connsiteY25" fmla="*/ 893261 h 1994792"/>
                  <a:gd name="connsiteX26" fmla="*/ 1896720 w 1999451"/>
                  <a:gd name="connsiteY26" fmla="*/ 980973 h 1994792"/>
                  <a:gd name="connsiteX27" fmla="*/ 1999451 w 1999451"/>
                  <a:gd name="connsiteY27" fmla="*/ 1007889 h 1994792"/>
                  <a:gd name="connsiteX28" fmla="*/ 1991477 w 1999451"/>
                  <a:gd name="connsiteY28" fmla="*/ 1124464 h 1994792"/>
                  <a:gd name="connsiteX29" fmla="*/ 1885216 w 1999451"/>
                  <a:gd name="connsiteY29" fmla="*/ 1137240 h 1994792"/>
                  <a:gd name="connsiteX30" fmla="*/ 1879495 w 1999451"/>
                  <a:gd name="connsiteY30" fmla="*/ 1174729 h 1994792"/>
                  <a:gd name="connsiteX31" fmla="*/ 1865434 w 1999451"/>
                  <a:gd name="connsiteY31" fmla="*/ 1222071 h 1994792"/>
                  <a:gd name="connsiteX32" fmla="*/ 1959729 w 1999451"/>
                  <a:gd name="connsiteY32" fmla="*/ 1277247 h 1994792"/>
                  <a:gd name="connsiteX33" fmla="*/ 1920599 w 1999451"/>
                  <a:gd name="connsiteY33" fmla="*/ 1387348 h 1994792"/>
                  <a:gd name="connsiteX34" fmla="*/ 1811865 w 1999451"/>
                  <a:gd name="connsiteY34" fmla="*/ 1370522 h 1994792"/>
                  <a:gd name="connsiteX35" fmla="*/ 1773443 w 1999451"/>
                  <a:gd name="connsiteY35" fmla="*/ 1447897 h 1994792"/>
                  <a:gd name="connsiteX36" fmla="*/ 1848807 w 1999451"/>
                  <a:gd name="connsiteY36" fmla="*/ 1525900 h 1994792"/>
                  <a:gd name="connsiteX37" fmla="*/ 1781423 w 1999451"/>
                  <a:gd name="connsiteY37" fmla="*/ 1621362 h 1994792"/>
                  <a:gd name="connsiteX38" fmla="*/ 1681572 w 1999451"/>
                  <a:gd name="connsiteY38" fmla="*/ 1575965 h 1994792"/>
                  <a:gd name="connsiteX39" fmla="*/ 1627054 w 1999451"/>
                  <a:gd name="connsiteY39" fmla="*/ 1636312 h 1994792"/>
                  <a:gd name="connsiteX40" fmla="*/ 1623129 w 1999451"/>
                  <a:gd name="connsiteY40" fmla="*/ 1639482 h 1994792"/>
                  <a:gd name="connsiteX41" fmla="*/ 1674913 w 1999451"/>
                  <a:gd name="connsiteY41" fmla="*/ 1735407 h 1994792"/>
                  <a:gd name="connsiteX42" fmla="*/ 1584273 w 1999451"/>
                  <a:gd name="connsiteY42" fmla="*/ 1809148 h 1994792"/>
                  <a:gd name="connsiteX43" fmla="*/ 1500451 w 1999451"/>
                  <a:gd name="connsiteY43" fmla="*/ 1738561 h 1994792"/>
                  <a:gd name="connsiteX44" fmla="*/ 1495073 w 1999451"/>
                  <a:gd name="connsiteY44" fmla="*/ 1742905 h 1994792"/>
                  <a:gd name="connsiteX45" fmla="*/ 1426450 w 1999451"/>
                  <a:gd name="connsiteY45" fmla="*/ 1781627 h 1994792"/>
                  <a:gd name="connsiteX46" fmla="*/ 1450943 w 1999451"/>
                  <a:gd name="connsiteY46" fmla="*/ 1890227 h 1994792"/>
                  <a:gd name="connsiteX47" fmla="*/ 1343769 w 1999451"/>
                  <a:gd name="connsiteY47" fmla="*/ 1936779 h 1994792"/>
                  <a:gd name="connsiteX48" fmla="*/ 1281530 w 1999451"/>
                  <a:gd name="connsiteY48" fmla="*/ 1845358 h 1994792"/>
                  <a:gd name="connsiteX49" fmla="*/ 1262809 w 1999451"/>
                  <a:gd name="connsiteY49" fmla="*/ 1852610 h 1994792"/>
                  <a:gd name="connsiteX50" fmla="*/ 1199258 w 1999451"/>
                  <a:gd name="connsiteY50" fmla="*/ 1867022 h 1994792"/>
                  <a:gd name="connsiteX51" fmla="*/ 1193508 w 1999451"/>
                  <a:gd name="connsiteY51" fmla="*/ 1978881 h 1994792"/>
                  <a:gd name="connsiteX52" fmla="*/ 1077749 w 1999451"/>
                  <a:gd name="connsiteY52" fmla="*/ 1994792 h 1994792"/>
                  <a:gd name="connsiteX53" fmla="*/ 1042026 w 1999451"/>
                  <a:gd name="connsiteY53" fmla="*/ 1888612 h 1994792"/>
                  <a:gd name="connsiteX54" fmla="*/ 999725 w 1999451"/>
                  <a:gd name="connsiteY54" fmla="*/ 1891762 h 1994792"/>
                  <a:gd name="connsiteX55" fmla="*/ 957089 w 1999451"/>
                  <a:gd name="connsiteY55" fmla="*/ 1889609 h 1994792"/>
                  <a:gd name="connsiteX56" fmla="*/ 921702 w 1999451"/>
                  <a:gd name="connsiteY56" fmla="*/ 1994792 h 1994792"/>
                  <a:gd name="connsiteX57" fmla="*/ 805942 w 1999451"/>
                  <a:gd name="connsiteY57" fmla="*/ 1978881 h 1994792"/>
                  <a:gd name="connsiteX58" fmla="*/ 800282 w 1999451"/>
                  <a:gd name="connsiteY58" fmla="*/ 1868771 h 1994792"/>
                  <a:gd name="connsiteX59" fmla="*/ 732684 w 1999451"/>
                  <a:gd name="connsiteY59" fmla="*/ 1851389 h 1994792"/>
                  <a:gd name="connsiteX60" fmla="*/ 717862 w 1999451"/>
                  <a:gd name="connsiteY60" fmla="*/ 1845445 h 1994792"/>
                  <a:gd name="connsiteX61" fmla="*/ 655683 w 1999451"/>
                  <a:gd name="connsiteY61" fmla="*/ 1936779 h 1994792"/>
                  <a:gd name="connsiteX62" fmla="*/ 548508 w 1999451"/>
                  <a:gd name="connsiteY62" fmla="*/ 1890227 h 1994792"/>
                  <a:gd name="connsiteX63" fmla="*/ 572952 w 1999451"/>
                  <a:gd name="connsiteY63" fmla="*/ 1781847 h 1994792"/>
                  <a:gd name="connsiteX64" fmla="*/ 499708 w 1999451"/>
                  <a:gd name="connsiteY64" fmla="*/ 1737965 h 1994792"/>
                  <a:gd name="connsiteX65" fmla="*/ 415179 w 1999451"/>
                  <a:gd name="connsiteY65" fmla="*/ 1809148 h 1994792"/>
                  <a:gd name="connsiteX66" fmla="*/ 324539 w 1999451"/>
                  <a:gd name="connsiteY66" fmla="*/ 1735407 h 1994792"/>
                  <a:gd name="connsiteX67" fmla="*/ 376713 w 1999451"/>
                  <a:gd name="connsiteY67" fmla="*/ 1638760 h 1994792"/>
                  <a:gd name="connsiteX68" fmla="*/ 324235 w 1999451"/>
                  <a:gd name="connsiteY68" fmla="*/ 1585494 h 1994792"/>
                  <a:gd name="connsiteX69" fmla="*/ 317410 w 1999451"/>
                  <a:gd name="connsiteY69" fmla="*/ 1576178 h 1994792"/>
                  <a:gd name="connsiteX70" fmla="*/ 218029 w 1999451"/>
                  <a:gd name="connsiteY70" fmla="*/ 1621362 h 1994792"/>
                  <a:gd name="connsiteX71" fmla="*/ 150645 w 1999451"/>
                  <a:gd name="connsiteY71" fmla="*/ 1525900 h 1994792"/>
                  <a:gd name="connsiteX72" fmla="*/ 225969 w 1999451"/>
                  <a:gd name="connsiteY72" fmla="*/ 1447938 h 1994792"/>
                  <a:gd name="connsiteX73" fmla="*/ 188010 w 1999451"/>
                  <a:gd name="connsiteY73" fmla="*/ 1370456 h 1994792"/>
                  <a:gd name="connsiteX74" fmla="*/ 78852 w 1999451"/>
                  <a:gd name="connsiteY74" fmla="*/ 1387348 h 1994792"/>
                  <a:gd name="connsiteX75" fmla="*/ 39722 w 1999451"/>
                  <a:gd name="connsiteY75" fmla="*/ 1277247 h 1994792"/>
                  <a:gd name="connsiteX76" fmla="*/ 134561 w 1999451"/>
                  <a:gd name="connsiteY76" fmla="*/ 1221753 h 1994792"/>
                  <a:gd name="connsiteX77" fmla="*/ 116998 w 1999451"/>
                  <a:gd name="connsiteY77" fmla="*/ 1159612 h 1994792"/>
                  <a:gd name="connsiteX78" fmla="*/ 113873 w 1999451"/>
                  <a:gd name="connsiteY78" fmla="*/ 1137196 h 1994792"/>
                  <a:gd name="connsiteX79" fmla="*/ 7974 w 1999451"/>
                  <a:gd name="connsiteY79" fmla="*/ 1124464 h 1994792"/>
                  <a:gd name="connsiteX80" fmla="*/ 0 w 1999451"/>
                  <a:gd name="connsiteY80" fmla="*/ 1007889 h 1994792"/>
                  <a:gd name="connsiteX81" fmla="*/ 102311 w 1999451"/>
                  <a:gd name="connsiteY81" fmla="*/ 981083 h 1994792"/>
                  <a:gd name="connsiteX82" fmla="*/ 105790 w 1999451"/>
                  <a:gd name="connsiteY82" fmla="*/ 907597 h 1994792"/>
                  <a:gd name="connsiteX83" fmla="*/ 108534 w 1999451"/>
                  <a:gd name="connsiteY83" fmla="*/ 892766 h 1994792"/>
                  <a:gd name="connsiteX84" fmla="*/ 10648 w 1999451"/>
                  <a:gd name="connsiteY84" fmla="*/ 852205 h 1994792"/>
                  <a:gd name="connsiteX85" fmla="*/ 34421 w 1999451"/>
                  <a:gd name="connsiteY85" fmla="*/ 737801 h 1994792"/>
                  <a:gd name="connsiteX86" fmla="*/ 139326 w 1999451"/>
                  <a:gd name="connsiteY86" fmla="*/ 739579 h 1994792"/>
                  <a:gd name="connsiteX87" fmla="*/ 170385 w 1999451"/>
                  <a:gd name="connsiteY87" fmla="*/ 656539 h 1994792"/>
                  <a:gd name="connsiteX88" fmla="*/ 86679 w 1999451"/>
                  <a:gd name="connsiteY88" fmla="*/ 590765 h 1994792"/>
                  <a:gd name="connsiteX89" fmla="*/ 140437 w 1999451"/>
                  <a:gd name="connsiteY89" fmla="*/ 487017 h 1994792"/>
                  <a:gd name="connsiteX90" fmla="*/ 239495 w 1999451"/>
                  <a:gd name="connsiteY90" fmla="*/ 516590 h 1994792"/>
                  <a:gd name="connsiteX91" fmla="*/ 244191 w 1999451"/>
                  <a:gd name="connsiteY91" fmla="*/ 508163 h 1994792"/>
                  <a:gd name="connsiteX92" fmla="*/ 291472 w 1999451"/>
                  <a:gd name="connsiteY92" fmla="*/ 442977 h 1994792"/>
                  <a:gd name="connsiteX93" fmla="*/ 230426 w 1999451"/>
                  <a:gd name="connsiteY93" fmla="*/ 359531 h 1994792"/>
                  <a:gd name="connsiteX94" fmla="*/ 310181 w 1999451"/>
                  <a:gd name="connsiteY94" fmla="*/ 274135 h 1994792"/>
                  <a:gd name="connsiteX95" fmla="*/ 397526 w 1999451"/>
                  <a:gd name="connsiteY95" fmla="*/ 329299 h 1994792"/>
                  <a:gd name="connsiteX96" fmla="*/ 444095 w 1999451"/>
                  <a:gd name="connsiteY96" fmla="*/ 288220 h 1994792"/>
                  <a:gd name="connsiteX97" fmla="*/ 467432 w 1999451"/>
                  <a:gd name="connsiteY97" fmla="*/ 272304 h 1994792"/>
                  <a:gd name="connsiteX98" fmla="*/ 431228 w 1999451"/>
                  <a:gd name="connsiteY98" fmla="*/ 175656 h 1994792"/>
                  <a:gd name="connsiteX99" fmla="*/ 531065 w 1999451"/>
                  <a:gd name="connsiteY99" fmla="*/ 114943 h 1994792"/>
                  <a:gd name="connsiteX100" fmla="*/ 600331 w 1999451"/>
                  <a:gd name="connsiteY100" fmla="*/ 191674 h 1994792"/>
                  <a:gd name="connsiteX101" fmla="*/ 659559 w 1999451"/>
                  <a:gd name="connsiteY101" fmla="*/ 162400 h 1994792"/>
                  <a:gd name="connsiteX102" fmla="*/ 682905 w 1999451"/>
                  <a:gd name="connsiteY102" fmla="*/ 154730 h 1994792"/>
                  <a:gd name="connsiteX103" fmla="*/ 674194 w 1999451"/>
                  <a:gd name="connsiteY103" fmla="*/ 52774 h 1994792"/>
                  <a:gd name="connsiteX104" fmla="*/ 786708 w 1999451"/>
                  <a:gd name="connsiteY104" fmla="*/ 21249 h 1994792"/>
                  <a:gd name="connsiteX105" fmla="*/ 832580 w 1999451"/>
                  <a:gd name="connsiteY105" fmla="*/ 113573 h 1994792"/>
                  <a:gd name="connsiteX106" fmla="*/ 907909 w 1999451"/>
                  <a:gd name="connsiteY106" fmla="*/ 100371 h 1994792"/>
                  <a:gd name="connsiteX107" fmla="*/ 922350 w 1999451"/>
                  <a:gd name="connsiteY107" fmla="*/ 99641 h 1994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999451" h="1994792">
                    <a:moveTo>
                      <a:pt x="941301" y="0"/>
                    </a:moveTo>
                    <a:lnTo>
                      <a:pt x="1058149" y="0"/>
                    </a:lnTo>
                    <a:lnTo>
                      <a:pt x="1077100" y="99641"/>
                    </a:lnTo>
                    <a:lnTo>
                      <a:pt x="1091542" y="100371"/>
                    </a:lnTo>
                    <a:lnTo>
                      <a:pt x="1166114" y="115099"/>
                    </a:lnTo>
                    <a:lnTo>
                      <a:pt x="1212743" y="21249"/>
                    </a:lnTo>
                    <a:lnTo>
                      <a:pt x="1325258" y="52774"/>
                    </a:lnTo>
                    <a:lnTo>
                      <a:pt x="1316352" y="157011"/>
                    </a:lnTo>
                    <a:lnTo>
                      <a:pt x="1400099" y="190589"/>
                    </a:lnTo>
                    <a:lnTo>
                      <a:pt x="1468386" y="114943"/>
                    </a:lnTo>
                    <a:lnTo>
                      <a:pt x="1568223" y="175656"/>
                    </a:lnTo>
                    <a:lnTo>
                      <a:pt x="1532091" y="272114"/>
                    </a:lnTo>
                    <a:lnTo>
                      <a:pt x="1602707" y="328805"/>
                    </a:lnTo>
                    <a:lnTo>
                      <a:pt x="1689271" y="274135"/>
                    </a:lnTo>
                    <a:lnTo>
                      <a:pt x="1769026" y="359531"/>
                    </a:lnTo>
                    <a:lnTo>
                      <a:pt x="1706872" y="444491"/>
                    </a:lnTo>
                    <a:lnTo>
                      <a:pt x="1728128" y="468413"/>
                    </a:lnTo>
                    <a:lnTo>
                      <a:pt x="1757986" y="517179"/>
                    </a:lnTo>
                    <a:lnTo>
                      <a:pt x="1859015" y="487017"/>
                    </a:lnTo>
                    <a:lnTo>
                      <a:pt x="1912772" y="590765"/>
                    </a:lnTo>
                    <a:lnTo>
                      <a:pt x="1829333" y="656330"/>
                    </a:lnTo>
                    <a:lnTo>
                      <a:pt x="1852953" y="712915"/>
                    </a:lnTo>
                    <a:lnTo>
                      <a:pt x="1859446" y="739590"/>
                    </a:lnTo>
                    <a:lnTo>
                      <a:pt x="1965029" y="737801"/>
                    </a:lnTo>
                    <a:lnTo>
                      <a:pt x="1988802" y="852205"/>
                    </a:lnTo>
                    <a:lnTo>
                      <a:pt x="1889722" y="893261"/>
                    </a:lnTo>
                    <a:lnTo>
                      <a:pt x="1896720" y="980973"/>
                    </a:lnTo>
                    <a:lnTo>
                      <a:pt x="1999451" y="1007889"/>
                    </a:lnTo>
                    <a:lnTo>
                      <a:pt x="1991477" y="1124464"/>
                    </a:lnTo>
                    <a:lnTo>
                      <a:pt x="1885216" y="1137240"/>
                    </a:lnTo>
                    <a:lnTo>
                      <a:pt x="1879495" y="1174729"/>
                    </a:lnTo>
                    <a:lnTo>
                      <a:pt x="1865434" y="1222071"/>
                    </a:lnTo>
                    <a:lnTo>
                      <a:pt x="1959729" y="1277247"/>
                    </a:lnTo>
                    <a:lnTo>
                      <a:pt x="1920599" y="1387348"/>
                    </a:lnTo>
                    <a:lnTo>
                      <a:pt x="1811865" y="1370522"/>
                    </a:lnTo>
                    <a:lnTo>
                      <a:pt x="1773443" y="1447897"/>
                    </a:lnTo>
                    <a:lnTo>
                      <a:pt x="1848807" y="1525900"/>
                    </a:lnTo>
                    <a:lnTo>
                      <a:pt x="1781423" y="1621362"/>
                    </a:lnTo>
                    <a:lnTo>
                      <a:pt x="1681572" y="1575965"/>
                    </a:lnTo>
                    <a:lnTo>
                      <a:pt x="1627054" y="1636312"/>
                    </a:lnTo>
                    <a:lnTo>
                      <a:pt x="1623129" y="1639482"/>
                    </a:lnTo>
                    <a:lnTo>
                      <a:pt x="1674913" y="1735407"/>
                    </a:lnTo>
                    <a:lnTo>
                      <a:pt x="1584273" y="1809148"/>
                    </a:lnTo>
                    <a:lnTo>
                      <a:pt x="1500451" y="1738561"/>
                    </a:lnTo>
                    <a:lnTo>
                      <a:pt x="1495073" y="1742905"/>
                    </a:lnTo>
                    <a:lnTo>
                      <a:pt x="1426450" y="1781627"/>
                    </a:lnTo>
                    <a:lnTo>
                      <a:pt x="1450943" y="1890227"/>
                    </a:lnTo>
                    <a:lnTo>
                      <a:pt x="1343769" y="1936779"/>
                    </a:lnTo>
                    <a:lnTo>
                      <a:pt x="1281530" y="1845358"/>
                    </a:lnTo>
                    <a:lnTo>
                      <a:pt x="1262809" y="1852610"/>
                    </a:lnTo>
                    <a:lnTo>
                      <a:pt x="1199258" y="1867022"/>
                    </a:lnTo>
                    <a:lnTo>
                      <a:pt x="1193508" y="1978881"/>
                    </a:lnTo>
                    <a:lnTo>
                      <a:pt x="1077749" y="1994792"/>
                    </a:lnTo>
                    <a:lnTo>
                      <a:pt x="1042026" y="1888612"/>
                    </a:lnTo>
                    <a:lnTo>
                      <a:pt x="999725" y="1891762"/>
                    </a:lnTo>
                    <a:lnTo>
                      <a:pt x="957089" y="1889609"/>
                    </a:lnTo>
                    <a:lnTo>
                      <a:pt x="921702" y="1994792"/>
                    </a:lnTo>
                    <a:lnTo>
                      <a:pt x="805942" y="1978881"/>
                    </a:lnTo>
                    <a:lnTo>
                      <a:pt x="800282" y="1868771"/>
                    </a:lnTo>
                    <a:lnTo>
                      <a:pt x="732684" y="1851389"/>
                    </a:lnTo>
                    <a:lnTo>
                      <a:pt x="717862" y="1845445"/>
                    </a:lnTo>
                    <a:lnTo>
                      <a:pt x="655683" y="1936779"/>
                    </a:lnTo>
                    <a:lnTo>
                      <a:pt x="548508" y="1890227"/>
                    </a:lnTo>
                    <a:lnTo>
                      <a:pt x="572952" y="1781847"/>
                    </a:lnTo>
                    <a:lnTo>
                      <a:pt x="499708" y="1737965"/>
                    </a:lnTo>
                    <a:lnTo>
                      <a:pt x="415179" y="1809148"/>
                    </a:lnTo>
                    <a:lnTo>
                      <a:pt x="324539" y="1735407"/>
                    </a:lnTo>
                    <a:lnTo>
                      <a:pt x="376713" y="1638760"/>
                    </a:lnTo>
                    <a:lnTo>
                      <a:pt x="324235" y="1585494"/>
                    </a:lnTo>
                    <a:lnTo>
                      <a:pt x="317410" y="1576178"/>
                    </a:lnTo>
                    <a:lnTo>
                      <a:pt x="218029" y="1621362"/>
                    </a:lnTo>
                    <a:lnTo>
                      <a:pt x="150645" y="1525900"/>
                    </a:lnTo>
                    <a:lnTo>
                      <a:pt x="225969" y="1447938"/>
                    </a:lnTo>
                    <a:lnTo>
                      <a:pt x="188010" y="1370456"/>
                    </a:lnTo>
                    <a:lnTo>
                      <a:pt x="78852" y="1387348"/>
                    </a:lnTo>
                    <a:lnTo>
                      <a:pt x="39722" y="1277247"/>
                    </a:lnTo>
                    <a:lnTo>
                      <a:pt x="134561" y="1221753"/>
                    </a:lnTo>
                    <a:lnTo>
                      <a:pt x="116998" y="1159612"/>
                    </a:lnTo>
                    <a:lnTo>
                      <a:pt x="113873" y="1137196"/>
                    </a:lnTo>
                    <a:lnTo>
                      <a:pt x="7974" y="1124464"/>
                    </a:lnTo>
                    <a:lnTo>
                      <a:pt x="0" y="1007889"/>
                    </a:lnTo>
                    <a:lnTo>
                      <a:pt x="102311" y="981083"/>
                    </a:lnTo>
                    <a:lnTo>
                      <a:pt x="105790" y="907597"/>
                    </a:lnTo>
                    <a:lnTo>
                      <a:pt x="108534" y="892766"/>
                    </a:lnTo>
                    <a:lnTo>
                      <a:pt x="10648" y="852205"/>
                    </a:lnTo>
                    <a:lnTo>
                      <a:pt x="34421" y="737801"/>
                    </a:lnTo>
                    <a:lnTo>
                      <a:pt x="139326" y="739579"/>
                    </a:lnTo>
                    <a:lnTo>
                      <a:pt x="170385" y="656539"/>
                    </a:lnTo>
                    <a:lnTo>
                      <a:pt x="86679" y="590765"/>
                    </a:lnTo>
                    <a:lnTo>
                      <a:pt x="140437" y="487017"/>
                    </a:lnTo>
                    <a:lnTo>
                      <a:pt x="239495" y="516590"/>
                    </a:lnTo>
                    <a:lnTo>
                      <a:pt x="244191" y="508163"/>
                    </a:lnTo>
                    <a:lnTo>
                      <a:pt x="291472" y="442977"/>
                    </a:lnTo>
                    <a:lnTo>
                      <a:pt x="230426" y="359531"/>
                    </a:lnTo>
                    <a:lnTo>
                      <a:pt x="310181" y="274135"/>
                    </a:lnTo>
                    <a:lnTo>
                      <a:pt x="397526" y="329299"/>
                    </a:lnTo>
                    <a:lnTo>
                      <a:pt x="444095" y="288220"/>
                    </a:lnTo>
                    <a:lnTo>
                      <a:pt x="467432" y="272304"/>
                    </a:lnTo>
                    <a:lnTo>
                      <a:pt x="431228" y="175656"/>
                    </a:lnTo>
                    <a:lnTo>
                      <a:pt x="531065" y="114943"/>
                    </a:lnTo>
                    <a:lnTo>
                      <a:pt x="600331" y="191674"/>
                    </a:lnTo>
                    <a:lnTo>
                      <a:pt x="659559" y="162400"/>
                    </a:lnTo>
                    <a:lnTo>
                      <a:pt x="682905" y="154730"/>
                    </a:lnTo>
                    <a:lnTo>
                      <a:pt x="674194" y="52774"/>
                    </a:lnTo>
                    <a:lnTo>
                      <a:pt x="786708" y="21249"/>
                    </a:lnTo>
                    <a:lnTo>
                      <a:pt x="832580" y="113573"/>
                    </a:lnTo>
                    <a:lnTo>
                      <a:pt x="907909" y="100371"/>
                    </a:lnTo>
                    <a:lnTo>
                      <a:pt x="922350" y="99641"/>
                    </a:lnTo>
                    <a:close/>
                  </a:path>
                </a:pathLst>
              </a:custGeom>
              <a:gradFill flip="none" rotWithShape="1">
                <a:gsLst>
                  <a:gs pos="100000">
                    <a:srgbClr val="E0E0E0"/>
                  </a:gs>
                  <a:gs pos="0">
                    <a:srgbClr val="F9F9F9"/>
                  </a:gs>
                </a:gsLst>
                <a:lin ang="2700000" scaled="1"/>
                <a:tileRect/>
              </a:gradFill>
              <a:ln w="12700" cap="flat" cmpd="sng" algn="ctr">
                <a:noFill/>
                <a:prstDash val="solid"/>
                <a:miter lim="800000"/>
              </a:ln>
              <a:effectLst>
                <a:outerShdw blurRad="101600" dist="50800" dir="2700000" algn="tl" rotWithShape="0">
                  <a:prstClr val="black">
                    <a:alpha val="4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93" name="椭圆 92"/>
              <p:cNvSpPr/>
              <p:nvPr/>
            </p:nvSpPr>
            <p:spPr>
              <a:xfrm>
                <a:off x="5397595" y="2734243"/>
                <a:ext cx="1396811" cy="1396811"/>
              </a:xfrm>
              <a:prstGeom prst="ellipse">
                <a:avLst/>
              </a:prstGeom>
              <a:solidFill>
                <a:sysClr val="window" lastClr="FFFFFF">
                  <a:lumMod val="95000"/>
                </a:sysClr>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38100" dir="13500000">
                  <a:prstClr val="black">
                    <a:alpha val="3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sp>
          <p:nvSpPr>
            <p:cNvPr id="94" name="任意多边形 93"/>
            <p:cNvSpPr/>
            <p:nvPr/>
          </p:nvSpPr>
          <p:spPr>
            <a:xfrm>
              <a:off x="3870322" y="2908304"/>
              <a:ext cx="1219199" cy="0"/>
            </a:xfrm>
            <a:custGeom>
              <a:avLst/>
              <a:gdLst>
                <a:gd name="connsiteX0" fmla="*/ 1625600 w 1625600"/>
                <a:gd name="connsiteY0" fmla="*/ 0 h 0"/>
                <a:gd name="connsiteX1" fmla="*/ 0 w 1625600"/>
                <a:gd name="connsiteY1" fmla="*/ 0 h 0"/>
              </a:gdLst>
              <a:ahLst/>
              <a:cxnLst>
                <a:cxn ang="0">
                  <a:pos x="connsiteX0" y="connsiteY0"/>
                </a:cxn>
                <a:cxn ang="0">
                  <a:pos x="connsiteX1" y="connsiteY1"/>
                </a:cxn>
              </a:cxnLst>
              <a:rect l="l" t="t" r="r" b="b"/>
              <a:pathLst>
                <a:path w="1625600">
                  <a:moveTo>
                    <a:pt x="1625600" y="0"/>
                  </a:move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95" name="任意多边形 94"/>
            <p:cNvSpPr/>
            <p:nvPr/>
          </p:nvSpPr>
          <p:spPr>
            <a:xfrm flipV="1">
              <a:off x="3870322" y="3964570"/>
              <a:ext cx="1219199" cy="0"/>
            </a:xfrm>
            <a:custGeom>
              <a:avLst/>
              <a:gdLst>
                <a:gd name="connsiteX0" fmla="*/ 1625600 w 1625600"/>
                <a:gd name="connsiteY0" fmla="*/ 0 h 0"/>
                <a:gd name="connsiteX1" fmla="*/ 0 w 1625600"/>
                <a:gd name="connsiteY1" fmla="*/ 0 h 0"/>
              </a:gdLst>
              <a:ahLst/>
              <a:cxnLst>
                <a:cxn ang="0">
                  <a:pos x="connsiteX0" y="connsiteY0"/>
                </a:cxn>
                <a:cxn ang="0">
                  <a:pos x="connsiteX1" y="connsiteY1"/>
                </a:cxn>
              </a:cxnLst>
              <a:rect l="l" t="t" r="r" b="b"/>
              <a:pathLst>
                <a:path w="1625600">
                  <a:moveTo>
                    <a:pt x="1625600" y="0"/>
                  </a:move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96" name="任意多边形 95"/>
            <p:cNvSpPr/>
            <p:nvPr/>
          </p:nvSpPr>
          <p:spPr>
            <a:xfrm flipV="1">
              <a:off x="3822697" y="4393196"/>
              <a:ext cx="1590674" cy="390526"/>
            </a:xfrm>
            <a:custGeom>
              <a:avLst/>
              <a:gdLst>
                <a:gd name="connsiteX0" fmla="*/ 2120900 w 2120900"/>
                <a:gd name="connsiteY0" fmla="*/ 520700 h 520700"/>
                <a:gd name="connsiteX1" fmla="*/ 1485900 w 2120900"/>
                <a:gd name="connsiteY1" fmla="*/ 0 h 520700"/>
                <a:gd name="connsiteX2" fmla="*/ 0 w 2120900"/>
                <a:gd name="connsiteY2" fmla="*/ 0 h 520700"/>
              </a:gdLst>
              <a:ahLst/>
              <a:cxnLst>
                <a:cxn ang="0">
                  <a:pos x="connsiteX0" y="connsiteY0"/>
                </a:cxn>
                <a:cxn ang="0">
                  <a:pos x="connsiteX1" y="connsiteY1"/>
                </a:cxn>
                <a:cxn ang="0">
                  <a:pos x="connsiteX2" y="connsiteY2"/>
                </a:cxn>
              </a:cxnLst>
              <a:rect l="l" t="t" r="r" b="b"/>
              <a:pathLst>
                <a:path w="2120900" h="520700">
                  <a:moveTo>
                    <a:pt x="2120900" y="520700"/>
                  </a:moveTo>
                  <a:lnTo>
                    <a:pt x="1485900" y="0"/>
                  </a:ln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97" name="任意多边形 96"/>
            <p:cNvSpPr/>
            <p:nvPr/>
          </p:nvSpPr>
          <p:spPr>
            <a:xfrm>
              <a:off x="3822697" y="2089153"/>
              <a:ext cx="1590674" cy="390526"/>
            </a:xfrm>
            <a:custGeom>
              <a:avLst/>
              <a:gdLst>
                <a:gd name="connsiteX0" fmla="*/ 2120900 w 2120900"/>
                <a:gd name="connsiteY0" fmla="*/ 520700 h 520700"/>
                <a:gd name="connsiteX1" fmla="*/ 1485900 w 2120900"/>
                <a:gd name="connsiteY1" fmla="*/ 0 h 520700"/>
                <a:gd name="connsiteX2" fmla="*/ 0 w 2120900"/>
                <a:gd name="connsiteY2" fmla="*/ 0 h 520700"/>
              </a:gdLst>
              <a:ahLst/>
              <a:cxnLst>
                <a:cxn ang="0">
                  <a:pos x="connsiteX0" y="connsiteY0"/>
                </a:cxn>
                <a:cxn ang="0">
                  <a:pos x="connsiteX1" y="connsiteY1"/>
                </a:cxn>
                <a:cxn ang="0">
                  <a:pos x="connsiteX2" y="connsiteY2"/>
                </a:cxn>
              </a:cxnLst>
              <a:rect l="l" t="t" r="r" b="b"/>
              <a:pathLst>
                <a:path w="2120900" h="520700">
                  <a:moveTo>
                    <a:pt x="2120900" y="520700"/>
                  </a:moveTo>
                  <a:lnTo>
                    <a:pt x="1485900" y="0"/>
                  </a:lnTo>
                  <a:lnTo>
                    <a:pt x="0" y="0"/>
                  </a:lnTo>
                </a:path>
              </a:pathLst>
            </a:custGeom>
            <a:noFill/>
            <a:ln w="38100" cap="flat" cmpd="sng" algn="ctr">
              <a:solidFill>
                <a:sysClr val="window" lastClr="FFFFFF"/>
              </a:solidFill>
              <a:prstDash val="solid"/>
              <a:miter lim="800000"/>
            </a:ln>
            <a:effectLst>
              <a:outerShdw blurRad="63500" dist="25400" dir="2700000" algn="tl" rotWithShape="0">
                <a:prstClr val="black">
                  <a:alpha val="20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nvGrpSpPr>
            <p:cNvPr id="98" name="组合 97"/>
            <p:cNvGrpSpPr/>
            <p:nvPr/>
          </p:nvGrpSpPr>
          <p:grpSpPr>
            <a:xfrm>
              <a:off x="4840674" y="2230831"/>
              <a:ext cx="2383645" cy="2383650"/>
              <a:chOff x="4506902" y="2195502"/>
              <a:chExt cx="3178196" cy="3178196"/>
            </a:xfrm>
          </p:grpSpPr>
          <p:sp>
            <p:nvSpPr>
              <p:cNvPr id="99" name="任意多边形 98"/>
              <p:cNvSpPr/>
              <p:nvPr/>
            </p:nvSpPr>
            <p:spPr>
              <a:xfrm>
                <a:off x="4506902" y="2195502"/>
                <a:ext cx="3178196" cy="3178196"/>
              </a:xfrm>
              <a:custGeom>
                <a:avLst/>
                <a:gdLst>
                  <a:gd name="connsiteX0" fmla="*/ 1589098 w 3178196"/>
                  <a:gd name="connsiteY0" fmla="*/ 425696 h 3178196"/>
                  <a:gd name="connsiteX1" fmla="*/ 425696 w 3178196"/>
                  <a:gd name="connsiteY1" fmla="*/ 1589098 h 3178196"/>
                  <a:gd name="connsiteX2" fmla="*/ 1589098 w 3178196"/>
                  <a:gd name="connsiteY2" fmla="*/ 2752500 h 3178196"/>
                  <a:gd name="connsiteX3" fmla="*/ 2752500 w 3178196"/>
                  <a:gd name="connsiteY3" fmla="*/ 1589098 h 3178196"/>
                  <a:gd name="connsiteX4" fmla="*/ 1589098 w 3178196"/>
                  <a:gd name="connsiteY4" fmla="*/ 425696 h 3178196"/>
                  <a:gd name="connsiteX5" fmla="*/ 1408737 w 3178196"/>
                  <a:gd name="connsiteY5" fmla="*/ 0 h 3178196"/>
                  <a:gd name="connsiteX6" fmla="*/ 1769461 w 3178196"/>
                  <a:gd name="connsiteY6" fmla="*/ 0 h 3178196"/>
                  <a:gd name="connsiteX7" fmla="*/ 1839795 w 3178196"/>
                  <a:gd name="connsiteY7" fmla="*/ 328139 h 3178196"/>
                  <a:gd name="connsiteX8" fmla="*/ 1856789 w 3178196"/>
                  <a:gd name="connsiteY8" fmla="*/ 330732 h 3178196"/>
                  <a:gd name="connsiteX9" fmla="*/ 2000849 w 3178196"/>
                  <a:gd name="connsiteY9" fmla="*/ 373520 h 3178196"/>
                  <a:gd name="connsiteX10" fmla="*/ 2227451 w 3178196"/>
                  <a:gd name="connsiteY10" fmla="*/ 122720 h 3178196"/>
                  <a:gd name="connsiteX11" fmla="*/ 2539846 w 3178196"/>
                  <a:gd name="connsiteY11" fmla="*/ 303080 h 3178196"/>
                  <a:gd name="connsiteX12" fmla="*/ 2439451 w 3178196"/>
                  <a:gd name="connsiteY12" fmla="*/ 613872 h 3178196"/>
                  <a:gd name="connsiteX13" fmla="*/ 2458340 w 3178196"/>
                  <a:gd name="connsiteY13" fmla="*/ 627645 h 3178196"/>
                  <a:gd name="connsiteX14" fmla="*/ 2558787 w 3178196"/>
                  <a:gd name="connsiteY14" fmla="*/ 724273 h 3178196"/>
                  <a:gd name="connsiteX15" fmla="*/ 2569563 w 3178196"/>
                  <a:gd name="connsiteY15" fmla="*/ 737054 h 3178196"/>
                  <a:gd name="connsiteX16" fmla="*/ 2875118 w 3178196"/>
                  <a:gd name="connsiteY16" fmla="*/ 638354 h 3178196"/>
                  <a:gd name="connsiteX17" fmla="*/ 3055480 w 3178196"/>
                  <a:gd name="connsiteY17" fmla="*/ 950748 h 3178196"/>
                  <a:gd name="connsiteX18" fmla="*/ 2827830 w 3178196"/>
                  <a:gd name="connsiteY18" fmla="*/ 1156432 h 3178196"/>
                  <a:gd name="connsiteX19" fmla="*/ 2846251 w 3178196"/>
                  <a:gd name="connsiteY19" fmla="*/ 1202137 h 3178196"/>
                  <a:gd name="connsiteX20" fmla="*/ 2882440 w 3178196"/>
                  <a:gd name="connsiteY20" fmla="*/ 1345342 h 3178196"/>
                  <a:gd name="connsiteX21" fmla="*/ 3178196 w 3178196"/>
                  <a:gd name="connsiteY21" fmla="*/ 1408739 h 3178196"/>
                  <a:gd name="connsiteX22" fmla="*/ 3178196 w 3178196"/>
                  <a:gd name="connsiteY22" fmla="*/ 1769460 h 3178196"/>
                  <a:gd name="connsiteX23" fmla="*/ 2901180 w 3178196"/>
                  <a:gd name="connsiteY23" fmla="*/ 1828838 h 3178196"/>
                  <a:gd name="connsiteX24" fmla="*/ 2890366 w 3178196"/>
                  <a:gd name="connsiteY24" fmla="*/ 1899689 h 3178196"/>
                  <a:gd name="connsiteX25" fmla="*/ 2862393 w 3178196"/>
                  <a:gd name="connsiteY25" fmla="*/ 2011345 h 3178196"/>
                  <a:gd name="connsiteX26" fmla="*/ 2851433 w 3178196"/>
                  <a:gd name="connsiteY26" fmla="*/ 2043093 h 3178196"/>
                  <a:gd name="connsiteX27" fmla="*/ 3055480 w 3178196"/>
                  <a:gd name="connsiteY27" fmla="*/ 2227452 h 3178196"/>
                  <a:gd name="connsiteX28" fmla="*/ 2875118 w 3178196"/>
                  <a:gd name="connsiteY28" fmla="*/ 2539844 h 3178196"/>
                  <a:gd name="connsiteX29" fmla="*/ 2624366 w 3178196"/>
                  <a:gd name="connsiteY29" fmla="*/ 2458846 h 3178196"/>
                  <a:gd name="connsiteX30" fmla="*/ 2593452 w 3178196"/>
                  <a:gd name="connsiteY30" fmla="*/ 2501242 h 3178196"/>
                  <a:gd name="connsiteX31" fmla="*/ 2496828 w 3178196"/>
                  <a:gd name="connsiteY31" fmla="*/ 2601689 h 3178196"/>
                  <a:gd name="connsiteX32" fmla="*/ 2461217 w 3178196"/>
                  <a:gd name="connsiteY32" fmla="*/ 2631705 h 3178196"/>
                  <a:gd name="connsiteX33" fmla="*/ 2539846 w 3178196"/>
                  <a:gd name="connsiteY33" fmla="*/ 2875117 h 3178196"/>
                  <a:gd name="connsiteX34" fmla="*/ 2227451 w 3178196"/>
                  <a:gd name="connsiteY34" fmla="*/ 3055478 h 3178196"/>
                  <a:gd name="connsiteX35" fmla="*/ 2061632 w 3178196"/>
                  <a:gd name="connsiteY35" fmla="*/ 2871954 h 3178196"/>
                  <a:gd name="connsiteX36" fmla="*/ 2018961 w 3178196"/>
                  <a:gd name="connsiteY36" fmla="*/ 2889155 h 3178196"/>
                  <a:gd name="connsiteX37" fmla="*/ 1820676 w 3178196"/>
                  <a:gd name="connsiteY37" fmla="*/ 2939260 h 3178196"/>
                  <a:gd name="connsiteX38" fmla="*/ 1769461 w 3178196"/>
                  <a:gd name="connsiteY38" fmla="*/ 3178196 h 3178196"/>
                  <a:gd name="connsiteX39" fmla="*/ 1408737 w 3178196"/>
                  <a:gd name="connsiteY39" fmla="*/ 3178196 h 3178196"/>
                  <a:gd name="connsiteX40" fmla="*/ 1357415 w 3178196"/>
                  <a:gd name="connsiteY40" fmla="*/ 2938761 h 3178196"/>
                  <a:gd name="connsiteX41" fmla="*/ 1321409 w 3178196"/>
                  <a:gd name="connsiteY41" fmla="*/ 2933267 h 3178196"/>
                  <a:gd name="connsiteX42" fmla="*/ 1116228 w 3178196"/>
                  <a:gd name="connsiteY42" fmla="*/ 2872328 h 3178196"/>
                  <a:gd name="connsiteX43" fmla="*/ 950747 w 3178196"/>
                  <a:gd name="connsiteY43" fmla="*/ 3055478 h 3178196"/>
                  <a:gd name="connsiteX44" fmla="*/ 638354 w 3178196"/>
                  <a:gd name="connsiteY44" fmla="*/ 2875117 h 3178196"/>
                  <a:gd name="connsiteX45" fmla="*/ 716567 w 3178196"/>
                  <a:gd name="connsiteY45" fmla="*/ 2632987 h 3178196"/>
                  <a:gd name="connsiteX46" fmla="*/ 564155 w 3178196"/>
                  <a:gd name="connsiteY46" fmla="*/ 2476891 h 3178196"/>
                  <a:gd name="connsiteX47" fmla="*/ 552049 w 3178196"/>
                  <a:gd name="connsiteY47" fmla="*/ 2459421 h 3178196"/>
                  <a:gd name="connsiteX48" fmla="*/ 303082 w 3178196"/>
                  <a:gd name="connsiteY48" fmla="*/ 2539844 h 3178196"/>
                  <a:gd name="connsiteX49" fmla="*/ 122720 w 3178196"/>
                  <a:gd name="connsiteY49" fmla="*/ 2227452 h 3178196"/>
                  <a:gd name="connsiteX50" fmla="*/ 326913 w 3178196"/>
                  <a:gd name="connsiteY50" fmla="*/ 2042960 h 3178196"/>
                  <a:gd name="connsiteX51" fmla="*/ 306855 w 3178196"/>
                  <a:gd name="connsiteY51" fmla="*/ 1979828 h 3178196"/>
                  <a:gd name="connsiteX52" fmla="*/ 276470 w 3178196"/>
                  <a:gd name="connsiteY52" fmla="*/ 1828721 h 3178196"/>
                  <a:gd name="connsiteX53" fmla="*/ 0 w 3178196"/>
                  <a:gd name="connsiteY53" fmla="*/ 1769460 h 3178196"/>
                  <a:gd name="connsiteX54" fmla="*/ 0 w 3178196"/>
                  <a:gd name="connsiteY54" fmla="*/ 1408739 h 3178196"/>
                  <a:gd name="connsiteX55" fmla="*/ 293010 w 3178196"/>
                  <a:gd name="connsiteY55" fmla="*/ 1345931 h 3178196"/>
                  <a:gd name="connsiteX56" fmla="*/ 306855 w 3178196"/>
                  <a:gd name="connsiteY56" fmla="*/ 1284173 h 3178196"/>
                  <a:gd name="connsiteX57" fmla="*/ 351046 w 3178196"/>
                  <a:gd name="connsiteY57" fmla="*/ 1157043 h 3178196"/>
                  <a:gd name="connsiteX58" fmla="*/ 122720 w 3178196"/>
                  <a:gd name="connsiteY58" fmla="*/ 950748 h 3178196"/>
                  <a:gd name="connsiteX59" fmla="*/ 303082 w 3178196"/>
                  <a:gd name="connsiteY59" fmla="*/ 638354 h 3178196"/>
                  <a:gd name="connsiteX60" fmla="*/ 611017 w 3178196"/>
                  <a:gd name="connsiteY60" fmla="*/ 737822 h 3178196"/>
                  <a:gd name="connsiteX61" fmla="*/ 678469 w 3178196"/>
                  <a:gd name="connsiteY61" fmla="*/ 665039 h 3178196"/>
                  <a:gd name="connsiteX62" fmla="*/ 739168 w 3178196"/>
                  <a:gd name="connsiteY62" fmla="*/ 615179 h 3178196"/>
                  <a:gd name="connsiteX63" fmla="*/ 638354 w 3178196"/>
                  <a:gd name="connsiteY63" fmla="*/ 303080 h 3178196"/>
                  <a:gd name="connsiteX64" fmla="*/ 950747 w 3178196"/>
                  <a:gd name="connsiteY64" fmla="*/ 122720 h 3178196"/>
                  <a:gd name="connsiteX65" fmla="*/ 1175530 w 3178196"/>
                  <a:gd name="connsiteY65" fmla="*/ 371507 h 3178196"/>
                  <a:gd name="connsiteX66" fmla="*/ 1321409 w 3178196"/>
                  <a:gd name="connsiteY66" fmla="*/ 330732 h 3178196"/>
                  <a:gd name="connsiteX67" fmla="*/ 1338401 w 3178196"/>
                  <a:gd name="connsiteY67" fmla="*/ 328139 h 3178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178196" h="3178196">
                    <a:moveTo>
                      <a:pt x="1589098" y="425696"/>
                    </a:moveTo>
                    <a:cubicBezTo>
                      <a:pt x="946569" y="425696"/>
                      <a:pt x="425696" y="946569"/>
                      <a:pt x="425696" y="1589098"/>
                    </a:cubicBezTo>
                    <a:cubicBezTo>
                      <a:pt x="425696" y="2231627"/>
                      <a:pt x="946569" y="2752500"/>
                      <a:pt x="1589098" y="2752500"/>
                    </a:cubicBezTo>
                    <a:cubicBezTo>
                      <a:pt x="2231627" y="2752500"/>
                      <a:pt x="2752500" y="2231627"/>
                      <a:pt x="2752500" y="1589098"/>
                    </a:cubicBezTo>
                    <a:cubicBezTo>
                      <a:pt x="2752500" y="946569"/>
                      <a:pt x="2231627" y="425696"/>
                      <a:pt x="1589098" y="425696"/>
                    </a:cubicBezTo>
                    <a:close/>
                    <a:moveTo>
                      <a:pt x="1408737" y="0"/>
                    </a:moveTo>
                    <a:lnTo>
                      <a:pt x="1769461" y="0"/>
                    </a:lnTo>
                    <a:lnTo>
                      <a:pt x="1839795" y="328139"/>
                    </a:lnTo>
                    <a:lnTo>
                      <a:pt x="1856789" y="330732"/>
                    </a:lnTo>
                    <a:lnTo>
                      <a:pt x="2000849" y="373520"/>
                    </a:lnTo>
                    <a:lnTo>
                      <a:pt x="2227451" y="122720"/>
                    </a:lnTo>
                    <a:lnTo>
                      <a:pt x="2539846" y="303080"/>
                    </a:lnTo>
                    <a:lnTo>
                      <a:pt x="2439451" y="613872"/>
                    </a:lnTo>
                    <a:lnTo>
                      <a:pt x="2458340" y="627645"/>
                    </a:lnTo>
                    <a:cubicBezTo>
                      <a:pt x="2493487" y="658090"/>
                      <a:pt x="2527017" y="690346"/>
                      <a:pt x="2558787" y="724273"/>
                    </a:cubicBezTo>
                    <a:lnTo>
                      <a:pt x="2569563" y="737054"/>
                    </a:lnTo>
                    <a:lnTo>
                      <a:pt x="2875118" y="638354"/>
                    </a:lnTo>
                    <a:lnTo>
                      <a:pt x="3055480" y="950748"/>
                    </a:lnTo>
                    <a:lnTo>
                      <a:pt x="2827830" y="1156432"/>
                    </a:lnTo>
                    <a:lnTo>
                      <a:pt x="2846251" y="1202137"/>
                    </a:lnTo>
                    <a:lnTo>
                      <a:pt x="2882440" y="1345342"/>
                    </a:lnTo>
                    <a:lnTo>
                      <a:pt x="3178196" y="1408739"/>
                    </a:lnTo>
                    <a:lnTo>
                      <a:pt x="3178196" y="1769460"/>
                    </a:lnTo>
                    <a:lnTo>
                      <a:pt x="2901180" y="1828838"/>
                    </a:lnTo>
                    <a:lnTo>
                      <a:pt x="2890366" y="1899689"/>
                    </a:lnTo>
                    <a:cubicBezTo>
                      <a:pt x="2882626" y="1937518"/>
                      <a:pt x="2873276" y="1974762"/>
                      <a:pt x="2862393" y="2011345"/>
                    </a:cubicBezTo>
                    <a:lnTo>
                      <a:pt x="2851433" y="2043093"/>
                    </a:lnTo>
                    <a:lnTo>
                      <a:pt x="3055480" y="2227452"/>
                    </a:lnTo>
                    <a:lnTo>
                      <a:pt x="2875118" y="2539844"/>
                    </a:lnTo>
                    <a:lnTo>
                      <a:pt x="2624366" y="2458846"/>
                    </a:lnTo>
                    <a:lnTo>
                      <a:pt x="2593452" y="2501242"/>
                    </a:lnTo>
                    <a:cubicBezTo>
                      <a:pt x="2563009" y="2536388"/>
                      <a:pt x="2530753" y="2569918"/>
                      <a:pt x="2496828" y="2601689"/>
                    </a:cubicBezTo>
                    <a:lnTo>
                      <a:pt x="2461217" y="2631705"/>
                    </a:lnTo>
                    <a:lnTo>
                      <a:pt x="2539846" y="2875117"/>
                    </a:lnTo>
                    <a:lnTo>
                      <a:pt x="2227451" y="3055478"/>
                    </a:lnTo>
                    <a:lnTo>
                      <a:pt x="2061632" y="2871954"/>
                    </a:lnTo>
                    <a:lnTo>
                      <a:pt x="2018961" y="2889155"/>
                    </a:lnTo>
                    <a:lnTo>
                      <a:pt x="1820676" y="2939260"/>
                    </a:lnTo>
                    <a:lnTo>
                      <a:pt x="1769461" y="3178196"/>
                    </a:lnTo>
                    <a:lnTo>
                      <a:pt x="1408737" y="3178196"/>
                    </a:lnTo>
                    <a:lnTo>
                      <a:pt x="1357415" y="2938761"/>
                    </a:lnTo>
                    <a:lnTo>
                      <a:pt x="1321409" y="2933267"/>
                    </a:lnTo>
                    <a:lnTo>
                      <a:pt x="1116228" y="2872328"/>
                    </a:lnTo>
                    <a:lnTo>
                      <a:pt x="950747" y="3055478"/>
                    </a:lnTo>
                    <a:lnTo>
                      <a:pt x="638354" y="2875117"/>
                    </a:lnTo>
                    <a:lnTo>
                      <a:pt x="716567" y="2632987"/>
                    </a:lnTo>
                    <a:lnTo>
                      <a:pt x="564155" y="2476891"/>
                    </a:lnTo>
                    <a:lnTo>
                      <a:pt x="552049" y="2459421"/>
                    </a:lnTo>
                    <a:lnTo>
                      <a:pt x="303082" y="2539844"/>
                    </a:lnTo>
                    <a:lnTo>
                      <a:pt x="122720" y="2227452"/>
                    </a:lnTo>
                    <a:lnTo>
                      <a:pt x="326913" y="2042960"/>
                    </a:lnTo>
                    <a:lnTo>
                      <a:pt x="306855" y="1979828"/>
                    </a:lnTo>
                    <a:lnTo>
                      <a:pt x="276470" y="1828721"/>
                    </a:lnTo>
                    <a:lnTo>
                      <a:pt x="0" y="1769460"/>
                    </a:lnTo>
                    <a:lnTo>
                      <a:pt x="0" y="1408739"/>
                    </a:lnTo>
                    <a:lnTo>
                      <a:pt x="293010" y="1345931"/>
                    </a:lnTo>
                    <a:lnTo>
                      <a:pt x="306855" y="1284173"/>
                    </a:lnTo>
                    <a:lnTo>
                      <a:pt x="351046" y="1157043"/>
                    </a:lnTo>
                    <a:lnTo>
                      <a:pt x="122720" y="950748"/>
                    </a:lnTo>
                    <a:lnTo>
                      <a:pt x="303082" y="638354"/>
                    </a:lnTo>
                    <a:lnTo>
                      <a:pt x="611017" y="737822"/>
                    </a:lnTo>
                    <a:lnTo>
                      <a:pt x="678469" y="665039"/>
                    </a:lnTo>
                    <a:lnTo>
                      <a:pt x="739168" y="615179"/>
                    </a:lnTo>
                    <a:lnTo>
                      <a:pt x="638354" y="303080"/>
                    </a:lnTo>
                    <a:lnTo>
                      <a:pt x="950747" y="122720"/>
                    </a:lnTo>
                    <a:lnTo>
                      <a:pt x="1175530" y="371507"/>
                    </a:lnTo>
                    <a:lnTo>
                      <a:pt x="1321409" y="330732"/>
                    </a:lnTo>
                    <a:lnTo>
                      <a:pt x="1338401" y="328139"/>
                    </a:lnTo>
                    <a:close/>
                  </a:path>
                </a:pathLst>
              </a:custGeom>
              <a:gradFill>
                <a:gsLst>
                  <a:gs pos="0">
                    <a:sysClr val="window" lastClr="FFFFFF"/>
                  </a:gs>
                  <a:gs pos="100000">
                    <a:srgbClr val="E2E2E2"/>
                  </a:gs>
                </a:gsLst>
                <a:lin ang="2700000" scaled="1"/>
              </a:gradFill>
              <a:ln w="12700" cap="flat" cmpd="sng" algn="ctr">
                <a:noFill/>
                <a:prstDash val="solid"/>
                <a:miter lim="800000"/>
              </a:ln>
              <a:effectLst>
                <a:outerShdw blurRad="419100" dist="177800" dir="2700000" algn="tl" rotWithShape="0">
                  <a:prstClr val="black">
                    <a:alpha val="29000"/>
                  </a:prstClr>
                </a:outerShdw>
              </a:effectLst>
            </p:spPr>
            <p:txBody>
              <a:bodyPr wrap="square" rtlCol="0" anchor="ctr">
                <a:noAutofit/>
              </a:bodyP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100" name="椭圆 99"/>
              <p:cNvSpPr/>
              <p:nvPr/>
            </p:nvSpPr>
            <p:spPr>
              <a:xfrm>
                <a:off x="4932598" y="2621198"/>
                <a:ext cx="2326804" cy="2326804"/>
              </a:xfrm>
              <a:prstGeom prst="ellipse">
                <a:avLst/>
              </a:prstGeom>
              <a:noFill/>
              <a:ln w="3810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grpSp>
          <p:nvGrpSpPr>
            <p:cNvPr id="101" name="组合 100"/>
            <p:cNvGrpSpPr/>
            <p:nvPr/>
          </p:nvGrpSpPr>
          <p:grpSpPr>
            <a:xfrm rot="1320000">
              <a:off x="5213736" y="2603894"/>
              <a:ext cx="1637517" cy="1637521"/>
              <a:chOff x="462756" y="1288258"/>
              <a:chExt cx="5551491" cy="5551485"/>
            </a:xfrm>
            <a:solidFill>
              <a:srgbClr val="F70000"/>
            </a:solidFill>
            <a:effectLst>
              <a:outerShdw blurRad="76200" dist="38100" dir="2700000" algn="tl" rotWithShape="0">
                <a:prstClr val="black">
                  <a:alpha val="24000"/>
                </a:prstClr>
              </a:outerShdw>
            </a:effectLst>
          </p:grpSpPr>
          <p:sp>
            <p:nvSpPr>
              <p:cNvPr id="102" name="Freeform 9"/>
              <p:cNvSpPr/>
              <p:nvPr/>
            </p:nvSpPr>
            <p:spPr bwMode="auto">
              <a:xfrm rot="5400000">
                <a:off x="2431257" y="1111250"/>
                <a:ext cx="1614487" cy="1968503"/>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sp>
            <p:nvSpPr>
              <p:cNvPr id="103" name="Freeform 9"/>
              <p:cNvSpPr/>
              <p:nvPr/>
            </p:nvSpPr>
            <p:spPr bwMode="auto">
              <a:xfrm rot="8100000">
                <a:off x="3823198" y="1687811"/>
                <a:ext cx="1614488" cy="1968501"/>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sp>
            <p:nvSpPr>
              <p:cNvPr id="104" name="Freeform 9"/>
              <p:cNvSpPr/>
              <p:nvPr/>
            </p:nvSpPr>
            <p:spPr bwMode="auto">
              <a:xfrm rot="10800000">
                <a:off x="4399759" y="3079749"/>
                <a:ext cx="1614488" cy="1968501"/>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sp>
            <p:nvSpPr>
              <p:cNvPr id="105" name="Freeform 9"/>
              <p:cNvSpPr/>
              <p:nvPr/>
            </p:nvSpPr>
            <p:spPr bwMode="auto">
              <a:xfrm rot="13500000">
                <a:off x="3823198" y="4471688"/>
                <a:ext cx="1614487" cy="1968502"/>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sp>
            <p:nvSpPr>
              <p:cNvPr id="106" name="Freeform 9"/>
              <p:cNvSpPr/>
              <p:nvPr/>
            </p:nvSpPr>
            <p:spPr bwMode="auto">
              <a:xfrm rot="16200000">
                <a:off x="2431256" y="5048249"/>
                <a:ext cx="1614487" cy="1968502"/>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sp>
            <p:nvSpPr>
              <p:cNvPr id="107" name="Freeform 9"/>
              <p:cNvSpPr/>
              <p:nvPr/>
            </p:nvSpPr>
            <p:spPr bwMode="auto">
              <a:xfrm rot="18900000">
                <a:off x="1039317" y="4471689"/>
                <a:ext cx="1614488" cy="1968501"/>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sp>
            <p:nvSpPr>
              <p:cNvPr id="108" name="Freeform 9"/>
              <p:cNvSpPr/>
              <p:nvPr/>
            </p:nvSpPr>
            <p:spPr bwMode="auto">
              <a:xfrm>
                <a:off x="462756" y="3079749"/>
                <a:ext cx="1614488" cy="1968501"/>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sp>
            <p:nvSpPr>
              <p:cNvPr id="109" name="Freeform 9"/>
              <p:cNvSpPr/>
              <p:nvPr/>
            </p:nvSpPr>
            <p:spPr bwMode="auto">
              <a:xfrm rot="2700000">
                <a:off x="1039317" y="1687811"/>
                <a:ext cx="1614487" cy="1968502"/>
              </a:xfrm>
              <a:custGeom>
                <a:avLst/>
                <a:gdLst>
                  <a:gd name="T0" fmla="*/ 1369 w 8473"/>
                  <a:gd name="T1" fmla="*/ 0 h 10324"/>
                  <a:gd name="T2" fmla="*/ 1369 w 8473"/>
                  <a:gd name="T3" fmla="*/ 10324 h 10324"/>
                  <a:gd name="T4" fmla="*/ 8473 w 8473"/>
                  <a:gd name="T5" fmla="*/ 7382 h 10324"/>
                  <a:gd name="T6" fmla="*/ 8473 w 8473"/>
                  <a:gd name="T7" fmla="*/ 2942 h 10324"/>
                  <a:gd name="T8" fmla="*/ 1369 w 8473"/>
                  <a:gd name="T9" fmla="*/ 0 h 10324"/>
                </a:gdLst>
                <a:ahLst/>
                <a:cxnLst>
                  <a:cxn ang="0">
                    <a:pos x="T0" y="T1"/>
                  </a:cxn>
                  <a:cxn ang="0">
                    <a:pos x="T2" y="T3"/>
                  </a:cxn>
                  <a:cxn ang="0">
                    <a:pos x="T4" y="T5"/>
                  </a:cxn>
                  <a:cxn ang="0">
                    <a:pos x="T6" y="T7"/>
                  </a:cxn>
                  <a:cxn ang="0">
                    <a:pos x="T8" y="T9"/>
                  </a:cxn>
                </a:cxnLst>
                <a:rect l="0" t="0" r="r" b="b"/>
                <a:pathLst>
                  <a:path w="8473" h="10324">
                    <a:moveTo>
                      <a:pt x="1369" y="0"/>
                    </a:moveTo>
                    <a:cubicBezTo>
                      <a:pt x="0" y="3305"/>
                      <a:pt x="0" y="7019"/>
                      <a:pt x="1369" y="10324"/>
                    </a:cubicBezTo>
                    <a:lnTo>
                      <a:pt x="8473" y="7382"/>
                    </a:lnTo>
                    <a:cubicBezTo>
                      <a:pt x="7884" y="5960"/>
                      <a:pt x="7884" y="4364"/>
                      <a:pt x="8473" y="2942"/>
                    </a:cubicBezTo>
                    <a:lnTo>
                      <a:pt x="1369" y="0"/>
                    </a:lnTo>
                    <a:close/>
                  </a:path>
                </a:pathLst>
              </a:custGeom>
              <a:solidFill>
                <a:srgbClr val="1F497D"/>
              </a:solidFill>
              <a:ln w="22225">
                <a:solidFill>
                  <a:srgbClr val="F3F3F3"/>
                </a:solidFill>
                <a:prstDash val="solid"/>
                <a:round/>
              </a:ln>
            </p:spPr>
            <p:txBody>
              <a:bodyPr vert="horz" wrap="square" lIns="54007" tIns="27003" rIns="54007" bIns="27003" numCol="1" anchor="t" anchorCtr="0" compatLnSpc="1"/>
              <a:lstStyle/>
              <a:p>
                <a:pPr defTabSz="540385"/>
                <a:endParaRPr lang="zh-CN" altLang="en-US" sz="800">
                  <a:solidFill>
                    <a:prstClr val="black"/>
                  </a:solidFill>
                  <a:latin typeface="微软雅黑" panose="020B0503020204020204" pitchFamily="34" charset="-122"/>
                  <a:ea typeface="微软雅黑" panose="020B0503020204020204" pitchFamily="34" charset="-122"/>
                </a:endParaRPr>
              </a:p>
            </p:txBody>
          </p:sp>
        </p:grpSp>
        <p:grpSp>
          <p:nvGrpSpPr>
            <p:cNvPr id="110" name="组合 109"/>
            <p:cNvGrpSpPr/>
            <p:nvPr/>
          </p:nvGrpSpPr>
          <p:grpSpPr>
            <a:xfrm>
              <a:off x="5741443" y="3131602"/>
              <a:ext cx="582103" cy="582105"/>
              <a:chOff x="5707931" y="3040931"/>
              <a:chExt cx="776138" cy="776138"/>
            </a:xfrm>
          </p:grpSpPr>
          <p:sp>
            <p:nvSpPr>
              <p:cNvPr id="111" name="椭圆 110"/>
              <p:cNvSpPr/>
              <p:nvPr/>
            </p:nvSpPr>
            <p:spPr>
              <a:xfrm>
                <a:off x="5707931" y="3040931"/>
                <a:ext cx="776138" cy="776138"/>
              </a:xfrm>
              <a:prstGeom prst="ellipse">
                <a:avLst/>
              </a:prstGeom>
              <a:solidFill>
                <a:srgbClr val="F3F3F3"/>
              </a:solidFill>
              <a:ln w="19050"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50800" dist="38100" dir="2700000" algn="tl" rotWithShape="0">
                  <a:prstClr val="black">
                    <a:alpha val="29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112" name="椭圆 111"/>
              <p:cNvSpPr/>
              <p:nvPr/>
            </p:nvSpPr>
            <p:spPr>
              <a:xfrm>
                <a:off x="5779391" y="3112391"/>
                <a:ext cx="633218" cy="633218"/>
              </a:xfrm>
              <a:prstGeom prst="ellipse">
                <a:avLst/>
              </a:prstGeom>
              <a:solidFill>
                <a:sysClr val="windowText" lastClr="000000">
                  <a:lumMod val="50000"/>
                  <a:lumOff val="50000"/>
                </a:sysClr>
              </a:solidFill>
              <a:ln w="12700" cap="flat" cmpd="sng" algn="ctr">
                <a:gradFill flip="none" rotWithShape="1">
                  <a:gsLst>
                    <a:gs pos="100000">
                      <a:sysClr val="window" lastClr="FFFFFF"/>
                    </a:gs>
                    <a:gs pos="0">
                      <a:sysClr val="window" lastClr="FFFFFF">
                        <a:lumMod val="85000"/>
                      </a:sysClr>
                    </a:gs>
                  </a:gsLst>
                  <a:lin ang="2700000" scaled="1"/>
                  <a:tileRect/>
                </a:gradFill>
                <a:prstDash val="solid"/>
                <a:miter lim="800000"/>
              </a:ln>
              <a:effectLst>
                <a:innerShdw blurRad="63500" dist="25400" dir="13500000">
                  <a:prstClr val="black">
                    <a:alpha val="45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sp>
            <p:nvSpPr>
              <p:cNvPr id="113" name="椭圆 112"/>
              <p:cNvSpPr/>
              <p:nvPr/>
            </p:nvSpPr>
            <p:spPr>
              <a:xfrm>
                <a:off x="5817611" y="3150611"/>
                <a:ext cx="556778" cy="556778"/>
              </a:xfrm>
              <a:prstGeom prst="ellipse">
                <a:avLst/>
              </a:prstGeom>
              <a:solidFill>
                <a:srgbClr val="F3F3F3"/>
              </a:solidFill>
              <a:ln w="15875" cap="flat" cmpd="sng" algn="ctr">
                <a:gradFill flip="none" rotWithShape="1">
                  <a:gsLst>
                    <a:gs pos="0">
                      <a:sysClr val="window" lastClr="FFFFFF"/>
                    </a:gs>
                    <a:gs pos="100000">
                      <a:sysClr val="window" lastClr="FFFFFF">
                        <a:lumMod val="85000"/>
                      </a:sysClr>
                    </a:gs>
                  </a:gsLst>
                  <a:lin ang="2700000" scaled="1"/>
                  <a:tileRect/>
                </a:gradFill>
                <a:prstDash val="solid"/>
                <a:miter lim="800000"/>
              </a:ln>
              <a:effectLst>
                <a:outerShdw blurRad="38100" dist="25400" dir="2700000" algn="tl" rotWithShape="0">
                  <a:prstClr val="black">
                    <a:alpha val="32000"/>
                  </a:prstClr>
                </a:out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微软雅黑" panose="020B0503020204020204" pitchFamily="34" charset="-122"/>
                  <a:ea typeface="微软雅黑" panose="020B0503020204020204" pitchFamily="34" charset="-122"/>
                </a:endParaRPr>
              </a:p>
            </p:txBody>
          </p:sp>
        </p:grpSp>
        <p:sp>
          <p:nvSpPr>
            <p:cNvPr id="114" name="文本框 113"/>
            <p:cNvSpPr txBox="1"/>
            <p:nvPr/>
          </p:nvSpPr>
          <p:spPr>
            <a:xfrm>
              <a:off x="6000864" y="2687694"/>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08</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15" name="文本框 114"/>
            <p:cNvSpPr txBox="1"/>
            <p:nvPr/>
          </p:nvSpPr>
          <p:spPr>
            <a:xfrm>
              <a:off x="6323244" y="3004497"/>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07</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16" name="文本框 115"/>
            <p:cNvSpPr txBox="1"/>
            <p:nvPr/>
          </p:nvSpPr>
          <p:spPr>
            <a:xfrm>
              <a:off x="6327188" y="3456467"/>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06</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17" name="文本框 116"/>
            <p:cNvSpPr txBox="1"/>
            <p:nvPr/>
          </p:nvSpPr>
          <p:spPr>
            <a:xfrm>
              <a:off x="6010388" y="3778848"/>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05</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18" name="文本框 117"/>
            <p:cNvSpPr txBox="1"/>
            <p:nvPr/>
          </p:nvSpPr>
          <p:spPr>
            <a:xfrm>
              <a:off x="5558416" y="3782793"/>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04</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19" name="文本框 118"/>
            <p:cNvSpPr txBox="1"/>
            <p:nvPr/>
          </p:nvSpPr>
          <p:spPr>
            <a:xfrm>
              <a:off x="5236036" y="3465990"/>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03</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20" name="文本框 119"/>
            <p:cNvSpPr txBox="1"/>
            <p:nvPr/>
          </p:nvSpPr>
          <p:spPr>
            <a:xfrm>
              <a:off x="5232092" y="3014018"/>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02</a:t>
              </a:r>
              <a:endParaRPr lang="zh-CN" altLang="en-US" dirty="0">
                <a:solidFill>
                  <a:prstClr val="white"/>
                </a:solidFill>
                <a:latin typeface="微软雅黑" panose="020B0503020204020204" pitchFamily="34" charset="-122"/>
                <a:ea typeface="微软雅黑" panose="020B0503020204020204" pitchFamily="34" charset="-122"/>
              </a:endParaRPr>
            </a:p>
          </p:txBody>
        </p:sp>
        <p:sp>
          <p:nvSpPr>
            <p:cNvPr id="121" name="文本框 120"/>
            <p:cNvSpPr txBox="1"/>
            <p:nvPr/>
          </p:nvSpPr>
          <p:spPr>
            <a:xfrm>
              <a:off x="5548899" y="2691634"/>
              <a:ext cx="486660" cy="324770"/>
            </a:xfrm>
            <a:prstGeom prst="rect">
              <a:avLst/>
            </a:prstGeom>
            <a:noFill/>
          </p:spPr>
          <p:txBody>
            <a:bodyPr wrap="square" rtlCol="0">
              <a:spAutoFit/>
            </a:bodyPr>
            <a:lstStyle/>
            <a:p>
              <a:pPr algn="ctr" defTabSz="540385"/>
              <a:r>
                <a:rPr lang="en-US" altLang="zh-CN" dirty="0">
                  <a:solidFill>
                    <a:prstClr val="white"/>
                  </a:solidFill>
                  <a:latin typeface="微软雅黑" panose="020B0503020204020204" pitchFamily="34" charset="-122"/>
                  <a:ea typeface="微软雅黑" panose="020B0503020204020204" pitchFamily="34" charset="-122"/>
                </a:rPr>
                <a:t>01</a:t>
              </a:r>
              <a:endParaRPr lang="zh-CN" altLang="en-US" dirty="0">
                <a:solidFill>
                  <a:prstClr val="white"/>
                </a:solidFill>
                <a:latin typeface="微软雅黑" panose="020B0503020204020204" pitchFamily="34" charset="-122"/>
                <a:ea typeface="微软雅黑" panose="020B0503020204020204" pitchFamily="34" charset="-122"/>
              </a:endParaRPr>
            </a:p>
          </p:txBody>
        </p:sp>
      </p:grpSp>
      <p:sp>
        <p:nvSpPr>
          <p:cNvPr id="152" name="TextBox 99"/>
          <p:cNvSpPr txBox="1"/>
          <p:nvPr/>
        </p:nvSpPr>
        <p:spPr>
          <a:xfrm>
            <a:off x="6320138" y="1052783"/>
            <a:ext cx="1756223" cy="547458"/>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以适度的效益代价换取发展空间；</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54" name="TextBox 99"/>
          <p:cNvSpPr txBox="1"/>
          <p:nvPr/>
        </p:nvSpPr>
        <p:spPr>
          <a:xfrm>
            <a:off x="6048190" y="4118660"/>
            <a:ext cx="2606091" cy="256609"/>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加强资金收支预测和缺口管理</a:t>
            </a:r>
            <a:r>
              <a:rPr lang="en-US" altLang="zh-CN" sz="1260" b="1" dirty="0">
                <a:solidFill>
                  <a:srgbClr val="1F497D"/>
                </a:solidFill>
                <a:latin typeface="微软雅黑" panose="020B0503020204020204" pitchFamily="34" charset="-122"/>
                <a:ea typeface="微软雅黑" panose="020B0503020204020204" pitchFamily="34" charset="-122"/>
                <a:cs typeface="华文黑体" pitchFamily="2" charset="-122"/>
              </a:rPr>
              <a:t>;</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56" name="TextBox 99"/>
          <p:cNvSpPr txBox="1"/>
          <p:nvPr/>
        </p:nvSpPr>
        <p:spPr>
          <a:xfrm>
            <a:off x="6792066" y="3186762"/>
            <a:ext cx="2244372" cy="547458"/>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保持适量的现金或现金等价物，必要时能主动变现资产；</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58" name="TextBox 99"/>
          <p:cNvSpPr txBox="1"/>
          <p:nvPr/>
        </p:nvSpPr>
        <p:spPr>
          <a:xfrm>
            <a:off x="6924779" y="1969741"/>
            <a:ext cx="1968593" cy="547458"/>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主动加强与贷款金融机构的沟通与协调</a:t>
            </a:r>
            <a:r>
              <a:rPr lang="en-US" altLang="zh-CN" sz="1260" b="1" dirty="0">
                <a:solidFill>
                  <a:srgbClr val="1F497D"/>
                </a:solidFill>
                <a:latin typeface="微软雅黑" panose="020B0503020204020204" pitchFamily="34" charset="-122"/>
                <a:ea typeface="微软雅黑" panose="020B0503020204020204" pitchFamily="34" charset="-122"/>
                <a:cs typeface="华文黑体" pitchFamily="2" charset="-122"/>
              </a:rPr>
              <a:t>;</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60" name="TextBox 99"/>
          <p:cNvSpPr txBox="1"/>
          <p:nvPr/>
        </p:nvSpPr>
        <p:spPr>
          <a:xfrm>
            <a:off x="1476550" y="1041353"/>
            <a:ext cx="2187138" cy="547458"/>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关注宏观调控和国内外金融形势对企业经营的影响；</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62" name="TextBox 99"/>
          <p:cNvSpPr txBox="1"/>
          <p:nvPr/>
        </p:nvSpPr>
        <p:spPr>
          <a:xfrm>
            <a:off x="1028893" y="1963927"/>
            <a:ext cx="2279263" cy="256609"/>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适度控制项目投资和股权投资；</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64" name="TextBox 99"/>
          <p:cNvSpPr txBox="1"/>
          <p:nvPr/>
        </p:nvSpPr>
        <p:spPr>
          <a:xfrm>
            <a:off x="685412" y="3175132"/>
            <a:ext cx="2432300" cy="547458"/>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实行与宏观调控和信贷政策相对应的销售投向策略和激励政策</a:t>
            </a:r>
            <a:r>
              <a:rPr lang="en-US" altLang="zh-CN" sz="1260" b="1" dirty="0">
                <a:solidFill>
                  <a:srgbClr val="1F497D"/>
                </a:solidFill>
                <a:latin typeface="微软雅黑" panose="020B0503020204020204" pitchFamily="34" charset="-122"/>
                <a:ea typeface="微软雅黑" panose="020B0503020204020204" pitchFamily="34" charset="-122"/>
                <a:cs typeface="华文黑体" pitchFamily="2" charset="-122"/>
              </a:rPr>
              <a:t>;</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66" name="TextBox 99"/>
          <p:cNvSpPr txBox="1"/>
          <p:nvPr/>
        </p:nvSpPr>
        <p:spPr>
          <a:xfrm>
            <a:off x="1067568" y="4110886"/>
            <a:ext cx="2256875" cy="256609"/>
          </a:xfrm>
          <a:prstGeom prst="rect">
            <a:avLst/>
          </a:prstGeom>
          <a:noFill/>
        </p:spPr>
        <p:txBody>
          <a:bodyPr wrap="square" lIns="72002" tIns="0" rIns="72002" bIns="0" rtlCol="0" anchor="t">
            <a:spAutoFit/>
          </a:bodyPr>
          <a:lstStyle/>
          <a:p>
            <a:pPr algn="just">
              <a:lnSpc>
                <a:spcPct val="150000"/>
              </a:lnSpc>
            </a:pPr>
            <a:r>
              <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rPr>
              <a:t>扩大企业内源融资比重和规模；</a:t>
            </a:r>
            <a:endParaRPr lang="zh-CN" altLang="en-US" sz="1260"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2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24" name="组合 123"/>
          <p:cNvGrpSpPr/>
          <p:nvPr/>
        </p:nvGrpSpPr>
        <p:grpSpPr>
          <a:xfrm>
            <a:off x="218765" y="108049"/>
            <a:ext cx="848803" cy="847785"/>
            <a:chOff x="5360449" y="1017327"/>
            <a:chExt cx="848803" cy="847785"/>
          </a:xfrm>
        </p:grpSpPr>
        <p:sp>
          <p:nvSpPr>
            <p:cNvPr id="12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2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2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28" name="文本框 12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4</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29" name="文本框 12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八个建议</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2337" y="1958589"/>
            <a:ext cx="9721850" cy="1735209"/>
          </a:xfrm>
          <a:prstGeom prst="rect">
            <a:avLst/>
          </a:prstGeom>
          <a:solidFill>
            <a:schemeClr val="dk2"/>
          </a:solidFill>
          <a:ln>
            <a:no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2" name="组合 63"/>
          <p:cNvGrpSpPr/>
          <p:nvPr/>
        </p:nvGrpSpPr>
        <p:grpSpPr>
          <a:xfrm>
            <a:off x="8806888" y="4730803"/>
            <a:ext cx="1038589" cy="1025700"/>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6" name="椭圆 6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67" name="椭圆 66"/>
          <p:cNvSpPr/>
          <p:nvPr/>
        </p:nvSpPr>
        <p:spPr>
          <a:xfrm>
            <a:off x="8082554" y="4866859"/>
            <a:ext cx="773444" cy="76384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 name="椭圆 67"/>
          <p:cNvSpPr/>
          <p:nvPr/>
        </p:nvSpPr>
        <p:spPr>
          <a:xfrm>
            <a:off x="5662219" y="5091887"/>
            <a:ext cx="291149"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3" name="组合 68"/>
          <p:cNvGrpSpPr/>
          <p:nvPr/>
        </p:nvGrpSpPr>
        <p:grpSpPr>
          <a:xfrm>
            <a:off x="5932701" y="4783775"/>
            <a:ext cx="663330" cy="655098"/>
            <a:chOff x="304800" y="673100"/>
            <a:chExt cx="4000500" cy="4000500"/>
          </a:xfrm>
          <a:effectLst>
            <a:outerShdw blurRad="317500" dist="190500" dir="8100000" algn="tr" rotWithShape="0">
              <a:prstClr val="black">
                <a:alpha val="50000"/>
              </a:prstClr>
            </a:outerShdw>
          </a:effectLst>
        </p:grpSpPr>
        <p:sp>
          <p:nvSpPr>
            <p:cNvPr id="70" name="同心圆 6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1" name="椭圆 7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4" name="组合 71"/>
          <p:cNvGrpSpPr/>
          <p:nvPr/>
        </p:nvGrpSpPr>
        <p:grpSpPr>
          <a:xfrm>
            <a:off x="8369038" y="4576385"/>
            <a:ext cx="233666" cy="230766"/>
            <a:chOff x="304800" y="673100"/>
            <a:chExt cx="4000500" cy="4000500"/>
          </a:xfrm>
          <a:effectLst>
            <a:outerShdw blurRad="381000" dist="152400" dir="8100000" algn="tr" rotWithShape="0">
              <a:prstClr val="black">
                <a:alpha val="70000"/>
              </a:prstClr>
            </a:outerShdw>
          </a:effectLst>
        </p:grpSpPr>
        <p:sp>
          <p:nvSpPr>
            <p:cNvPr id="73" name="同心圆 7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4" name="椭圆 7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5" name="组合 74"/>
          <p:cNvGrpSpPr/>
          <p:nvPr/>
        </p:nvGrpSpPr>
        <p:grpSpPr>
          <a:xfrm>
            <a:off x="6821958" y="5122710"/>
            <a:ext cx="306114" cy="302315"/>
            <a:chOff x="304800" y="673100"/>
            <a:chExt cx="4000500" cy="4000500"/>
          </a:xfrm>
          <a:effectLst>
            <a:outerShdw blurRad="381000" dist="152400" dir="8100000" algn="tr" rotWithShape="0">
              <a:prstClr val="black">
                <a:alpha val="70000"/>
              </a:prstClr>
            </a:outerShdw>
          </a:effectLst>
        </p:grpSpPr>
        <p:sp>
          <p:nvSpPr>
            <p:cNvPr id="76" name="同心圆 7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7" name="椭圆 7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78" name="椭圆 77"/>
          <p:cNvSpPr/>
          <p:nvPr/>
        </p:nvSpPr>
        <p:spPr>
          <a:xfrm>
            <a:off x="6690102" y="4784349"/>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9" name="椭圆 78"/>
          <p:cNvSpPr/>
          <p:nvPr/>
        </p:nvSpPr>
        <p:spPr>
          <a:xfrm>
            <a:off x="5255876" y="5171897"/>
            <a:ext cx="145575"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 name="组合 79"/>
          <p:cNvGrpSpPr/>
          <p:nvPr/>
        </p:nvGrpSpPr>
        <p:grpSpPr>
          <a:xfrm>
            <a:off x="7272809" y="4783844"/>
            <a:ext cx="678580" cy="670159"/>
            <a:chOff x="304800" y="673100"/>
            <a:chExt cx="4000500" cy="4000500"/>
          </a:xfrm>
          <a:effectLst>
            <a:outerShdw blurRad="317500" dist="190500" dir="8100000" algn="tr" rotWithShape="0">
              <a:prstClr val="black">
                <a:alpha val="50000"/>
              </a:prstClr>
            </a:outerShdw>
          </a:effectLst>
        </p:grpSpPr>
        <p:sp>
          <p:nvSpPr>
            <p:cNvPr id="81" name="同心圆 8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2" name="椭圆 8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83" name="椭圆 82"/>
          <p:cNvSpPr/>
          <p:nvPr/>
        </p:nvSpPr>
        <p:spPr>
          <a:xfrm>
            <a:off x="8855998"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4" name="椭圆 83"/>
          <p:cNvSpPr/>
          <p:nvPr/>
        </p:nvSpPr>
        <p:spPr>
          <a:xfrm>
            <a:off x="7611652"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7" name="组合 84"/>
          <p:cNvGrpSpPr/>
          <p:nvPr/>
        </p:nvGrpSpPr>
        <p:grpSpPr>
          <a:xfrm>
            <a:off x="3914325" y="715054"/>
            <a:ext cx="1893200" cy="1869705"/>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7" name="椭圆 8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23" name="文本框 22"/>
          <p:cNvSpPr txBox="1"/>
          <p:nvPr/>
        </p:nvSpPr>
        <p:spPr>
          <a:xfrm>
            <a:off x="2496021" y="2770346"/>
            <a:ext cx="4729808" cy="565737"/>
          </a:xfrm>
          <a:prstGeom prst="rect">
            <a:avLst/>
          </a:prstGeom>
          <a:noFill/>
        </p:spPr>
        <p:txBody>
          <a:bodyPr wrap="square" lIns="72585" tIns="36293" rIns="72585" bIns="36293">
            <a:spAutoFit/>
          </a:bodyPr>
          <a:lstStyle/>
          <a:p>
            <a:pPr algn="ctr" fontAlgn="auto">
              <a:spcBef>
                <a:spcPts val="0"/>
              </a:spcBef>
              <a:spcAft>
                <a:spcPts val="0"/>
              </a:spcAft>
              <a:defRPr/>
            </a:pPr>
            <a:r>
              <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投资与并购的门路</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5" name="文本框 94"/>
          <p:cNvSpPr txBox="1"/>
          <p:nvPr/>
        </p:nvSpPr>
        <p:spPr>
          <a:xfrm>
            <a:off x="3914057" y="1420178"/>
            <a:ext cx="1853228" cy="519571"/>
          </a:xfrm>
          <a:prstGeom prst="rect">
            <a:avLst/>
          </a:prstGeom>
          <a:noFill/>
        </p:spPr>
        <p:txBody>
          <a:bodyPr lIns="72585" tIns="36293" rIns="72585" bIns="36293">
            <a:spAutoFit/>
          </a:bodyPr>
          <a:lstStyle/>
          <a:p>
            <a:pPr algn="ctr" fontAlgn="auto">
              <a:spcBef>
                <a:spcPts val="0"/>
              </a:spcBef>
              <a:spcAft>
                <a:spcPts val="0"/>
              </a:spcAft>
              <a:defRPr/>
            </a:pPr>
            <a:r>
              <a:rPr lang="en-US" altLang="zh-CN"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PART 03</a:t>
            </a:r>
            <a:endParaRPr lang="zh-CN" altLang="en-US"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cxnSp>
        <p:nvCxnSpPr>
          <p:cNvPr id="96" name="直接连接符 95"/>
          <p:cNvCxnSpPr/>
          <p:nvPr/>
        </p:nvCxnSpPr>
        <p:spPr>
          <a:xfrm>
            <a:off x="2692697" y="3401478"/>
            <a:ext cx="4336457" cy="37899"/>
          </a:xfrm>
          <a:prstGeom prst="line">
            <a:avLst/>
          </a:prstGeom>
          <a:ln w="50800">
            <a:gradFill>
              <a:gsLst>
                <a:gs pos="50000">
                  <a:schemeClr val="accent1">
                    <a:lumMod val="5000"/>
                    <a:lumOff val="95000"/>
                  </a:schemeClr>
                </a:gs>
                <a:gs pos="51000">
                  <a:schemeClr val="bg1">
                    <a:lumMod val="7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8" name="组合 100"/>
          <p:cNvGrpSpPr/>
          <p:nvPr/>
        </p:nvGrpSpPr>
        <p:grpSpPr>
          <a:xfrm flipH="1">
            <a:off x="-34763" y="4730803"/>
            <a:ext cx="1038589" cy="1025700"/>
            <a:chOff x="304800" y="673100"/>
            <a:chExt cx="4000500" cy="4000500"/>
          </a:xfrm>
          <a:effectLst>
            <a:outerShdw blurRad="444500" dist="254000" dir="8100000" algn="tr" rotWithShape="0">
              <a:prstClr val="black">
                <a:alpha val="50000"/>
              </a:prstClr>
            </a:outerShdw>
          </a:effectLst>
        </p:grpSpPr>
        <p:sp>
          <p:nvSpPr>
            <p:cNvPr id="102" name="同心圆 10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3" name="椭圆 10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04" name="椭圆 103"/>
          <p:cNvSpPr/>
          <p:nvPr/>
        </p:nvSpPr>
        <p:spPr>
          <a:xfrm flipH="1">
            <a:off x="992439" y="4900613"/>
            <a:ext cx="773444" cy="76259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5" name="椭圆 104"/>
          <p:cNvSpPr/>
          <p:nvPr/>
        </p:nvSpPr>
        <p:spPr>
          <a:xfrm flipH="1">
            <a:off x="3857094" y="5091887"/>
            <a:ext cx="292415"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9" name="组合 105"/>
          <p:cNvGrpSpPr/>
          <p:nvPr/>
        </p:nvGrpSpPr>
        <p:grpSpPr>
          <a:xfrm flipH="1">
            <a:off x="3214684" y="4783775"/>
            <a:ext cx="663330" cy="655098"/>
            <a:chOff x="304800" y="673100"/>
            <a:chExt cx="4000500" cy="4000500"/>
          </a:xfrm>
          <a:effectLst>
            <a:outerShdw blurRad="317500" dist="190500" dir="8100000" algn="tr" rotWithShape="0">
              <a:prstClr val="black">
                <a:alpha val="50000"/>
              </a:prstClr>
            </a:outerShdw>
          </a:effectLst>
        </p:grpSpPr>
        <p:sp>
          <p:nvSpPr>
            <p:cNvPr id="107" name="同心圆 1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8" name="椭圆 1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0" name="组合 108"/>
          <p:cNvGrpSpPr/>
          <p:nvPr/>
        </p:nvGrpSpPr>
        <p:grpSpPr>
          <a:xfrm flipH="1">
            <a:off x="1208009" y="4576385"/>
            <a:ext cx="233666" cy="230766"/>
            <a:chOff x="304800" y="673100"/>
            <a:chExt cx="4000500" cy="4000500"/>
          </a:xfrm>
          <a:effectLst>
            <a:outerShdw blurRad="381000" dist="152400" dir="8100000" algn="tr" rotWithShape="0">
              <a:prstClr val="black">
                <a:alpha val="70000"/>
              </a:prstClr>
            </a:outerShdw>
          </a:effectLst>
        </p:grpSpPr>
        <p:sp>
          <p:nvSpPr>
            <p:cNvPr id="110" name="同心圆 1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1" name="椭圆 110"/>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1" name="组合 111"/>
          <p:cNvGrpSpPr/>
          <p:nvPr/>
        </p:nvGrpSpPr>
        <p:grpSpPr>
          <a:xfrm flipH="1">
            <a:off x="2682641" y="5122710"/>
            <a:ext cx="306114" cy="302315"/>
            <a:chOff x="304800" y="673100"/>
            <a:chExt cx="4000500" cy="4000500"/>
          </a:xfrm>
          <a:effectLst>
            <a:outerShdw blurRad="381000" dist="152400" dir="8100000" algn="tr" rotWithShape="0">
              <a:prstClr val="black">
                <a:alpha val="70000"/>
              </a:prstClr>
            </a:outerShdw>
          </a:effectLst>
        </p:grpSpPr>
        <p:sp>
          <p:nvSpPr>
            <p:cNvPr id="113" name="同心圆 1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4" name="椭圆 11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15" name="椭圆 114"/>
          <p:cNvSpPr/>
          <p:nvPr/>
        </p:nvSpPr>
        <p:spPr>
          <a:xfrm flipH="1">
            <a:off x="2829210" y="4784349"/>
            <a:ext cx="292415"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6" name="椭圆 115"/>
          <p:cNvSpPr/>
          <p:nvPr/>
        </p:nvSpPr>
        <p:spPr>
          <a:xfrm flipH="1">
            <a:off x="4409011" y="5171897"/>
            <a:ext cx="145574"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2" name="组合 116"/>
          <p:cNvGrpSpPr/>
          <p:nvPr/>
        </p:nvGrpSpPr>
        <p:grpSpPr>
          <a:xfrm flipH="1">
            <a:off x="1859326" y="4783844"/>
            <a:ext cx="678580" cy="670159"/>
            <a:chOff x="304800" y="673100"/>
            <a:chExt cx="4000500" cy="4000500"/>
          </a:xfrm>
          <a:effectLst>
            <a:outerShdw blurRad="317500" dist="190500" dir="8100000" algn="tr" rotWithShape="0">
              <a:prstClr val="black">
                <a:alpha val="50000"/>
              </a:prstClr>
            </a:outerShdw>
          </a:effectLst>
        </p:grpSpPr>
        <p:sp>
          <p:nvSpPr>
            <p:cNvPr id="118" name="同心圆 1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9" name="椭圆 1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20" name="椭圆 119"/>
          <p:cNvSpPr/>
          <p:nvPr/>
        </p:nvSpPr>
        <p:spPr>
          <a:xfrm flipH="1">
            <a:off x="663314"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1" name="椭圆 120"/>
          <p:cNvSpPr/>
          <p:nvPr/>
        </p:nvSpPr>
        <p:spPr>
          <a:xfrm flipH="1">
            <a:off x="2051969"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3" name="组合 122"/>
          <p:cNvGrpSpPr/>
          <p:nvPr/>
        </p:nvGrpSpPr>
        <p:grpSpPr>
          <a:xfrm flipH="1">
            <a:off x="4764477" y="5211760"/>
            <a:ext cx="306114" cy="302315"/>
            <a:chOff x="304800" y="673100"/>
            <a:chExt cx="4000500" cy="4000500"/>
          </a:xfrm>
          <a:effectLst>
            <a:outerShdw blurRad="381000" dist="152400" dir="8100000" algn="tr" rotWithShape="0">
              <a:prstClr val="black">
                <a:alpha val="70000"/>
              </a:prstClr>
            </a:outerShdw>
          </a:effectLst>
        </p:grpSpPr>
        <p:sp>
          <p:nvSpPr>
            <p:cNvPr id="124" name="同心圆 12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5" name="椭圆 124"/>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4" name="组合 103"/>
          <p:cNvGrpSpPr/>
          <p:nvPr/>
        </p:nvGrpSpPr>
        <p:grpSpPr>
          <a:xfrm>
            <a:off x="218765" y="108049"/>
            <a:ext cx="848803" cy="847785"/>
            <a:chOff x="5360449" y="1017327"/>
            <a:chExt cx="848803" cy="847785"/>
          </a:xfrm>
        </p:grpSpPr>
        <p:sp>
          <p:nvSpPr>
            <p:cNvPr id="10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0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8" name="文本框 10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1</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09" name="文本框 10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并购的定义</a:t>
            </a:r>
            <a:endParaRPr lang="zh-CN" altLang="en-US" sz="2400" dirty="0">
              <a:solidFill>
                <a:srgbClr val="1F497D"/>
              </a:solidFill>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65514" y="1260177"/>
            <a:ext cx="1905000" cy="2308266"/>
          </a:xfrm>
          <a:prstGeom prst="rect">
            <a:avLst/>
          </a:prstGeom>
        </p:spPr>
      </p:pic>
      <p:sp>
        <p:nvSpPr>
          <p:cNvPr id="11" name="文本框 10"/>
          <p:cNvSpPr txBox="1"/>
          <p:nvPr/>
        </p:nvSpPr>
        <p:spPr>
          <a:xfrm>
            <a:off x="2556668" y="1260177"/>
            <a:ext cx="6499667" cy="2308266"/>
          </a:xfrm>
          <a:prstGeom prst="rect">
            <a:avLst/>
          </a:prstGeom>
          <a:solidFill>
            <a:srgbClr val="1B406E"/>
          </a:solidFill>
        </p:spPr>
        <p:txBody>
          <a:bodyPr wrap="square" lIns="91388" tIns="45691" rIns="91388" bIns="45691" rtlCol="0">
            <a:spAutoFit/>
          </a:bodyPr>
          <a:lstStyle/>
          <a:p>
            <a:r>
              <a:rPr lang="zh-CN" altLang="zh-CN" sz="2400" dirty="0">
                <a:solidFill>
                  <a:schemeClr val="bg1"/>
                </a:solidFill>
              </a:rPr>
              <a:t>“纵观世界上著名的大企业、大集团，几乎没有哪一家不是在某种程度上通过收购兼并等资本运营手段发展起来的，也几乎没有哪一家是完全通过内部积累发展起来的”</a:t>
            </a:r>
            <a:endParaRPr lang="en-US" altLang="zh-CN" sz="2400" dirty="0">
              <a:solidFill>
                <a:schemeClr val="bg1"/>
              </a:solidFill>
            </a:endParaRPr>
          </a:p>
          <a:p>
            <a:r>
              <a:rPr lang="zh-CN" altLang="zh-CN" sz="2400" dirty="0">
                <a:solidFill>
                  <a:schemeClr val="bg1"/>
                </a:solidFill>
              </a:rPr>
              <a:t>——诺贝尔经济学奖获得者，著名经济学家乔治斯蒂格勒</a:t>
            </a:r>
            <a:endParaRPr lang="zh-CN" altLang="zh-CN" sz="2400" dirty="0">
              <a:solidFill>
                <a:schemeClr val="bg1"/>
              </a:solidFill>
            </a:endParaRPr>
          </a:p>
        </p:txBody>
      </p:sp>
      <p:sp>
        <p:nvSpPr>
          <p:cNvPr id="4" name="矩形: 圆角 3"/>
          <p:cNvSpPr/>
          <p:nvPr/>
        </p:nvSpPr>
        <p:spPr>
          <a:xfrm>
            <a:off x="665514" y="3996480"/>
            <a:ext cx="8390821" cy="1143737"/>
          </a:xfrm>
          <a:prstGeom prst="roundRect">
            <a:avLst/>
          </a:prstGeom>
          <a:solidFill>
            <a:srgbClr val="1B406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CN" sz="2400" dirty="0">
                <a:solidFill>
                  <a:schemeClr val="bg1"/>
                </a:solidFill>
                <a:latin typeface="Arial" panose="020B0604020202020204" pitchFamily="34" charset="0"/>
                <a:ea typeface="宋体" panose="02010600030101010101" pitchFamily="2" charset="-122"/>
              </a:rPr>
              <a:t>      </a:t>
            </a:r>
            <a:r>
              <a:rPr lang="zh-CN" altLang="zh-CN" sz="2400" dirty="0">
                <a:solidFill>
                  <a:schemeClr val="bg1"/>
                </a:solidFill>
                <a:latin typeface="Arial" panose="020B0604020202020204" pitchFamily="34" charset="0"/>
                <a:ea typeface="宋体" panose="02010600030101010101" pitchFamily="2" charset="-122"/>
              </a:rPr>
              <a:t>境内并购方企业通过受让现有股权、认购新增股权，或收购资产、承接债务等方式以实现合并或实际控制已设立并持续经营的目标企业或资产的交易行为。</a:t>
            </a:r>
            <a:endParaRPr lang="zh-CN" altLang="zh-CN" sz="2400" dirty="0">
              <a:solidFill>
                <a:schemeClr val="bg1"/>
              </a:solidFill>
              <a:latin typeface="Arial" panose="020B0604020202020204" pitchFamily="34" charset="0"/>
              <a:ea typeface="宋体" panose="02010600030101010101" pitchFamily="2" charset="-122"/>
            </a:endParaRPr>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任意多边形 63"/>
          <p:cNvSpPr/>
          <p:nvPr/>
        </p:nvSpPr>
        <p:spPr>
          <a:xfrm flipH="1">
            <a:off x="2784666" y="1998451"/>
            <a:ext cx="5685038" cy="1044542"/>
          </a:xfrm>
          <a:custGeom>
            <a:avLst/>
            <a:gdLst>
              <a:gd name="connsiteX0" fmla="*/ 7219096 w 7219096"/>
              <a:gd name="connsiteY0" fmla="*/ 0 h 1326402"/>
              <a:gd name="connsiteX1" fmla="*/ 6341578 w 7219096"/>
              <a:gd name="connsiteY1" fmla="*/ 0 h 1326402"/>
              <a:gd name="connsiteX2" fmla="*/ 6123505 w 7219096"/>
              <a:gd name="connsiteY2" fmla="*/ 0 h 1326402"/>
              <a:gd name="connsiteX3" fmla="*/ 664497 w 7219096"/>
              <a:gd name="connsiteY3" fmla="*/ 0 h 1326402"/>
              <a:gd name="connsiteX4" fmla="*/ 0 w 7219096"/>
              <a:gd name="connsiteY4" fmla="*/ 664498 h 1326402"/>
              <a:gd name="connsiteX5" fmla="*/ 530579 w 7219096"/>
              <a:gd name="connsiteY5" fmla="*/ 1315495 h 1326402"/>
              <a:gd name="connsiteX6" fmla="*/ 638772 w 7219096"/>
              <a:gd name="connsiteY6" fmla="*/ 1326402 h 1326402"/>
              <a:gd name="connsiteX7" fmla="*/ 638772 w 7219096"/>
              <a:gd name="connsiteY7" fmla="*/ 1168911 h 1326402"/>
              <a:gd name="connsiteX8" fmla="*/ 591113 w 7219096"/>
              <a:gd name="connsiteY8" fmla="*/ 1164107 h 1326402"/>
              <a:gd name="connsiteX9" fmla="*/ 182323 w 7219096"/>
              <a:gd name="connsiteY9" fmla="*/ 662539 h 1326402"/>
              <a:gd name="connsiteX10" fmla="*/ 694293 w 7219096"/>
              <a:gd name="connsiteY10" fmla="*/ 150569 h 1326402"/>
              <a:gd name="connsiteX11" fmla="*/ 6123505 w 7219096"/>
              <a:gd name="connsiteY11" fmla="*/ 150569 h 1326402"/>
              <a:gd name="connsiteX12" fmla="*/ 6311781 w 7219096"/>
              <a:gd name="connsiteY12" fmla="*/ 150569 h 1326402"/>
              <a:gd name="connsiteX13" fmla="*/ 6362298 w 7219096"/>
              <a:gd name="connsiteY13" fmla="*/ 155662 h 1326402"/>
              <a:gd name="connsiteX14" fmla="*/ 6362298 w 7219096"/>
              <a:gd name="connsiteY14" fmla="*/ 150569 h 1326402"/>
              <a:gd name="connsiteX15" fmla="*/ 7219096 w 7219096"/>
              <a:gd name="connsiteY15" fmla="*/ 150569 h 1326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219096" h="1326402">
                <a:moveTo>
                  <a:pt x="7219096" y="0"/>
                </a:moveTo>
                <a:lnTo>
                  <a:pt x="6341578" y="0"/>
                </a:lnTo>
                <a:lnTo>
                  <a:pt x="6123505" y="0"/>
                </a:lnTo>
                <a:lnTo>
                  <a:pt x="664497" y="0"/>
                </a:lnTo>
                <a:cubicBezTo>
                  <a:pt x="297506" y="0"/>
                  <a:pt x="0" y="297506"/>
                  <a:pt x="0" y="664498"/>
                </a:cubicBezTo>
                <a:cubicBezTo>
                  <a:pt x="0" y="985615"/>
                  <a:pt x="227779" y="1253533"/>
                  <a:pt x="530579" y="1315495"/>
                </a:cubicBezTo>
                <a:lnTo>
                  <a:pt x="638772" y="1326402"/>
                </a:lnTo>
                <a:lnTo>
                  <a:pt x="638772" y="1168911"/>
                </a:lnTo>
                <a:lnTo>
                  <a:pt x="591113" y="1164107"/>
                </a:lnTo>
                <a:cubicBezTo>
                  <a:pt x="357817" y="1116368"/>
                  <a:pt x="182323" y="909948"/>
                  <a:pt x="182323" y="662539"/>
                </a:cubicBezTo>
                <a:cubicBezTo>
                  <a:pt x="182323" y="379786"/>
                  <a:pt x="411539" y="150569"/>
                  <a:pt x="694293" y="150569"/>
                </a:cubicBezTo>
                <a:lnTo>
                  <a:pt x="6123505" y="150569"/>
                </a:lnTo>
                <a:lnTo>
                  <a:pt x="6311781" y="150569"/>
                </a:lnTo>
                <a:lnTo>
                  <a:pt x="6362298" y="155662"/>
                </a:lnTo>
                <a:lnTo>
                  <a:pt x="6362298" y="150569"/>
                </a:lnTo>
                <a:lnTo>
                  <a:pt x="7219096" y="150569"/>
                </a:lnTo>
                <a:close/>
              </a:path>
            </a:pathLst>
          </a:custGeom>
          <a:solidFill>
            <a:sysClr val="window" lastClr="FFFFFF">
              <a:lumMod val="75000"/>
            </a:sysClr>
          </a:solidFill>
          <a:ln w="12700" cap="flat" cmpd="sng" algn="ctr">
            <a:noFill/>
            <a:prstDash val="solid"/>
            <a:miter lim="800000"/>
          </a:ln>
          <a:effectLst>
            <a:innerShdw blurRad="50800" dist="38100" dir="13500000">
              <a:prstClr val="black">
                <a:alpha val="50000"/>
              </a:prstClr>
            </a:innerShdw>
          </a:effectLst>
        </p:spPr>
        <p:txBody>
          <a:bodyPr wrap="square" lIns="54007" tIns="27003" rIns="54007" bIns="27003" rtlCol="0" anchor="ctr">
            <a:noAutofit/>
          </a:bodyPr>
          <a:lstStyle/>
          <a:p>
            <a:pPr algn="ctr" defTabSz="720090" fontAlgn="auto">
              <a:spcBef>
                <a:spcPts val="0"/>
              </a:spcBef>
              <a:spcAft>
                <a:spcPts val="0"/>
              </a:spcAft>
              <a:defRPr/>
            </a:pPr>
            <a:endParaRPr lang="zh-CN" altLang="en-US" sz="1420" kern="0" dirty="0">
              <a:solidFill>
                <a:prstClr val="white"/>
              </a:solidFill>
              <a:latin typeface="Calibri" panose="020F0502020204030204"/>
              <a:ea typeface="宋体" panose="02010600030101010101" pitchFamily="2" charset="-122"/>
            </a:endParaRPr>
          </a:p>
        </p:txBody>
      </p:sp>
      <p:sp>
        <p:nvSpPr>
          <p:cNvPr id="65" name="任意多边形 64"/>
          <p:cNvSpPr/>
          <p:nvPr/>
        </p:nvSpPr>
        <p:spPr>
          <a:xfrm>
            <a:off x="2284615" y="1074771"/>
            <a:ext cx="6191205" cy="1044542"/>
          </a:xfrm>
          <a:custGeom>
            <a:avLst/>
            <a:gdLst>
              <a:gd name="connsiteX0" fmla="*/ 664497 w 7861848"/>
              <a:gd name="connsiteY0" fmla="*/ 0 h 1326402"/>
              <a:gd name="connsiteX1" fmla="*/ 6123505 w 7861848"/>
              <a:gd name="connsiteY1" fmla="*/ 0 h 1326402"/>
              <a:gd name="connsiteX2" fmla="*/ 6341578 w 7861848"/>
              <a:gd name="connsiteY2" fmla="*/ 0 h 1326402"/>
              <a:gd name="connsiteX3" fmla="*/ 7861848 w 7861848"/>
              <a:gd name="connsiteY3" fmla="*/ 0 h 1326402"/>
              <a:gd name="connsiteX4" fmla="*/ 7861848 w 7861848"/>
              <a:gd name="connsiteY4" fmla="*/ 150569 h 1326402"/>
              <a:gd name="connsiteX5" fmla="*/ 6362298 w 7861848"/>
              <a:gd name="connsiteY5" fmla="*/ 150569 h 1326402"/>
              <a:gd name="connsiteX6" fmla="*/ 6362298 w 7861848"/>
              <a:gd name="connsiteY6" fmla="*/ 155662 h 1326402"/>
              <a:gd name="connsiteX7" fmla="*/ 6311781 w 7861848"/>
              <a:gd name="connsiteY7" fmla="*/ 150569 h 1326402"/>
              <a:gd name="connsiteX8" fmla="*/ 6123505 w 7861848"/>
              <a:gd name="connsiteY8" fmla="*/ 150569 h 1326402"/>
              <a:gd name="connsiteX9" fmla="*/ 694293 w 7861848"/>
              <a:gd name="connsiteY9" fmla="*/ 150569 h 1326402"/>
              <a:gd name="connsiteX10" fmla="*/ 182323 w 7861848"/>
              <a:gd name="connsiteY10" fmla="*/ 662539 h 1326402"/>
              <a:gd name="connsiteX11" fmla="*/ 591113 w 7861848"/>
              <a:gd name="connsiteY11" fmla="*/ 1164107 h 1326402"/>
              <a:gd name="connsiteX12" fmla="*/ 638772 w 7861848"/>
              <a:gd name="connsiteY12" fmla="*/ 1168911 h 1326402"/>
              <a:gd name="connsiteX13" fmla="*/ 638772 w 7861848"/>
              <a:gd name="connsiteY13" fmla="*/ 1326402 h 1326402"/>
              <a:gd name="connsiteX14" fmla="*/ 530579 w 7861848"/>
              <a:gd name="connsiteY14" fmla="*/ 1315495 h 1326402"/>
              <a:gd name="connsiteX15" fmla="*/ 0 w 7861848"/>
              <a:gd name="connsiteY15" fmla="*/ 664498 h 1326402"/>
              <a:gd name="connsiteX16" fmla="*/ 664497 w 7861848"/>
              <a:gd name="connsiteY16" fmla="*/ 0 h 1326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861848" h="1326402">
                <a:moveTo>
                  <a:pt x="664497" y="0"/>
                </a:moveTo>
                <a:lnTo>
                  <a:pt x="6123505" y="0"/>
                </a:lnTo>
                <a:lnTo>
                  <a:pt x="6341578" y="0"/>
                </a:lnTo>
                <a:lnTo>
                  <a:pt x="7861848" y="0"/>
                </a:lnTo>
                <a:lnTo>
                  <a:pt x="7861848" y="150569"/>
                </a:lnTo>
                <a:lnTo>
                  <a:pt x="6362298" y="150569"/>
                </a:lnTo>
                <a:lnTo>
                  <a:pt x="6362298" y="155662"/>
                </a:lnTo>
                <a:lnTo>
                  <a:pt x="6311781" y="150569"/>
                </a:lnTo>
                <a:lnTo>
                  <a:pt x="6123505" y="150569"/>
                </a:lnTo>
                <a:lnTo>
                  <a:pt x="694293" y="150569"/>
                </a:lnTo>
                <a:cubicBezTo>
                  <a:pt x="411539" y="150569"/>
                  <a:pt x="182323" y="379786"/>
                  <a:pt x="182323" y="662539"/>
                </a:cubicBezTo>
                <a:cubicBezTo>
                  <a:pt x="182323" y="909948"/>
                  <a:pt x="357817" y="1116368"/>
                  <a:pt x="591113" y="1164107"/>
                </a:cubicBezTo>
                <a:lnTo>
                  <a:pt x="638772" y="1168911"/>
                </a:lnTo>
                <a:lnTo>
                  <a:pt x="638772" y="1326402"/>
                </a:lnTo>
                <a:lnTo>
                  <a:pt x="530579" y="1315495"/>
                </a:lnTo>
                <a:cubicBezTo>
                  <a:pt x="227779" y="1253533"/>
                  <a:pt x="0" y="985615"/>
                  <a:pt x="0" y="664498"/>
                </a:cubicBezTo>
                <a:cubicBezTo>
                  <a:pt x="0" y="297506"/>
                  <a:pt x="297506" y="0"/>
                  <a:pt x="664497" y="0"/>
                </a:cubicBezTo>
                <a:close/>
              </a:path>
            </a:pathLst>
          </a:custGeom>
          <a:solidFill>
            <a:sysClr val="window" lastClr="FFFFFF">
              <a:lumMod val="75000"/>
            </a:sysClr>
          </a:solidFill>
          <a:ln w="12700" cap="flat" cmpd="sng" algn="ctr">
            <a:noFill/>
            <a:prstDash val="solid"/>
            <a:miter lim="800000"/>
          </a:ln>
          <a:effectLst>
            <a:innerShdw blurRad="50800" dist="38100" dir="13500000">
              <a:prstClr val="black">
                <a:alpha val="50000"/>
              </a:prstClr>
            </a:innerShdw>
          </a:effectLst>
        </p:spPr>
        <p:txBody>
          <a:bodyPr wrap="square" lIns="54007" tIns="27003" rIns="54007" bIns="27003" rtlCol="0" anchor="ctr">
            <a:noAutofit/>
          </a:bodyPr>
          <a:lstStyle/>
          <a:p>
            <a:pPr algn="ctr" defTabSz="720090" fontAlgn="auto">
              <a:spcBef>
                <a:spcPts val="0"/>
              </a:spcBef>
              <a:spcAft>
                <a:spcPts val="0"/>
              </a:spcAft>
              <a:defRPr/>
            </a:pPr>
            <a:endParaRPr lang="zh-CN" altLang="en-US" sz="1420" kern="0" dirty="0">
              <a:solidFill>
                <a:prstClr val="white"/>
              </a:solidFill>
              <a:latin typeface="Calibri" panose="020F0502020204030204"/>
              <a:ea typeface="宋体" panose="02010600030101010101" pitchFamily="2" charset="-122"/>
            </a:endParaRPr>
          </a:p>
        </p:txBody>
      </p:sp>
      <p:sp>
        <p:nvSpPr>
          <p:cNvPr id="66" name="任意多边形 65"/>
          <p:cNvSpPr/>
          <p:nvPr/>
        </p:nvSpPr>
        <p:spPr>
          <a:xfrm flipH="1">
            <a:off x="1765596" y="3851269"/>
            <a:ext cx="5639147" cy="1044542"/>
          </a:xfrm>
          <a:custGeom>
            <a:avLst/>
            <a:gdLst>
              <a:gd name="connsiteX0" fmla="*/ 7160822 w 7160822"/>
              <a:gd name="connsiteY0" fmla="*/ 0 h 1326402"/>
              <a:gd name="connsiteX1" fmla="*/ 6341578 w 7160822"/>
              <a:gd name="connsiteY1" fmla="*/ 0 h 1326402"/>
              <a:gd name="connsiteX2" fmla="*/ 6123505 w 7160822"/>
              <a:gd name="connsiteY2" fmla="*/ 0 h 1326402"/>
              <a:gd name="connsiteX3" fmla="*/ 664497 w 7160822"/>
              <a:gd name="connsiteY3" fmla="*/ 0 h 1326402"/>
              <a:gd name="connsiteX4" fmla="*/ 0 w 7160822"/>
              <a:gd name="connsiteY4" fmla="*/ 664498 h 1326402"/>
              <a:gd name="connsiteX5" fmla="*/ 530579 w 7160822"/>
              <a:gd name="connsiteY5" fmla="*/ 1315495 h 1326402"/>
              <a:gd name="connsiteX6" fmla="*/ 638772 w 7160822"/>
              <a:gd name="connsiteY6" fmla="*/ 1326402 h 1326402"/>
              <a:gd name="connsiteX7" fmla="*/ 638772 w 7160822"/>
              <a:gd name="connsiteY7" fmla="*/ 1168911 h 1326402"/>
              <a:gd name="connsiteX8" fmla="*/ 591113 w 7160822"/>
              <a:gd name="connsiteY8" fmla="*/ 1164107 h 1326402"/>
              <a:gd name="connsiteX9" fmla="*/ 182323 w 7160822"/>
              <a:gd name="connsiteY9" fmla="*/ 662539 h 1326402"/>
              <a:gd name="connsiteX10" fmla="*/ 694293 w 7160822"/>
              <a:gd name="connsiteY10" fmla="*/ 150569 h 1326402"/>
              <a:gd name="connsiteX11" fmla="*/ 6123505 w 7160822"/>
              <a:gd name="connsiteY11" fmla="*/ 150569 h 1326402"/>
              <a:gd name="connsiteX12" fmla="*/ 6311781 w 7160822"/>
              <a:gd name="connsiteY12" fmla="*/ 150569 h 1326402"/>
              <a:gd name="connsiteX13" fmla="*/ 6362298 w 7160822"/>
              <a:gd name="connsiteY13" fmla="*/ 155662 h 1326402"/>
              <a:gd name="connsiteX14" fmla="*/ 6362298 w 7160822"/>
              <a:gd name="connsiteY14" fmla="*/ 150569 h 1326402"/>
              <a:gd name="connsiteX15" fmla="*/ 7160822 w 7160822"/>
              <a:gd name="connsiteY15" fmla="*/ 150569 h 1326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160822" h="1326402">
                <a:moveTo>
                  <a:pt x="7160822" y="0"/>
                </a:moveTo>
                <a:lnTo>
                  <a:pt x="6341578" y="0"/>
                </a:lnTo>
                <a:lnTo>
                  <a:pt x="6123505" y="0"/>
                </a:lnTo>
                <a:lnTo>
                  <a:pt x="664497" y="0"/>
                </a:lnTo>
                <a:cubicBezTo>
                  <a:pt x="297506" y="0"/>
                  <a:pt x="0" y="297506"/>
                  <a:pt x="0" y="664498"/>
                </a:cubicBezTo>
                <a:cubicBezTo>
                  <a:pt x="0" y="985615"/>
                  <a:pt x="227779" y="1253533"/>
                  <a:pt x="530579" y="1315495"/>
                </a:cubicBezTo>
                <a:lnTo>
                  <a:pt x="638772" y="1326402"/>
                </a:lnTo>
                <a:lnTo>
                  <a:pt x="638772" y="1168911"/>
                </a:lnTo>
                <a:lnTo>
                  <a:pt x="591113" y="1164107"/>
                </a:lnTo>
                <a:cubicBezTo>
                  <a:pt x="357817" y="1116368"/>
                  <a:pt x="182323" y="909948"/>
                  <a:pt x="182323" y="662539"/>
                </a:cubicBezTo>
                <a:cubicBezTo>
                  <a:pt x="182323" y="379786"/>
                  <a:pt x="411539" y="150569"/>
                  <a:pt x="694293" y="150569"/>
                </a:cubicBezTo>
                <a:lnTo>
                  <a:pt x="6123505" y="150569"/>
                </a:lnTo>
                <a:lnTo>
                  <a:pt x="6311781" y="150569"/>
                </a:lnTo>
                <a:lnTo>
                  <a:pt x="6362298" y="155662"/>
                </a:lnTo>
                <a:lnTo>
                  <a:pt x="6362298" y="150569"/>
                </a:lnTo>
                <a:lnTo>
                  <a:pt x="7160822" y="150569"/>
                </a:lnTo>
                <a:close/>
              </a:path>
            </a:pathLst>
          </a:custGeom>
          <a:solidFill>
            <a:sysClr val="window" lastClr="FFFFFF">
              <a:lumMod val="75000"/>
            </a:sysClr>
          </a:solidFill>
          <a:ln w="12700" cap="flat" cmpd="sng" algn="ctr">
            <a:noFill/>
            <a:prstDash val="solid"/>
            <a:miter lim="800000"/>
          </a:ln>
          <a:effectLst>
            <a:innerShdw blurRad="50800" dist="38100" dir="13500000">
              <a:prstClr val="black">
                <a:alpha val="50000"/>
              </a:prstClr>
            </a:innerShdw>
          </a:effectLst>
        </p:spPr>
        <p:txBody>
          <a:bodyPr wrap="square" lIns="54007" tIns="27003" rIns="54007" bIns="27003" rtlCol="0" anchor="ctr">
            <a:noAutofit/>
          </a:bodyPr>
          <a:lstStyle/>
          <a:p>
            <a:pPr algn="ctr" defTabSz="720090" fontAlgn="auto">
              <a:spcBef>
                <a:spcPts val="0"/>
              </a:spcBef>
              <a:spcAft>
                <a:spcPts val="0"/>
              </a:spcAft>
              <a:defRPr/>
            </a:pPr>
            <a:endParaRPr lang="zh-CN" altLang="en-US" sz="1420" kern="0" dirty="0">
              <a:solidFill>
                <a:prstClr val="white"/>
              </a:solidFill>
              <a:latin typeface="Calibri" panose="020F0502020204030204"/>
              <a:ea typeface="宋体" panose="02010600030101010101" pitchFamily="2" charset="-122"/>
            </a:endParaRPr>
          </a:p>
        </p:txBody>
      </p:sp>
      <p:sp>
        <p:nvSpPr>
          <p:cNvPr id="67" name="任意多边形 66"/>
          <p:cNvSpPr/>
          <p:nvPr/>
        </p:nvSpPr>
        <p:spPr>
          <a:xfrm>
            <a:off x="1272150" y="2926589"/>
            <a:ext cx="6707245" cy="1044542"/>
          </a:xfrm>
          <a:custGeom>
            <a:avLst/>
            <a:gdLst>
              <a:gd name="connsiteX0" fmla="*/ 664497 w 8517137"/>
              <a:gd name="connsiteY0" fmla="*/ 0 h 1326402"/>
              <a:gd name="connsiteX1" fmla="*/ 6123505 w 8517137"/>
              <a:gd name="connsiteY1" fmla="*/ 0 h 1326402"/>
              <a:gd name="connsiteX2" fmla="*/ 6341578 w 8517137"/>
              <a:gd name="connsiteY2" fmla="*/ 0 h 1326402"/>
              <a:gd name="connsiteX3" fmla="*/ 8496417 w 8517137"/>
              <a:gd name="connsiteY3" fmla="*/ 0 h 1326402"/>
              <a:gd name="connsiteX4" fmla="*/ 8517137 w 8517137"/>
              <a:gd name="connsiteY4" fmla="*/ 2089 h 1326402"/>
              <a:gd name="connsiteX5" fmla="*/ 8517137 w 8517137"/>
              <a:gd name="connsiteY5" fmla="*/ 155662 h 1326402"/>
              <a:gd name="connsiteX6" fmla="*/ 8466620 w 8517137"/>
              <a:gd name="connsiteY6" fmla="*/ 150569 h 1326402"/>
              <a:gd name="connsiteX7" fmla="*/ 6362298 w 8517137"/>
              <a:gd name="connsiteY7" fmla="*/ 150569 h 1326402"/>
              <a:gd name="connsiteX8" fmla="*/ 6362298 w 8517137"/>
              <a:gd name="connsiteY8" fmla="*/ 155662 h 1326402"/>
              <a:gd name="connsiteX9" fmla="*/ 6311781 w 8517137"/>
              <a:gd name="connsiteY9" fmla="*/ 150569 h 1326402"/>
              <a:gd name="connsiteX10" fmla="*/ 6123505 w 8517137"/>
              <a:gd name="connsiteY10" fmla="*/ 150569 h 1326402"/>
              <a:gd name="connsiteX11" fmla="*/ 694293 w 8517137"/>
              <a:gd name="connsiteY11" fmla="*/ 150569 h 1326402"/>
              <a:gd name="connsiteX12" fmla="*/ 182323 w 8517137"/>
              <a:gd name="connsiteY12" fmla="*/ 662539 h 1326402"/>
              <a:gd name="connsiteX13" fmla="*/ 591113 w 8517137"/>
              <a:gd name="connsiteY13" fmla="*/ 1164107 h 1326402"/>
              <a:gd name="connsiteX14" fmla="*/ 638772 w 8517137"/>
              <a:gd name="connsiteY14" fmla="*/ 1168911 h 1326402"/>
              <a:gd name="connsiteX15" fmla="*/ 638772 w 8517137"/>
              <a:gd name="connsiteY15" fmla="*/ 1326402 h 1326402"/>
              <a:gd name="connsiteX16" fmla="*/ 530579 w 8517137"/>
              <a:gd name="connsiteY16" fmla="*/ 1315495 h 1326402"/>
              <a:gd name="connsiteX17" fmla="*/ 0 w 8517137"/>
              <a:gd name="connsiteY17" fmla="*/ 664498 h 1326402"/>
              <a:gd name="connsiteX18" fmla="*/ 664497 w 8517137"/>
              <a:gd name="connsiteY18" fmla="*/ 0 h 1326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517137" h="1326402">
                <a:moveTo>
                  <a:pt x="664497" y="0"/>
                </a:moveTo>
                <a:lnTo>
                  <a:pt x="6123505" y="0"/>
                </a:lnTo>
                <a:lnTo>
                  <a:pt x="6341578" y="0"/>
                </a:lnTo>
                <a:lnTo>
                  <a:pt x="8496417" y="0"/>
                </a:lnTo>
                <a:lnTo>
                  <a:pt x="8517137" y="2089"/>
                </a:lnTo>
                <a:lnTo>
                  <a:pt x="8517137" y="155662"/>
                </a:lnTo>
                <a:lnTo>
                  <a:pt x="8466620" y="150569"/>
                </a:lnTo>
                <a:lnTo>
                  <a:pt x="6362298" y="150569"/>
                </a:lnTo>
                <a:lnTo>
                  <a:pt x="6362298" y="155662"/>
                </a:lnTo>
                <a:lnTo>
                  <a:pt x="6311781" y="150569"/>
                </a:lnTo>
                <a:lnTo>
                  <a:pt x="6123505" y="150569"/>
                </a:lnTo>
                <a:lnTo>
                  <a:pt x="694293" y="150569"/>
                </a:lnTo>
                <a:cubicBezTo>
                  <a:pt x="411539" y="150569"/>
                  <a:pt x="182323" y="379786"/>
                  <a:pt x="182323" y="662539"/>
                </a:cubicBezTo>
                <a:cubicBezTo>
                  <a:pt x="182323" y="909948"/>
                  <a:pt x="357817" y="1116368"/>
                  <a:pt x="591113" y="1164107"/>
                </a:cubicBezTo>
                <a:lnTo>
                  <a:pt x="638772" y="1168911"/>
                </a:lnTo>
                <a:lnTo>
                  <a:pt x="638772" y="1326402"/>
                </a:lnTo>
                <a:lnTo>
                  <a:pt x="530579" y="1315495"/>
                </a:lnTo>
                <a:cubicBezTo>
                  <a:pt x="227779" y="1253533"/>
                  <a:pt x="0" y="985615"/>
                  <a:pt x="0" y="664498"/>
                </a:cubicBezTo>
                <a:cubicBezTo>
                  <a:pt x="0" y="297506"/>
                  <a:pt x="297506" y="0"/>
                  <a:pt x="664497" y="0"/>
                </a:cubicBezTo>
                <a:close/>
              </a:path>
            </a:pathLst>
          </a:custGeom>
          <a:solidFill>
            <a:sysClr val="window" lastClr="FFFFFF">
              <a:lumMod val="75000"/>
            </a:sysClr>
          </a:solidFill>
          <a:ln w="12700" cap="flat" cmpd="sng" algn="ctr">
            <a:noFill/>
            <a:prstDash val="solid"/>
            <a:miter lim="800000"/>
          </a:ln>
          <a:effectLst>
            <a:innerShdw blurRad="50800" dist="38100" dir="13500000">
              <a:prstClr val="black">
                <a:alpha val="50000"/>
              </a:prstClr>
            </a:innerShdw>
          </a:effectLst>
        </p:spPr>
        <p:txBody>
          <a:bodyPr wrap="square" lIns="54007" tIns="27003" rIns="54007" bIns="27003" rtlCol="0" anchor="ctr">
            <a:noAutofit/>
          </a:bodyPr>
          <a:lstStyle/>
          <a:p>
            <a:pPr algn="ctr" defTabSz="720090" fontAlgn="auto">
              <a:spcBef>
                <a:spcPts val="0"/>
              </a:spcBef>
              <a:spcAft>
                <a:spcPts val="0"/>
              </a:spcAft>
              <a:defRPr/>
            </a:pPr>
            <a:endParaRPr lang="zh-CN" altLang="en-US" sz="1420" kern="0" dirty="0">
              <a:solidFill>
                <a:prstClr val="white"/>
              </a:solidFill>
              <a:latin typeface="Calibri" panose="020F0502020204030204"/>
              <a:ea typeface="宋体" panose="02010600030101010101" pitchFamily="2" charset="-122"/>
            </a:endParaRPr>
          </a:p>
        </p:txBody>
      </p:sp>
      <p:sp>
        <p:nvSpPr>
          <p:cNvPr id="68" name="任意多边形 67"/>
          <p:cNvSpPr/>
          <p:nvPr/>
        </p:nvSpPr>
        <p:spPr>
          <a:xfrm>
            <a:off x="1262149" y="4770656"/>
            <a:ext cx="5642782" cy="123628"/>
          </a:xfrm>
          <a:custGeom>
            <a:avLst/>
            <a:gdLst>
              <a:gd name="connsiteX0" fmla="*/ 0 w 5521552"/>
              <a:gd name="connsiteY0" fmla="*/ 1125265 h 1277774"/>
              <a:gd name="connsiteX1" fmla="*/ 7858 w 5521552"/>
              <a:gd name="connsiteY1" fmla="*/ 1126057 h 1277774"/>
              <a:gd name="connsiteX2" fmla="*/ 7858 w 5521552"/>
              <a:gd name="connsiteY2" fmla="*/ 1277774 h 1277774"/>
              <a:gd name="connsiteX3" fmla="*/ 0 w 5521552"/>
              <a:gd name="connsiteY3" fmla="*/ 1276982 h 1277774"/>
              <a:gd name="connsiteX4" fmla="*/ 32640 w 5521552"/>
              <a:gd name="connsiteY4" fmla="*/ 0 h 1277774"/>
              <a:gd name="connsiteX5" fmla="*/ 5501591 w 5521552"/>
              <a:gd name="connsiteY5" fmla="*/ 0 h 1277774"/>
              <a:gd name="connsiteX6" fmla="*/ 5521552 w 5521552"/>
              <a:gd name="connsiteY6" fmla="*/ 2012 h 1277774"/>
              <a:gd name="connsiteX7" fmla="*/ 5521552 w 5521552"/>
              <a:gd name="connsiteY7" fmla="*/ 149955 h 1277774"/>
              <a:gd name="connsiteX8" fmla="*/ 5472887 w 5521552"/>
              <a:gd name="connsiteY8" fmla="*/ 145049 h 1277774"/>
              <a:gd name="connsiteX9" fmla="*/ 61343 w 5521552"/>
              <a:gd name="connsiteY9" fmla="*/ 145049 h 1277774"/>
              <a:gd name="connsiteX10" fmla="*/ 0 w 5521552"/>
              <a:gd name="connsiteY10" fmla="*/ 151233 h 1277774"/>
              <a:gd name="connsiteX11" fmla="*/ 0 w 5521552"/>
              <a:gd name="connsiteY11" fmla="*/ 3291 h 1277774"/>
              <a:gd name="connsiteX0-1" fmla="*/ 0 w 5521552"/>
              <a:gd name="connsiteY0-2" fmla="*/ 1276982 h 1277774"/>
              <a:gd name="connsiteX1-3" fmla="*/ 7858 w 5521552"/>
              <a:gd name="connsiteY1-4" fmla="*/ 1126057 h 1277774"/>
              <a:gd name="connsiteX2-5" fmla="*/ 7858 w 5521552"/>
              <a:gd name="connsiteY2-6" fmla="*/ 1277774 h 1277774"/>
              <a:gd name="connsiteX3-7" fmla="*/ 0 w 5521552"/>
              <a:gd name="connsiteY3-8" fmla="*/ 1276982 h 1277774"/>
              <a:gd name="connsiteX4-9" fmla="*/ 32640 w 5521552"/>
              <a:gd name="connsiteY4-10" fmla="*/ 0 h 1277774"/>
              <a:gd name="connsiteX5-11" fmla="*/ 5501591 w 5521552"/>
              <a:gd name="connsiteY5-12" fmla="*/ 0 h 1277774"/>
              <a:gd name="connsiteX6-13" fmla="*/ 5521552 w 5521552"/>
              <a:gd name="connsiteY6-14" fmla="*/ 2012 h 1277774"/>
              <a:gd name="connsiteX7-15" fmla="*/ 5521552 w 5521552"/>
              <a:gd name="connsiteY7-16" fmla="*/ 149955 h 1277774"/>
              <a:gd name="connsiteX8-17" fmla="*/ 5472887 w 5521552"/>
              <a:gd name="connsiteY8-18" fmla="*/ 145049 h 1277774"/>
              <a:gd name="connsiteX9-19" fmla="*/ 61343 w 5521552"/>
              <a:gd name="connsiteY9-20" fmla="*/ 145049 h 1277774"/>
              <a:gd name="connsiteX10-21" fmla="*/ 0 w 5521552"/>
              <a:gd name="connsiteY10-22" fmla="*/ 151233 h 1277774"/>
              <a:gd name="connsiteX11-23" fmla="*/ 0 w 5521552"/>
              <a:gd name="connsiteY11-24" fmla="*/ 3291 h 1277774"/>
              <a:gd name="connsiteX12" fmla="*/ 32640 w 5521552"/>
              <a:gd name="connsiteY12" fmla="*/ 0 h 1277774"/>
              <a:gd name="connsiteX0-25" fmla="*/ 0 w 5521552"/>
              <a:gd name="connsiteY0-26" fmla="*/ 1276982 h 1277774"/>
              <a:gd name="connsiteX1-27" fmla="*/ 7858 w 5521552"/>
              <a:gd name="connsiteY1-28" fmla="*/ 1277774 h 1277774"/>
              <a:gd name="connsiteX2-29" fmla="*/ 0 w 5521552"/>
              <a:gd name="connsiteY2-30" fmla="*/ 1276982 h 1277774"/>
              <a:gd name="connsiteX3-31" fmla="*/ 32640 w 5521552"/>
              <a:gd name="connsiteY3-32" fmla="*/ 0 h 1277774"/>
              <a:gd name="connsiteX4-33" fmla="*/ 5501591 w 5521552"/>
              <a:gd name="connsiteY4-34" fmla="*/ 0 h 1277774"/>
              <a:gd name="connsiteX5-35" fmla="*/ 5521552 w 5521552"/>
              <a:gd name="connsiteY5-36" fmla="*/ 2012 h 1277774"/>
              <a:gd name="connsiteX6-37" fmla="*/ 5521552 w 5521552"/>
              <a:gd name="connsiteY6-38" fmla="*/ 149955 h 1277774"/>
              <a:gd name="connsiteX7-39" fmla="*/ 5472887 w 5521552"/>
              <a:gd name="connsiteY7-40" fmla="*/ 145049 h 1277774"/>
              <a:gd name="connsiteX8-41" fmla="*/ 61343 w 5521552"/>
              <a:gd name="connsiteY8-42" fmla="*/ 145049 h 1277774"/>
              <a:gd name="connsiteX9-43" fmla="*/ 0 w 5521552"/>
              <a:gd name="connsiteY9-44" fmla="*/ 151233 h 1277774"/>
              <a:gd name="connsiteX10-45" fmla="*/ 0 w 5521552"/>
              <a:gd name="connsiteY10-46" fmla="*/ 3291 h 1277774"/>
              <a:gd name="connsiteX11-47" fmla="*/ 32640 w 5521552"/>
              <a:gd name="connsiteY11-48" fmla="*/ 0 h 1277774"/>
              <a:gd name="connsiteX0-49" fmla="*/ 32640 w 5521552"/>
              <a:gd name="connsiteY0-50" fmla="*/ 0 h 151233"/>
              <a:gd name="connsiteX1-51" fmla="*/ 5501591 w 5521552"/>
              <a:gd name="connsiteY1-52" fmla="*/ 0 h 151233"/>
              <a:gd name="connsiteX2-53" fmla="*/ 5521552 w 5521552"/>
              <a:gd name="connsiteY2-54" fmla="*/ 2012 h 151233"/>
              <a:gd name="connsiteX3-55" fmla="*/ 5521552 w 5521552"/>
              <a:gd name="connsiteY3-56" fmla="*/ 149955 h 151233"/>
              <a:gd name="connsiteX4-57" fmla="*/ 5472887 w 5521552"/>
              <a:gd name="connsiteY4-58" fmla="*/ 145049 h 151233"/>
              <a:gd name="connsiteX5-59" fmla="*/ 61343 w 5521552"/>
              <a:gd name="connsiteY5-60" fmla="*/ 145049 h 151233"/>
              <a:gd name="connsiteX6-61" fmla="*/ 0 w 5521552"/>
              <a:gd name="connsiteY6-62" fmla="*/ 151233 h 151233"/>
              <a:gd name="connsiteX7-63" fmla="*/ 0 w 5521552"/>
              <a:gd name="connsiteY7-64" fmla="*/ 3291 h 151233"/>
              <a:gd name="connsiteX8-65" fmla="*/ 32640 w 5521552"/>
              <a:gd name="connsiteY8-66" fmla="*/ 0 h 15123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5521552" h="151233">
                <a:moveTo>
                  <a:pt x="32640" y="0"/>
                </a:moveTo>
                <a:lnTo>
                  <a:pt x="5501591" y="0"/>
                </a:lnTo>
                <a:lnTo>
                  <a:pt x="5521552" y="2012"/>
                </a:lnTo>
                <a:lnTo>
                  <a:pt x="5521552" y="149955"/>
                </a:lnTo>
                <a:lnTo>
                  <a:pt x="5472887" y="145049"/>
                </a:lnTo>
                <a:lnTo>
                  <a:pt x="61343" y="145049"/>
                </a:lnTo>
                <a:lnTo>
                  <a:pt x="0" y="151233"/>
                </a:lnTo>
                <a:lnTo>
                  <a:pt x="0" y="3291"/>
                </a:lnTo>
                <a:lnTo>
                  <a:pt x="32640" y="0"/>
                </a:lnTo>
                <a:close/>
              </a:path>
            </a:pathLst>
          </a:custGeom>
          <a:solidFill>
            <a:sysClr val="window" lastClr="FFFFFF">
              <a:lumMod val="75000"/>
            </a:sysClr>
          </a:solidFill>
          <a:ln w="12700" cap="flat" cmpd="sng" algn="ctr">
            <a:noFill/>
            <a:prstDash val="solid"/>
            <a:miter lim="800000"/>
          </a:ln>
          <a:effectLst>
            <a:innerShdw blurRad="50800" dist="38100" dir="13500000">
              <a:prstClr val="black">
                <a:alpha val="50000"/>
              </a:prstClr>
            </a:innerShdw>
          </a:effectLst>
        </p:spPr>
        <p:txBody>
          <a:bodyPr lIns="54007" tIns="27003" rIns="54007" bIns="27003"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grpSp>
        <p:nvGrpSpPr>
          <p:cNvPr id="69" name="组合 68"/>
          <p:cNvGrpSpPr/>
          <p:nvPr/>
        </p:nvGrpSpPr>
        <p:grpSpPr>
          <a:xfrm>
            <a:off x="3446464" y="1357514"/>
            <a:ext cx="2566590" cy="492314"/>
            <a:chOff x="4018788" y="947505"/>
            <a:chExt cx="3139676" cy="602241"/>
          </a:xfrm>
        </p:grpSpPr>
        <p:sp>
          <p:nvSpPr>
            <p:cNvPr id="70" name="文本框 112"/>
            <p:cNvSpPr txBox="1"/>
            <p:nvPr/>
          </p:nvSpPr>
          <p:spPr>
            <a:xfrm>
              <a:off x="4683708" y="991419"/>
              <a:ext cx="2474756" cy="489449"/>
            </a:xfrm>
            <a:prstGeom prst="rect">
              <a:avLst/>
            </a:prstGeom>
            <a:noFill/>
          </p:spPr>
          <p:txBody>
            <a:bodyPr wrap="square" rtlCol="0">
              <a:spAutoFit/>
            </a:bodyPr>
            <a:lstStyle/>
            <a:p>
              <a:r>
                <a:rPr lang="zh-CN" altLang="en-US" sz="2000" b="1" dirty="0">
                  <a:solidFill>
                    <a:srgbClr val="1F497D"/>
                  </a:solidFill>
                  <a:latin typeface="微软雅黑" panose="020B0503020204020204" pitchFamily="34" charset="-122"/>
                  <a:ea typeface="微软雅黑" panose="020B0503020204020204" pitchFamily="34" charset="-122"/>
                </a:rPr>
                <a:t>受让现有股权</a:t>
              </a:r>
              <a:endParaRPr lang="zh-CN" altLang="en-US" sz="2000" b="1" dirty="0">
                <a:solidFill>
                  <a:srgbClr val="1F497D"/>
                </a:solidFill>
                <a:latin typeface="微软雅黑" panose="020B0503020204020204" pitchFamily="34" charset="-122"/>
                <a:ea typeface="微软雅黑" panose="020B0503020204020204" pitchFamily="34" charset="-122"/>
              </a:endParaRPr>
            </a:p>
          </p:txBody>
        </p:sp>
        <p:sp>
          <p:nvSpPr>
            <p:cNvPr id="72" name="文本框 114"/>
            <p:cNvSpPr txBox="1"/>
            <p:nvPr/>
          </p:nvSpPr>
          <p:spPr>
            <a:xfrm>
              <a:off x="4018788" y="947505"/>
              <a:ext cx="878896" cy="602241"/>
            </a:xfrm>
            <a:prstGeom prst="rect">
              <a:avLst/>
            </a:prstGeom>
            <a:noFill/>
          </p:spPr>
          <p:txBody>
            <a:bodyPr wrap="square" rtlCol="0">
              <a:spAutoFit/>
            </a:bodyPr>
            <a:lstStyle/>
            <a:p>
              <a:pPr algn="ctr"/>
              <a:r>
                <a:rPr lang="en-US" altLang="zh-CN" sz="2600" dirty="0">
                  <a:solidFill>
                    <a:srgbClr val="1F497D"/>
                  </a:solidFill>
                  <a:latin typeface="Impact" panose="020B0806030902050204" pitchFamily="34" charset="0"/>
                  <a:ea typeface="Kozuka Gothic Pro H" panose="020B0800000000000000" pitchFamily="34" charset="-128"/>
                </a:rPr>
                <a:t>01</a:t>
              </a:r>
              <a:endParaRPr lang="zh-CN" altLang="en-US" sz="2600" dirty="0">
                <a:solidFill>
                  <a:srgbClr val="1F497D"/>
                </a:solidFill>
                <a:latin typeface="Impact" panose="020B0806030902050204" pitchFamily="34" charset="0"/>
                <a:ea typeface="Kozuka Gothic Pro H" panose="020B0800000000000000" pitchFamily="34" charset="-128"/>
              </a:endParaRPr>
            </a:p>
          </p:txBody>
        </p:sp>
      </p:grpSp>
      <p:grpSp>
        <p:nvGrpSpPr>
          <p:cNvPr id="73" name="组合 72"/>
          <p:cNvGrpSpPr/>
          <p:nvPr/>
        </p:nvGrpSpPr>
        <p:grpSpPr>
          <a:xfrm>
            <a:off x="7398809" y="1904569"/>
            <a:ext cx="1182193" cy="1182353"/>
            <a:chOff x="4926840" y="1732375"/>
            <a:chExt cx="1656097" cy="1656098"/>
          </a:xfrm>
        </p:grpSpPr>
        <p:sp>
          <p:nvSpPr>
            <p:cNvPr id="74" name="任意多边形 73"/>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ysClr val="window" lastClr="FFFFFF"/>
                </a:gs>
                <a:gs pos="100000">
                  <a:srgbClr val="E2E2E2"/>
                </a:gs>
              </a:gsLst>
              <a:lin ang="2700000" scaled="1"/>
            </a:gradFill>
            <a:ln w="12700" cap="flat" cmpd="sng" algn="ctr">
              <a:noFill/>
              <a:prstDash val="solid"/>
              <a:miter lim="800000"/>
            </a:ln>
            <a:effectLst>
              <a:outerShdw blurRad="190500" dir="2700000" algn="tl" rotWithShape="0">
                <a:prstClr val="black">
                  <a:alpha val="30000"/>
                </a:prstClr>
              </a:outerShdw>
            </a:effectLst>
          </p:spPr>
          <p:txBody>
            <a:bodyPr wrap="square" rtlCol="0" anchor="ctr">
              <a:noAutofit/>
            </a:bodyP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75" name="椭圆 74"/>
            <p:cNvSpPr/>
            <p:nvPr/>
          </p:nvSpPr>
          <p:spPr>
            <a:xfrm>
              <a:off x="5189938" y="1995474"/>
              <a:ext cx="1129900" cy="1129900"/>
            </a:xfrm>
            <a:prstGeom prst="ellipse">
              <a:avLst/>
            </a:prstGeom>
            <a:solidFill>
              <a:srgbClr val="0070C0"/>
            </a:solidFill>
            <a:ln w="22225" cap="flat" cmpd="sng" algn="ctr">
              <a:gradFill flip="none" rotWithShape="1">
                <a:gsLst>
                  <a:gs pos="0">
                    <a:srgbClr val="CDCDCD"/>
                  </a:gs>
                  <a:gs pos="100000">
                    <a:sysClr val="window" lastClr="FFFFFF"/>
                  </a:gs>
                </a:gsLst>
                <a:lin ang="2700000" scaled="1"/>
                <a:tileRect/>
              </a:gradFill>
              <a:prstDash val="solid"/>
              <a:miter lim="800000"/>
            </a:ln>
            <a:effectLst>
              <a:innerShdw blurRad="88900" dist="38100" dir="13500000">
                <a:prstClr val="black">
                  <a:alpha val="40000"/>
                </a:prstClr>
              </a:inn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76" name="椭圆 75"/>
            <p:cNvSpPr/>
            <p:nvPr/>
          </p:nvSpPr>
          <p:spPr>
            <a:xfrm>
              <a:off x="5266824" y="2076686"/>
              <a:ext cx="976135" cy="976135"/>
            </a:xfrm>
            <a:prstGeom prst="ellipse">
              <a:avLst/>
            </a:prstGeom>
            <a:gradFill>
              <a:gsLst>
                <a:gs pos="0">
                  <a:sysClr val="window" lastClr="FFFFFF">
                    <a:lumMod val="85000"/>
                  </a:sysClr>
                </a:gs>
                <a:gs pos="100000">
                  <a:sysClr val="window" lastClr="FFFFFF"/>
                </a:gs>
              </a:gsLst>
              <a:lin ang="2700000" scaled="1"/>
            </a:gradFill>
            <a:ln w="19050" cap="flat" cmpd="sng" algn="ctr">
              <a:gradFill flip="none" rotWithShape="1">
                <a:gsLst>
                  <a:gs pos="100000">
                    <a:srgbClr val="CDCDCD"/>
                  </a:gs>
                  <a:gs pos="0">
                    <a:sysClr val="window" lastClr="FFFFFF"/>
                  </a:gs>
                </a:gsLst>
                <a:lin ang="2700000" scaled="1"/>
                <a:tileRect/>
              </a:gradFill>
              <a:prstDash val="solid"/>
              <a:miter lim="800000"/>
            </a:ln>
            <a:effectLst>
              <a:outerShdw blurRad="88900" dist="38100" dir="2700000" algn="tl" rotWithShape="0">
                <a:prstClr val="black">
                  <a:alpha val="30000"/>
                </a:prstClr>
              </a:out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grpSp>
      <p:grpSp>
        <p:nvGrpSpPr>
          <p:cNvPr id="77" name="Group 11"/>
          <p:cNvGrpSpPr>
            <a:grpSpLocks noChangeAspect="1"/>
          </p:cNvGrpSpPr>
          <p:nvPr/>
        </p:nvGrpSpPr>
        <p:grpSpPr bwMode="auto">
          <a:xfrm>
            <a:off x="7748393" y="2285819"/>
            <a:ext cx="483023" cy="419853"/>
            <a:chOff x="4838" y="1902"/>
            <a:chExt cx="497" cy="432"/>
          </a:xfrm>
          <a:solidFill>
            <a:srgbClr val="0070C0"/>
          </a:solidFill>
        </p:grpSpPr>
        <p:sp>
          <p:nvSpPr>
            <p:cNvPr id="78" name="Freeform 12"/>
            <p:cNvSpPr>
              <a:spLocks noEditPoints="1"/>
            </p:cNvSpPr>
            <p:nvPr/>
          </p:nvSpPr>
          <p:spPr bwMode="auto">
            <a:xfrm>
              <a:off x="5001" y="1999"/>
              <a:ext cx="334" cy="335"/>
            </a:xfrm>
            <a:custGeom>
              <a:avLst/>
              <a:gdLst>
                <a:gd name="T0" fmla="*/ 9 w 80"/>
                <a:gd name="T1" fmla="*/ 19 h 80"/>
                <a:gd name="T2" fmla="*/ 10 w 80"/>
                <a:gd name="T3" fmla="*/ 26 h 80"/>
                <a:gd name="T4" fmla="*/ 5 w 80"/>
                <a:gd name="T5" fmla="*/ 27 h 80"/>
                <a:gd name="T6" fmla="*/ 0 w 80"/>
                <a:gd name="T7" fmla="*/ 31 h 80"/>
                <a:gd name="T8" fmla="*/ 3 w 80"/>
                <a:gd name="T9" fmla="*/ 37 h 80"/>
                <a:gd name="T10" fmla="*/ 7 w 80"/>
                <a:gd name="T11" fmla="*/ 42 h 80"/>
                <a:gd name="T12" fmla="*/ 3 w 80"/>
                <a:gd name="T13" fmla="*/ 46 h 80"/>
                <a:gd name="T14" fmla="*/ 1 w 80"/>
                <a:gd name="T15" fmla="*/ 52 h 80"/>
                <a:gd name="T16" fmla="*/ 7 w 80"/>
                <a:gd name="T17" fmla="*/ 56 h 80"/>
                <a:gd name="T18" fmla="*/ 11 w 80"/>
                <a:gd name="T19" fmla="*/ 57 h 80"/>
                <a:gd name="T20" fmla="*/ 11 w 80"/>
                <a:gd name="T21" fmla="*/ 63 h 80"/>
                <a:gd name="T22" fmla="*/ 13 w 80"/>
                <a:gd name="T23" fmla="*/ 70 h 80"/>
                <a:gd name="T24" fmla="*/ 19 w 80"/>
                <a:gd name="T25" fmla="*/ 70 h 80"/>
                <a:gd name="T26" fmla="*/ 25 w 80"/>
                <a:gd name="T27" fmla="*/ 70 h 80"/>
                <a:gd name="T28" fmla="*/ 27 w 80"/>
                <a:gd name="T29" fmla="*/ 74 h 80"/>
                <a:gd name="T30" fmla="*/ 31 w 80"/>
                <a:gd name="T31" fmla="*/ 79 h 80"/>
                <a:gd name="T32" fmla="*/ 37 w 80"/>
                <a:gd name="T33" fmla="*/ 76 h 80"/>
                <a:gd name="T34" fmla="*/ 42 w 80"/>
                <a:gd name="T35" fmla="*/ 73 h 80"/>
                <a:gd name="T36" fmla="*/ 46 w 80"/>
                <a:gd name="T37" fmla="*/ 76 h 80"/>
                <a:gd name="T38" fmla="*/ 52 w 80"/>
                <a:gd name="T39" fmla="*/ 78 h 80"/>
                <a:gd name="T40" fmla="*/ 56 w 80"/>
                <a:gd name="T41" fmla="*/ 73 h 80"/>
                <a:gd name="T42" fmla="*/ 58 w 80"/>
                <a:gd name="T43" fmla="*/ 67 h 80"/>
                <a:gd name="T44" fmla="*/ 63 w 80"/>
                <a:gd name="T45" fmla="*/ 68 h 80"/>
                <a:gd name="T46" fmla="*/ 69 w 80"/>
                <a:gd name="T47" fmla="*/ 67 h 80"/>
                <a:gd name="T48" fmla="*/ 70 w 80"/>
                <a:gd name="T49" fmla="*/ 60 h 80"/>
                <a:gd name="T50" fmla="*/ 69 w 80"/>
                <a:gd name="T51" fmla="*/ 54 h 80"/>
                <a:gd name="T52" fmla="*/ 74 w 80"/>
                <a:gd name="T53" fmla="*/ 53 h 80"/>
                <a:gd name="T54" fmla="*/ 79 w 80"/>
                <a:gd name="T55" fmla="*/ 48 h 80"/>
                <a:gd name="T56" fmla="*/ 76 w 80"/>
                <a:gd name="T57" fmla="*/ 42 h 80"/>
                <a:gd name="T58" fmla="*/ 72 w 80"/>
                <a:gd name="T59" fmla="*/ 37 h 80"/>
                <a:gd name="T60" fmla="*/ 76 w 80"/>
                <a:gd name="T61" fmla="*/ 34 h 80"/>
                <a:gd name="T62" fmla="*/ 78 w 80"/>
                <a:gd name="T63" fmla="*/ 27 h 80"/>
                <a:gd name="T64" fmla="*/ 73 w 80"/>
                <a:gd name="T65" fmla="*/ 24 h 80"/>
                <a:gd name="T66" fmla="*/ 67 w 80"/>
                <a:gd name="T67" fmla="*/ 21 h 80"/>
                <a:gd name="T68" fmla="*/ 68 w 80"/>
                <a:gd name="T69" fmla="*/ 16 h 80"/>
                <a:gd name="T70" fmla="*/ 67 w 80"/>
                <a:gd name="T71" fmla="*/ 10 h 80"/>
                <a:gd name="T72" fmla="*/ 60 w 80"/>
                <a:gd name="T73" fmla="*/ 9 h 80"/>
                <a:gd name="T74" fmla="*/ 54 w 80"/>
                <a:gd name="T75" fmla="*/ 10 h 80"/>
                <a:gd name="T76" fmla="*/ 52 w 80"/>
                <a:gd name="T77" fmla="*/ 5 h 80"/>
                <a:gd name="T78" fmla="*/ 48 w 80"/>
                <a:gd name="T79" fmla="*/ 0 h 80"/>
                <a:gd name="T80" fmla="*/ 42 w 80"/>
                <a:gd name="T81" fmla="*/ 3 h 80"/>
                <a:gd name="T82" fmla="*/ 37 w 80"/>
                <a:gd name="T83" fmla="*/ 7 h 80"/>
                <a:gd name="T84" fmla="*/ 33 w 80"/>
                <a:gd name="T85" fmla="*/ 3 h 80"/>
                <a:gd name="T86" fmla="*/ 27 w 80"/>
                <a:gd name="T87" fmla="*/ 1 h 80"/>
                <a:gd name="T88" fmla="*/ 23 w 80"/>
                <a:gd name="T89" fmla="*/ 7 h 80"/>
                <a:gd name="T90" fmla="*/ 21 w 80"/>
                <a:gd name="T91" fmla="*/ 13 h 80"/>
                <a:gd name="T92" fmla="*/ 16 w 80"/>
                <a:gd name="T93" fmla="*/ 11 h 80"/>
                <a:gd name="T94" fmla="*/ 10 w 80"/>
                <a:gd name="T95" fmla="*/ 13 h 80"/>
                <a:gd name="T96" fmla="*/ 9 w 80"/>
                <a:gd name="T97" fmla="*/ 19 h 80"/>
                <a:gd name="T98" fmla="*/ 32 w 80"/>
                <a:gd name="T99" fmla="*/ 18 h 80"/>
                <a:gd name="T100" fmla="*/ 62 w 80"/>
                <a:gd name="T101" fmla="*/ 33 h 80"/>
                <a:gd name="T102" fmla="*/ 47 w 80"/>
                <a:gd name="T103" fmla="*/ 62 h 80"/>
                <a:gd name="T104" fmla="*/ 18 w 80"/>
                <a:gd name="T105" fmla="*/ 47 h 80"/>
                <a:gd name="T106" fmla="*/ 32 w 80"/>
                <a:gd name="T107" fmla="*/ 1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0" h="80">
                  <a:moveTo>
                    <a:pt x="9" y="19"/>
                  </a:moveTo>
                  <a:cubicBezTo>
                    <a:pt x="11" y="21"/>
                    <a:pt x="10" y="25"/>
                    <a:pt x="10" y="26"/>
                  </a:cubicBezTo>
                  <a:cubicBezTo>
                    <a:pt x="9" y="27"/>
                    <a:pt x="7" y="27"/>
                    <a:pt x="5" y="27"/>
                  </a:cubicBezTo>
                  <a:cubicBezTo>
                    <a:pt x="3" y="26"/>
                    <a:pt x="1" y="28"/>
                    <a:pt x="0" y="31"/>
                  </a:cubicBezTo>
                  <a:cubicBezTo>
                    <a:pt x="0" y="34"/>
                    <a:pt x="1" y="37"/>
                    <a:pt x="3" y="37"/>
                  </a:cubicBezTo>
                  <a:cubicBezTo>
                    <a:pt x="5" y="38"/>
                    <a:pt x="7" y="41"/>
                    <a:pt x="7" y="42"/>
                  </a:cubicBezTo>
                  <a:cubicBezTo>
                    <a:pt x="7" y="44"/>
                    <a:pt x="5" y="45"/>
                    <a:pt x="3" y="46"/>
                  </a:cubicBezTo>
                  <a:cubicBezTo>
                    <a:pt x="1" y="47"/>
                    <a:pt x="0" y="49"/>
                    <a:pt x="1" y="52"/>
                  </a:cubicBezTo>
                  <a:cubicBezTo>
                    <a:pt x="2" y="55"/>
                    <a:pt x="4" y="57"/>
                    <a:pt x="7" y="56"/>
                  </a:cubicBezTo>
                  <a:cubicBezTo>
                    <a:pt x="9" y="55"/>
                    <a:pt x="11" y="56"/>
                    <a:pt x="11" y="57"/>
                  </a:cubicBezTo>
                  <a:cubicBezTo>
                    <a:pt x="12" y="58"/>
                    <a:pt x="13" y="62"/>
                    <a:pt x="11" y="63"/>
                  </a:cubicBezTo>
                  <a:cubicBezTo>
                    <a:pt x="10" y="65"/>
                    <a:pt x="10" y="68"/>
                    <a:pt x="13" y="70"/>
                  </a:cubicBezTo>
                  <a:cubicBezTo>
                    <a:pt x="15" y="72"/>
                    <a:pt x="18" y="72"/>
                    <a:pt x="19" y="70"/>
                  </a:cubicBezTo>
                  <a:cubicBezTo>
                    <a:pt x="20" y="69"/>
                    <a:pt x="24" y="69"/>
                    <a:pt x="25" y="70"/>
                  </a:cubicBezTo>
                  <a:cubicBezTo>
                    <a:pt x="27" y="70"/>
                    <a:pt x="27" y="72"/>
                    <a:pt x="27" y="74"/>
                  </a:cubicBezTo>
                  <a:cubicBezTo>
                    <a:pt x="26" y="76"/>
                    <a:pt x="28" y="78"/>
                    <a:pt x="31" y="79"/>
                  </a:cubicBezTo>
                  <a:cubicBezTo>
                    <a:pt x="34" y="80"/>
                    <a:pt x="37" y="79"/>
                    <a:pt x="37" y="76"/>
                  </a:cubicBezTo>
                  <a:cubicBezTo>
                    <a:pt x="37" y="74"/>
                    <a:pt x="41" y="73"/>
                    <a:pt x="42" y="73"/>
                  </a:cubicBezTo>
                  <a:cubicBezTo>
                    <a:pt x="43" y="72"/>
                    <a:pt x="45" y="74"/>
                    <a:pt x="46" y="76"/>
                  </a:cubicBezTo>
                  <a:cubicBezTo>
                    <a:pt x="46" y="78"/>
                    <a:pt x="49" y="79"/>
                    <a:pt x="52" y="78"/>
                  </a:cubicBezTo>
                  <a:cubicBezTo>
                    <a:pt x="55" y="77"/>
                    <a:pt x="56" y="75"/>
                    <a:pt x="56" y="73"/>
                  </a:cubicBezTo>
                  <a:cubicBezTo>
                    <a:pt x="55" y="71"/>
                    <a:pt x="57" y="68"/>
                    <a:pt x="58" y="67"/>
                  </a:cubicBezTo>
                  <a:cubicBezTo>
                    <a:pt x="59" y="66"/>
                    <a:pt x="61" y="67"/>
                    <a:pt x="63" y="68"/>
                  </a:cubicBezTo>
                  <a:cubicBezTo>
                    <a:pt x="65" y="70"/>
                    <a:pt x="67" y="69"/>
                    <a:pt x="69" y="67"/>
                  </a:cubicBezTo>
                  <a:cubicBezTo>
                    <a:pt x="71" y="65"/>
                    <a:pt x="72" y="62"/>
                    <a:pt x="70" y="60"/>
                  </a:cubicBezTo>
                  <a:cubicBezTo>
                    <a:pt x="69" y="59"/>
                    <a:pt x="69" y="55"/>
                    <a:pt x="69" y="54"/>
                  </a:cubicBezTo>
                  <a:cubicBezTo>
                    <a:pt x="70" y="53"/>
                    <a:pt x="72" y="52"/>
                    <a:pt x="74" y="53"/>
                  </a:cubicBezTo>
                  <a:cubicBezTo>
                    <a:pt x="76" y="53"/>
                    <a:pt x="78" y="51"/>
                    <a:pt x="79" y="48"/>
                  </a:cubicBezTo>
                  <a:cubicBezTo>
                    <a:pt x="80" y="45"/>
                    <a:pt x="78" y="43"/>
                    <a:pt x="76" y="42"/>
                  </a:cubicBezTo>
                  <a:cubicBezTo>
                    <a:pt x="74" y="42"/>
                    <a:pt x="72" y="38"/>
                    <a:pt x="72" y="37"/>
                  </a:cubicBezTo>
                  <a:cubicBezTo>
                    <a:pt x="72" y="36"/>
                    <a:pt x="74" y="34"/>
                    <a:pt x="76" y="34"/>
                  </a:cubicBezTo>
                  <a:cubicBezTo>
                    <a:pt x="78" y="33"/>
                    <a:pt x="79" y="30"/>
                    <a:pt x="78" y="27"/>
                  </a:cubicBezTo>
                  <a:cubicBezTo>
                    <a:pt x="77" y="25"/>
                    <a:pt x="75" y="23"/>
                    <a:pt x="73" y="24"/>
                  </a:cubicBezTo>
                  <a:cubicBezTo>
                    <a:pt x="71" y="24"/>
                    <a:pt x="67" y="22"/>
                    <a:pt x="67" y="21"/>
                  </a:cubicBezTo>
                  <a:cubicBezTo>
                    <a:pt x="66" y="20"/>
                    <a:pt x="66" y="18"/>
                    <a:pt x="68" y="16"/>
                  </a:cubicBezTo>
                  <a:cubicBezTo>
                    <a:pt x="69" y="15"/>
                    <a:pt x="69" y="12"/>
                    <a:pt x="67" y="10"/>
                  </a:cubicBezTo>
                  <a:cubicBezTo>
                    <a:pt x="64" y="8"/>
                    <a:pt x="61" y="8"/>
                    <a:pt x="60" y="9"/>
                  </a:cubicBezTo>
                  <a:cubicBezTo>
                    <a:pt x="59" y="11"/>
                    <a:pt x="55" y="10"/>
                    <a:pt x="54" y="10"/>
                  </a:cubicBezTo>
                  <a:cubicBezTo>
                    <a:pt x="52" y="9"/>
                    <a:pt x="52" y="7"/>
                    <a:pt x="52" y="5"/>
                  </a:cubicBezTo>
                  <a:cubicBezTo>
                    <a:pt x="53" y="3"/>
                    <a:pt x="51" y="1"/>
                    <a:pt x="48" y="0"/>
                  </a:cubicBezTo>
                  <a:cubicBezTo>
                    <a:pt x="45" y="0"/>
                    <a:pt x="42" y="1"/>
                    <a:pt x="42" y="3"/>
                  </a:cubicBezTo>
                  <a:cubicBezTo>
                    <a:pt x="42" y="5"/>
                    <a:pt x="38" y="7"/>
                    <a:pt x="37" y="7"/>
                  </a:cubicBezTo>
                  <a:cubicBezTo>
                    <a:pt x="36" y="7"/>
                    <a:pt x="34" y="5"/>
                    <a:pt x="33" y="3"/>
                  </a:cubicBezTo>
                  <a:cubicBezTo>
                    <a:pt x="33" y="1"/>
                    <a:pt x="30" y="1"/>
                    <a:pt x="27" y="1"/>
                  </a:cubicBezTo>
                  <a:cubicBezTo>
                    <a:pt x="24" y="2"/>
                    <a:pt x="23" y="5"/>
                    <a:pt x="23" y="7"/>
                  </a:cubicBezTo>
                  <a:cubicBezTo>
                    <a:pt x="24" y="9"/>
                    <a:pt x="22" y="12"/>
                    <a:pt x="21" y="13"/>
                  </a:cubicBezTo>
                  <a:cubicBezTo>
                    <a:pt x="20" y="13"/>
                    <a:pt x="18" y="13"/>
                    <a:pt x="16" y="11"/>
                  </a:cubicBezTo>
                  <a:cubicBezTo>
                    <a:pt x="15" y="10"/>
                    <a:pt x="12" y="11"/>
                    <a:pt x="10" y="13"/>
                  </a:cubicBezTo>
                  <a:cubicBezTo>
                    <a:pt x="8" y="15"/>
                    <a:pt x="7" y="18"/>
                    <a:pt x="9" y="19"/>
                  </a:cubicBezTo>
                  <a:close/>
                  <a:moveTo>
                    <a:pt x="32" y="18"/>
                  </a:moveTo>
                  <a:cubicBezTo>
                    <a:pt x="45" y="14"/>
                    <a:pt x="58" y="21"/>
                    <a:pt x="62" y="33"/>
                  </a:cubicBezTo>
                  <a:cubicBezTo>
                    <a:pt x="65" y="45"/>
                    <a:pt x="59" y="58"/>
                    <a:pt x="47" y="62"/>
                  </a:cubicBezTo>
                  <a:cubicBezTo>
                    <a:pt x="34" y="66"/>
                    <a:pt x="21" y="59"/>
                    <a:pt x="18" y="47"/>
                  </a:cubicBezTo>
                  <a:cubicBezTo>
                    <a:pt x="14" y="35"/>
                    <a:pt x="20" y="22"/>
                    <a:pt x="32"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9" tIns="36005" rIns="72009" bIns="36005" numCol="1" anchor="t" anchorCtr="0" compatLnSpc="1"/>
            <a:lstStyle/>
            <a:p>
              <a:pPr defTabSz="720090" fontAlgn="auto">
                <a:spcBef>
                  <a:spcPts val="0"/>
                </a:spcBef>
                <a:spcAft>
                  <a:spcPts val="0"/>
                </a:spcAft>
                <a:defRPr/>
              </a:pPr>
              <a:endParaRPr lang="zh-CN" altLang="en-US" sz="1420" kern="0">
                <a:solidFill>
                  <a:prstClr val="black"/>
                </a:solidFill>
              </a:endParaRPr>
            </a:p>
          </p:txBody>
        </p:sp>
        <p:sp>
          <p:nvSpPr>
            <p:cNvPr id="79" name="Freeform 13"/>
            <p:cNvSpPr>
              <a:spLocks noEditPoints="1"/>
            </p:cNvSpPr>
            <p:nvPr/>
          </p:nvSpPr>
          <p:spPr bwMode="auto">
            <a:xfrm>
              <a:off x="4838" y="1902"/>
              <a:ext cx="217" cy="214"/>
            </a:xfrm>
            <a:custGeom>
              <a:avLst/>
              <a:gdLst>
                <a:gd name="T0" fmla="*/ 6 w 52"/>
                <a:gd name="T1" fmla="*/ 12 h 51"/>
                <a:gd name="T2" fmla="*/ 7 w 52"/>
                <a:gd name="T3" fmla="*/ 16 h 51"/>
                <a:gd name="T4" fmla="*/ 4 w 52"/>
                <a:gd name="T5" fmla="*/ 17 h 51"/>
                <a:gd name="T6" fmla="*/ 1 w 52"/>
                <a:gd name="T7" fmla="*/ 20 h 51"/>
                <a:gd name="T8" fmla="*/ 3 w 52"/>
                <a:gd name="T9" fmla="*/ 24 h 51"/>
                <a:gd name="T10" fmla="*/ 5 w 52"/>
                <a:gd name="T11" fmla="*/ 27 h 51"/>
                <a:gd name="T12" fmla="*/ 3 w 52"/>
                <a:gd name="T13" fmla="*/ 29 h 51"/>
                <a:gd name="T14" fmla="*/ 1 w 52"/>
                <a:gd name="T15" fmla="*/ 33 h 51"/>
                <a:gd name="T16" fmla="*/ 5 w 52"/>
                <a:gd name="T17" fmla="*/ 36 h 51"/>
                <a:gd name="T18" fmla="*/ 8 w 52"/>
                <a:gd name="T19" fmla="*/ 36 h 51"/>
                <a:gd name="T20" fmla="*/ 8 w 52"/>
                <a:gd name="T21" fmla="*/ 41 h 51"/>
                <a:gd name="T22" fmla="*/ 9 w 52"/>
                <a:gd name="T23" fmla="*/ 45 h 51"/>
                <a:gd name="T24" fmla="*/ 13 w 52"/>
                <a:gd name="T25" fmla="*/ 45 h 51"/>
                <a:gd name="T26" fmla="*/ 17 w 52"/>
                <a:gd name="T27" fmla="*/ 45 h 51"/>
                <a:gd name="T28" fmla="*/ 18 w 52"/>
                <a:gd name="T29" fmla="*/ 48 h 51"/>
                <a:gd name="T30" fmla="*/ 21 w 52"/>
                <a:gd name="T31" fmla="*/ 51 h 51"/>
                <a:gd name="T32" fmla="*/ 25 w 52"/>
                <a:gd name="T33" fmla="*/ 49 h 51"/>
                <a:gd name="T34" fmla="*/ 28 w 52"/>
                <a:gd name="T35" fmla="*/ 47 h 51"/>
                <a:gd name="T36" fmla="*/ 30 w 52"/>
                <a:gd name="T37" fmla="*/ 49 h 51"/>
                <a:gd name="T38" fmla="*/ 34 w 52"/>
                <a:gd name="T39" fmla="*/ 50 h 51"/>
                <a:gd name="T40" fmla="*/ 37 w 52"/>
                <a:gd name="T41" fmla="*/ 47 h 51"/>
                <a:gd name="T42" fmla="*/ 38 w 52"/>
                <a:gd name="T43" fmla="*/ 43 h 51"/>
                <a:gd name="T44" fmla="*/ 41 w 52"/>
                <a:gd name="T45" fmla="*/ 44 h 51"/>
                <a:gd name="T46" fmla="*/ 45 w 52"/>
                <a:gd name="T47" fmla="*/ 43 h 51"/>
                <a:gd name="T48" fmla="*/ 46 w 52"/>
                <a:gd name="T49" fmla="*/ 39 h 51"/>
                <a:gd name="T50" fmla="*/ 45 w 52"/>
                <a:gd name="T51" fmla="*/ 35 h 51"/>
                <a:gd name="T52" fmla="*/ 48 w 52"/>
                <a:gd name="T53" fmla="*/ 34 h 51"/>
                <a:gd name="T54" fmla="*/ 51 w 52"/>
                <a:gd name="T55" fmla="*/ 31 h 51"/>
                <a:gd name="T56" fmla="*/ 50 w 52"/>
                <a:gd name="T57" fmla="*/ 27 h 51"/>
                <a:gd name="T58" fmla="*/ 47 w 52"/>
                <a:gd name="T59" fmla="*/ 24 h 51"/>
                <a:gd name="T60" fmla="*/ 49 w 52"/>
                <a:gd name="T61" fmla="*/ 22 h 51"/>
                <a:gd name="T62" fmla="*/ 51 w 52"/>
                <a:gd name="T63" fmla="*/ 18 h 51"/>
                <a:gd name="T64" fmla="*/ 47 w 52"/>
                <a:gd name="T65" fmla="*/ 15 h 51"/>
                <a:gd name="T66" fmla="*/ 44 w 52"/>
                <a:gd name="T67" fmla="*/ 13 h 51"/>
                <a:gd name="T68" fmla="*/ 44 w 52"/>
                <a:gd name="T69" fmla="*/ 10 h 51"/>
                <a:gd name="T70" fmla="*/ 43 w 52"/>
                <a:gd name="T71" fmla="*/ 6 h 51"/>
                <a:gd name="T72" fmla="*/ 39 w 52"/>
                <a:gd name="T73" fmla="*/ 6 h 51"/>
                <a:gd name="T74" fmla="*/ 35 w 52"/>
                <a:gd name="T75" fmla="*/ 6 h 51"/>
                <a:gd name="T76" fmla="*/ 34 w 52"/>
                <a:gd name="T77" fmla="*/ 3 h 51"/>
                <a:gd name="T78" fmla="*/ 32 w 52"/>
                <a:gd name="T79" fmla="*/ 0 h 51"/>
                <a:gd name="T80" fmla="*/ 28 w 52"/>
                <a:gd name="T81" fmla="*/ 2 h 51"/>
                <a:gd name="T82" fmla="*/ 24 w 52"/>
                <a:gd name="T83" fmla="*/ 4 h 51"/>
                <a:gd name="T84" fmla="*/ 22 w 52"/>
                <a:gd name="T85" fmla="*/ 2 h 51"/>
                <a:gd name="T86" fmla="*/ 18 w 52"/>
                <a:gd name="T87" fmla="*/ 1 h 51"/>
                <a:gd name="T88" fmla="*/ 16 w 52"/>
                <a:gd name="T89" fmla="*/ 4 h 51"/>
                <a:gd name="T90" fmla="*/ 14 w 52"/>
                <a:gd name="T91" fmla="*/ 8 h 51"/>
                <a:gd name="T92" fmla="*/ 11 w 52"/>
                <a:gd name="T93" fmla="*/ 7 h 51"/>
                <a:gd name="T94" fmla="*/ 7 w 52"/>
                <a:gd name="T95" fmla="*/ 8 h 51"/>
                <a:gd name="T96" fmla="*/ 6 w 52"/>
                <a:gd name="T97" fmla="*/ 12 h 51"/>
                <a:gd name="T98" fmla="*/ 22 w 52"/>
                <a:gd name="T99" fmla="*/ 11 h 51"/>
                <a:gd name="T100" fmla="*/ 40 w 52"/>
                <a:gd name="T101" fmla="*/ 21 h 51"/>
                <a:gd name="T102" fmla="*/ 31 w 52"/>
                <a:gd name="T103" fmla="*/ 40 h 51"/>
                <a:gd name="T104" fmla="*/ 12 w 52"/>
                <a:gd name="T105" fmla="*/ 30 h 51"/>
                <a:gd name="T106" fmla="*/ 22 w 52"/>
                <a:gd name="T107" fmla="*/ 1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2" h="51">
                  <a:moveTo>
                    <a:pt x="6" y="12"/>
                  </a:moveTo>
                  <a:cubicBezTo>
                    <a:pt x="7" y="13"/>
                    <a:pt x="7" y="16"/>
                    <a:pt x="7" y="16"/>
                  </a:cubicBezTo>
                  <a:cubicBezTo>
                    <a:pt x="7" y="17"/>
                    <a:pt x="5" y="18"/>
                    <a:pt x="4" y="17"/>
                  </a:cubicBezTo>
                  <a:cubicBezTo>
                    <a:pt x="3" y="17"/>
                    <a:pt x="1" y="18"/>
                    <a:pt x="1" y="20"/>
                  </a:cubicBezTo>
                  <a:cubicBezTo>
                    <a:pt x="0" y="22"/>
                    <a:pt x="1" y="24"/>
                    <a:pt x="3" y="24"/>
                  </a:cubicBezTo>
                  <a:cubicBezTo>
                    <a:pt x="4" y="24"/>
                    <a:pt x="5" y="26"/>
                    <a:pt x="5" y="27"/>
                  </a:cubicBezTo>
                  <a:cubicBezTo>
                    <a:pt x="5" y="28"/>
                    <a:pt x="4" y="29"/>
                    <a:pt x="3" y="29"/>
                  </a:cubicBezTo>
                  <a:cubicBezTo>
                    <a:pt x="1" y="30"/>
                    <a:pt x="1" y="32"/>
                    <a:pt x="1" y="33"/>
                  </a:cubicBezTo>
                  <a:cubicBezTo>
                    <a:pt x="2" y="35"/>
                    <a:pt x="4" y="36"/>
                    <a:pt x="5" y="36"/>
                  </a:cubicBezTo>
                  <a:cubicBezTo>
                    <a:pt x="6" y="36"/>
                    <a:pt x="8" y="36"/>
                    <a:pt x="8" y="36"/>
                  </a:cubicBezTo>
                  <a:cubicBezTo>
                    <a:pt x="8" y="37"/>
                    <a:pt x="9" y="40"/>
                    <a:pt x="8" y="41"/>
                  </a:cubicBezTo>
                  <a:cubicBezTo>
                    <a:pt x="7" y="42"/>
                    <a:pt x="7" y="43"/>
                    <a:pt x="9" y="45"/>
                  </a:cubicBezTo>
                  <a:cubicBezTo>
                    <a:pt x="10" y="46"/>
                    <a:pt x="12" y="46"/>
                    <a:pt x="13" y="45"/>
                  </a:cubicBezTo>
                  <a:cubicBezTo>
                    <a:pt x="14" y="44"/>
                    <a:pt x="16" y="44"/>
                    <a:pt x="17" y="45"/>
                  </a:cubicBezTo>
                  <a:cubicBezTo>
                    <a:pt x="18" y="45"/>
                    <a:pt x="18" y="46"/>
                    <a:pt x="18" y="48"/>
                  </a:cubicBezTo>
                  <a:cubicBezTo>
                    <a:pt x="18" y="49"/>
                    <a:pt x="19" y="50"/>
                    <a:pt x="21" y="51"/>
                  </a:cubicBezTo>
                  <a:cubicBezTo>
                    <a:pt x="22" y="51"/>
                    <a:pt x="24" y="50"/>
                    <a:pt x="25" y="49"/>
                  </a:cubicBezTo>
                  <a:cubicBezTo>
                    <a:pt x="25" y="48"/>
                    <a:pt x="27" y="47"/>
                    <a:pt x="28" y="47"/>
                  </a:cubicBezTo>
                  <a:cubicBezTo>
                    <a:pt x="29" y="47"/>
                    <a:pt x="30" y="48"/>
                    <a:pt x="30" y="49"/>
                  </a:cubicBezTo>
                  <a:cubicBezTo>
                    <a:pt x="30" y="50"/>
                    <a:pt x="32" y="51"/>
                    <a:pt x="34" y="50"/>
                  </a:cubicBezTo>
                  <a:cubicBezTo>
                    <a:pt x="36" y="50"/>
                    <a:pt x="37" y="48"/>
                    <a:pt x="37" y="47"/>
                  </a:cubicBezTo>
                  <a:cubicBezTo>
                    <a:pt x="36" y="45"/>
                    <a:pt x="38" y="43"/>
                    <a:pt x="38" y="43"/>
                  </a:cubicBezTo>
                  <a:cubicBezTo>
                    <a:pt x="39" y="42"/>
                    <a:pt x="40" y="43"/>
                    <a:pt x="41" y="44"/>
                  </a:cubicBezTo>
                  <a:cubicBezTo>
                    <a:pt x="42" y="45"/>
                    <a:pt x="44" y="44"/>
                    <a:pt x="45" y="43"/>
                  </a:cubicBezTo>
                  <a:cubicBezTo>
                    <a:pt x="47" y="42"/>
                    <a:pt x="47" y="40"/>
                    <a:pt x="46" y="39"/>
                  </a:cubicBezTo>
                  <a:cubicBezTo>
                    <a:pt x="45" y="38"/>
                    <a:pt x="45" y="35"/>
                    <a:pt x="45" y="35"/>
                  </a:cubicBezTo>
                  <a:cubicBezTo>
                    <a:pt x="46" y="34"/>
                    <a:pt x="47" y="34"/>
                    <a:pt x="48" y="34"/>
                  </a:cubicBezTo>
                  <a:cubicBezTo>
                    <a:pt x="50" y="34"/>
                    <a:pt x="51" y="33"/>
                    <a:pt x="51" y="31"/>
                  </a:cubicBezTo>
                  <a:cubicBezTo>
                    <a:pt x="52" y="29"/>
                    <a:pt x="51" y="27"/>
                    <a:pt x="50" y="27"/>
                  </a:cubicBezTo>
                  <a:cubicBezTo>
                    <a:pt x="48" y="27"/>
                    <a:pt x="47" y="25"/>
                    <a:pt x="47" y="24"/>
                  </a:cubicBezTo>
                  <a:cubicBezTo>
                    <a:pt x="47" y="23"/>
                    <a:pt x="48" y="22"/>
                    <a:pt x="49" y="22"/>
                  </a:cubicBezTo>
                  <a:cubicBezTo>
                    <a:pt x="51" y="21"/>
                    <a:pt x="51" y="19"/>
                    <a:pt x="51" y="18"/>
                  </a:cubicBezTo>
                  <a:cubicBezTo>
                    <a:pt x="50" y="16"/>
                    <a:pt x="49" y="15"/>
                    <a:pt x="47" y="15"/>
                  </a:cubicBezTo>
                  <a:cubicBezTo>
                    <a:pt x="46" y="16"/>
                    <a:pt x="44" y="14"/>
                    <a:pt x="44" y="13"/>
                  </a:cubicBezTo>
                  <a:cubicBezTo>
                    <a:pt x="43" y="13"/>
                    <a:pt x="43" y="11"/>
                    <a:pt x="44" y="10"/>
                  </a:cubicBezTo>
                  <a:cubicBezTo>
                    <a:pt x="45" y="9"/>
                    <a:pt x="45" y="8"/>
                    <a:pt x="43" y="6"/>
                  </a:cubicBezTo>
                  <a:cubicBezTo>
                    <a:pt x="42" y="5"/>
                    <a:pt x="40" y="5"/>
                    <a:pt x="39" y="6"/>
                  </a:cubicBezTo>
                  <a:cubicBezTo>
                    <a:pt x="38" y="7"/>
                    <a:pt x="36" y="7"/>
                    <a:pt x="35" y="6"/>
                  </a:cubicBezTo>
                  <a:cubicBezTo>
                    <a:pt x="34" y="6"/>
                    <a:pt x="34" y="5"/>
                    <a:pt x="34" y="3"/>
                  </a:cubicBezTo>
                  <a:cubicBezTo>
                    <a:pt x="35" y="2"/>
                    <a:pt x="33" y="1"/>
                    <a:pt x="32" y="0"/>
                  </a:cubicBezTo>
                  <a:cubicBezTo>
                    <a:pt x="30" y="0"/>
                    <a:pt x="28" y="1"/>
                    <a:pt x="28" y="2"/>
                  </a:cubicBezTo>
                  <a:cubicBezTo>
                    <a:pt x="27" y="3"/>
                    <a:pt x="25" y="4"/>
                    <a:pt x="24" y="4"/>
                  </a:cubicBezTo>
                  <a:cubicBezTo>
                    <a:pt x="24" y="4"/>
                    <a:pt x="23" y="3"/>
                    <a:pt x="22" y="2"/>
                  </a:cubicBezTo>
                  <a:cubicBezTo>
                    <a:pt x="22" y="1"/>
                    <a:pt x="20" y="0"/>
                    <a:pt x="18" y="1"/>
                  </a:cubicBezTo>
                  <a:cubicBezTo>
                    <a:pt x="16" y="1"/>
                    <a:pt x="15" y="3"/>
                    <a:pt x="16" y="4"/>
                  </a:cubicBezTo>
                  <a:cubicBezTo>
                    <a:pt x="16" y="6"/>
                    <a:pt x="15" y="8"/>
                    <a:pt x="14" y="8"/>
                  </a:cubicBezTo>
                  <a:cubicBezTo>
                    <a:pt x="13" y="9"/>
                    <a:pt x="12" y="8"/>
                    <a:pt x="11" y="7"/>
                  </a:cubicBezTo>
                  <a:cubicBezTo>
                    <a:pt x="10" y="6"/>
                    <a:pt x="8" y="7"/>
                    <a:pt x="7" y="8"/>
                  </a:cubicBezTo>
                  <a:cubicBezTo>
                    <a:pt x="6" y="10"/>
                    <a:pt x="5" y="11"/>
                    <a:pt x="6" y="12"/>
                  </a:cubicBezTo>
                  <a:close/>
                  <a:moveTo>
                    <a:pt x="22" y="11"/>
                  </a:moveTo>
                  <a:cubicBezTo>
                    <a:pt x="29" y="9"/>
                    <a:pt x="38" y="13"/>
                    <a:pt x="40" y="21"/>
                  </a:cubicBezTo>
                  <a:cubicBezTo>
                    <a:pt x="43" y="29"/>
                    <a:pt x="38" y="37"/>
                    <a:pt x="31" y="40"/>
                  </a:cubicBezTo>
                  <a:cubicBezTo>
                    <a:pt x="23" y="42"/>
                    <a:pt x="14" y="38"/>
                    <a:pt x="12" y="30"/>
                  </a:cubicBezTo>
                  <a:cubicBezTo>
                    <a:pt x="9" y="22"/>
                    <a:pt x="14" y="14"/>
                    <a:pt x="2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9" tIns="36005" rIns="72009" bIns="36005" numCol="1" anchor="t" anchorCtr="0" compatLnSpc="1"/>
            <a:lstStyle/>
            <a:p>
              <a:pPr defTabSz="720090" fontAlgn="auto">
                <a:spcBef>
                  <a:spcPts val="0"/>
                </a:spcBef>
                <a:spcAft>
                  <a:spcPts val="0"/>
                </a:spcAft>
                <a:defRPr/>
              </a:pPr>
              <a:endParaRPr lang="zh-CN" altLang="en-US" sz="1420" kern="0">
                <a:solidFill>
                  <a:prstClr val="black"/>
                </a:solidFill>
              </a:endParaRPr>
            </a:p>
          </p:txBody>
        </p:sp>
        <p:sp>
          <p:nvSpPr>
            <p:cNvPr id="80" name="Freeform 14"/>
            <p:cNvSpPr>
              <a:spLocks noEditPoints="1"/>
            </p:cNvSpPr>
            <p:nvPr/>
          </p:nvSpPr>
          <p:spPr bwMode="auto">
            <a:xfrm>
              <a:off x="4842" y="2116"/>
              <a:ext cx="163" cy="168"/>
            </a:xfrm>
            <a:custGeom>
              <a:avLst/>
              <a:gdLst>
                <a:gd name="T0" fmla="*/ 4 w 39"/>
                <a:gd name="T1" fmla="*/ 10 h 40"/>
                <a:gd name="T2" fmla="*/ 5 w 39"/>
                <a:gd name="T3" fmla="*/ 13 h 40"/>
                <a:gd name="T4" fmla="*/ 2 w 39"/>
                <a:gd name="T5" fmla="*/ 13 h 40"/>
                <a:gd name="T6" fmla="*/ 0 w 39"/>
                <a:gd name="T7" fmla="*/ 16 h 40"/>
                <a:gd name="T8" fmla="*/ 1 w 39"/>
                <a:gd name="T9" fmla="*/ 19 h 40"/>
                <a:gd name="T10" fmla="*/ 3 w 39"/>
                <a:gd name="T11" fmla="*/ 21 h 40"/>
                <a:gd name="T12" fmla="*/ 2 w 39"/>
                <a:gd name="T13" fmla="*/ 23 h 40"/>
                <a:gd name="T14" fmla="*/ 1 w 39"/>
                <a:gd name="T15" fmla="*/ 26 h 40"/>
                <a:gd name="T16" fmla="*/ 3 w 39"/>
                <a:gd name="T17" fmla="*/ 28 h 40"/>
                <a:gd name="T18" fmla="*/ 5 w 39"/>
                <a:gd name="T19" fmla="*/ 28 h 40"/>
                <a:gd name="T20" fmla="*/ 5 w 39"/>
                <a:gd name="T21" fmla="*/ 31 h 40"/>
                <a:gd name="T22" fmla="*/ 6 w 39"/>
                <a:gd name="T23" fmla="*/ 35 h 40"/>
                <a:gd name="T24" fmla="*/ 9 w 39"/>
                <a:gd name="T25" fmla="*/ 35 h 40"/>
                <a:gd name="T26" fmla="*/ 13 w 39"/>
                <a:gd name="T27" fmla="*/ 34 h 40"/>
                <a:gd name="T28" fmla="*/ 13 w 39"/>
                <a:gd name="T29" fmla="*/ 37 h 40"/>
                <a:gd name="T30" fmla="*/ 15 w 39"/>
                <a:gd name="T31" fmla="*/ 39 h 40"/>
                <a:gd name="T32" fmla="*/ 18 w 39"/>
                <a:gd name="T33" fmla="*/ 38 h 40"/>
                <a:gd name="T34" fmla="*/ 21 w 39"/>
                <a:gd name="T35" fmla="*/ 36 h 40"/>
                <a:gd name="T36" fmla="*/ 22 w 39"/>
                <a:gd name="T37" fmla="*/ 38 h 40"/>
                <a:gd name="T38" fmla="*/ 26 w 39"/>
                <a:gd name="T39" fmla="*/ 39 h 40"/>
                <a:gd name="T40" fmla="*/ 27 w 39"/>
                <a:gd name="T41" fmla="*/ 36 h 40"/>
                <a:gd name="T42" fmla="*/ 29 w 39"/>
                <a:gd name="T43" fmla="*/ 33 h 40"/>
                <a:gd name="T44" fmla="*/ 31 w 39"/>
                <a:gd name="T45" fmla="*/ 34 h 40"/>
                <a:gd name="T46" fmla="*/ 34 w 39"/>
                <a:gd name="T47" fmla="*/ 33 h 40"/>
                <a:gd name="T48" fmla="*/ 35 w 39"/>
                <a:gd name="T49" fmla="*/ 30 h 40"/>
                <a:gd name="T50" fmla="*/ 34 w 39"/>
                <a:gd name="T51" fmla="*/ 27 h 40"/>
                <a:gd name="T52" fmla="*/ 36 w 39"/>
                <a:gd name="T53" fmla="*/ 26 h 40"/>
                <a:gd name="T54" fmla="*/ 39 w 39"/>
                <a:gd name="T55" fmla="*/ 24 h 40"/>
                <a:gd name="T56" fmla="*/ 38 w 39"/>
                <a:gd name="T57" fmla="*/ 21 h 40"/>
                <a:gd name="T58" fmla="*/ 36 w 39"/>
                <a:gd name="T59" fmla="*/ 18 h 40"/>
                <a:gd name="T60" fmla="*/ 37 w 39"/>
                <a:gd name="T61" fmla="*/ 17 h 40"/>
                <a:gd name="T62" fmla="*/ 38 w 39"/>
                <a:gd name="T63" fmla="*/ 14 h 40"/>
                <a:gd name="T64" fmla="*/ 36 w 39"/>
                <a:gd name="T65" fmla="*/ 12 h 40"/>
                <a:gd name="T66" fmla="*/ 33 w 39"/>
                <a:gd name="T67" fmla="*/ 10 h 40"/>
                <a:gd name="T68" fmla="*/ 33 w 39"/>
                <a:gd name="T69" fmla="*/ 8 h 40"/>
                <a:gd name="T70" fmla="*/ 33 w 39"/>
                <a:gd name="T71" fmla="*/ 5 h 40"/>
                <a:gd name="T72" fmla="*/ 30 w 39"/>
                <a:gd name="T73" fmla="*/ 5 h 40"/>
                <a:gd name="T74" fmla="*/ 26 w 39"/>
                <a:gd name="T75" fmla="*/ 5 h 40"/>
                <a:gd name="T76" fmla="*/ 26 w 39"/>
                <a:gd name="T77" fmla="*/ 3 h 40"/>
                <a:gd name="T78" fmla="*/ 24 w 39"/>
                <a:gd name="T79" fmla="*/ 0 h 40"/>
                <a:gd name="T80" fmla="*/ 21 w 39"/>
                <a:gd name="T81" fmla="*/ 2 h 40"/>
                <a:gd name="T82" fmla="*/ 18 w 39"/>
                <a:gd name="T83" fmla="*/ 4 h 40"/>
                <a:gd name="T84" fmla="*/ 16 w 39"/>
                <a:gd name="T85" fmla="*/ 2 h 40"/>
                <a:gd name="T86" fmla="*/ 13 w 39"/>
                <a:gd name="T87" fmla="*/ 1 h 40"/>
                <a:gd name="T88" fmla="*/ 11 w 39"/>
                <a:gd name="T89" fmla="*/ 3 h 40"/>
                <a:gd name="T90" fmla="*/ 10 w 39"/>
                <a:gd name="T91" fmla="*/ 6 h 40"/>
                <a:gd name="T92" fmla="*/ 8 w 39"/>
                <a:gd name="T93" fmla="*/ 6 h 40"/>
                <a:gd name="T94" fmla="*/ 5 w 39"/>
                <a:gd name="T95" fmla="*/ 6 h 40"/>
                <a:gd name="T96" fmla="*/ 4 w 39"/>
                <a:gd name="T97" fmla="*/ 10 h 40"/>
                <a:gd name="T98" fmla="*/ 16 w 39"/>
                <a:gd name="T99" fmla="*/ 9 h 40"/>
                <a:gd name="T100" fmla="*/ 30 w 39"/>
                <a:gd name="T101" fmla="*/ 16 h 40"/>
                <a:gd name="T102" fmla="*/ 23 w 39"/>
                <a:gd name="T103" fmla="*/ 31 h 40"/>
                <a:gd name="T104" fmla="*/ 9 w 39"/>
                <a:gd name="T105" fmla="*/ 23 h 40"/>
                <a:gd name="T106" fmla="*/ 16 w 39"/>
                <a:gd name="T107" fmla="*/ 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9" h="40">
                  <a:moveTo>
                    <a:pt x="4" y="10"/>
                  </a:moveTo>
                  <a:cubicBezTo>
                    <a:pt x="5" y="10"/>
                    <a:pt x="5" y="12"/>
                    <a:pt x="5" y="13"/>
                  </a:cubicBezTo>
                  <a:cubicBezTo>
                    <a:pt x="4" y="13"/>
                    <a:pt x="3" y="14"/>
                    <a:pt x="2" y="13"/>
                  </a:cubicBezTo>
                  <a:cubicBezTo>
                    <a:pt x="1" y="13"/>
                    <a:pt x="0" y="14"/>
                    <a:pt x="0" y="16"/>
                  </a:cubicBezTo>
                  <a:cubicBezTo>
                    <a:pt x="0" y="17"/>
                    <a:pt x="0" y="18"/>
                    <a:pt x="1" y="19"/>
                  </a:cubicBezTo>
                  <a:cubicBezTo>
                    <a:pt x="2" y="19"/>
                    <a:pt x="3" y="20"/>
                    <a:pt x="3" y="21"/>
                  </a:cubicBezTo>
                  <a:cubicBezTo>
                    <a:pt x="3" y="22"/>
                    <a:pt x="3" y="22"/>
                    <a:pt x="2" y="23"/>
                  </a:cubicBezTo>
                  <a:cubicBezTo>
                    <a:pt x="1" y="23"/>
                    <a:pt x="0" y="24"/>
                    <a:pt x="1" y="26"/>
                  </a:cubicBezTo>
                  <a:cubicBezTo>
                    <a:pt x="1" y="27"/>
                    <a:pt x="2" y="28"/>
                    <a:pt x="3" y="28"/>
                  </a:cubicBezTo>
                  <a:cubicBezTo>
                    <a:pt x="4" y="27"/>
                    <a:pt x="5" y="28"/>
                    <a:pt x="5" y="28"/>
                  </a:cubicBezTo>
                  <a:cubicBezTo>
                    <a:pt x="6" y="29"/>
                    <a:pt x="6" y="31"/>
                    <a:pt x="5" y="31"/>
                  </a:cubicBezTo>
                  <a:cubicBezTo>
                    <a:pt x="5" y="32"/>
                    <a:pt x="5" y="34"/>
                    <a:pt x="6" y="35"/>
                  </a:cubicBezTo>
                  <a:cubicBezTo>
                    <a:pt x="7" y="35"/>
                    <a:pt x="9" y="36"/>
                    <a:pt x="9" y="35"/>
                  </a:cubicBezTo>
                  <a:cubicBezTo>
                    <a:pt x="10" y="34"/>
                    <a:pt x="12" y="34"/>
                    <a:pt x="13" y="34"/>
                  </a:cubicBezTo>
                  <a:cubicBezTo>
                    <a:pt x="13" y="35"/>
                    <a:pt x="13" y="36"/>
                    <a:pt x="13" y="37"/>
                  </a:cubicBezTo>
                  <a:cubicBezTo>
                    <a:pt x="13" y="38"/>
                    <a:pt x="14" y="39"/>
                    <a:pt x="15" y="39"/>
                  </a:cubicBezTo>
                  <a:cubicBezTo>
                    <a:pt x="17" y="40"/>
                    <a:pt x="18" y="39"/>
                    <a:pt x="18" y="38"/>
                  </a:cubicBezTo>
                  <a:cubicBezTo>
                    <a:pt x="18" y="37"/>
                    <a:pt x="20" y="36"/>
                    <a:pt x="21" y="36"/>
                  </a:cubicBezTo>
                  <a:cubicBezTo>
                    <a:pt x="21" y="36"/>
                    <a:pt x="22" y="37"/>
                    <a:pt x="22" y="38"/>
                  </a:cubicBezTo>
                  <a:cubicBezTo>
                    <a:pt x="23" y="39"/>
                    <a:pt x="24" y="39"/>
                    <a:pt x="26" y="39"/>
                  </a:cubicBezTo>
                  <a:cubicBezTo>
                    <a:pt x="27" y="38"/>
                    <a:pt x="28" y="37"/>
                    <a:pt x="27" y="36"/>
                  </a:cubicBezTo>
                  <a:cubicBezTo>
                    <a:pt x="27" y="35"/>
                    <a:pt x="28" y="33"/>
                    <a:pt x="29" y="33"/>
                  </a:cubicBezTo>
                  <a:cubicBezTo>
                    <a:pt x="29" y="33"/>
                    <a:pt x="30" y="33"/>
                    <a:pt x="31" y="34"/>
                  </a:cubicBezTo>
                  <a:cubicBezTo>
                    <a:pt x="32" y="34"/>
                    <a:pt x="33" y="34"/>
                    <a:pt x="34" y="33"/>
                  </a:cubicBezTo>
                  <a:cubicBezTo>
                    <a:pt x="35" y="32"/>
                    <a:pt x="35" y="31"/>
                    <a:pt x="35" y="30"/>
                  </a:cubicBezTo>
                  <a:cubicBezTo>
                    <a:pt x="34" y="29"/>
                    <a:pt x="34" y="27"/>
                    <a:pt x="34" y="27"/>
                  </a:cubicBezTo>
                  <a:cubicBezTo>
                    <a:pt x="34" y="26"/>
                    <a:pt x="35" y="26"/>
                    <a:pt x="36" y="26"/>
                  </a:cubicBezTo>
                  <a:cubicBezTo>
                    <a:pt x="38" y="26"/>
                    <a:pt x="39" y="25"/>
                    <a:pt x="39" y="24"/>
                  </a:cubicBezTo>
                  <a:cubicBezTo>
                    <a:pt x="39" y="23"/>
                    <a:pt x="39" y="21"/>
                    <a:pt x="38" y="21"/>
                  </a:cubicBezTo>
                  <a:cubicBezTo>
                    <a:pt x="37" y="21"/>
                    <a:pt x="36" y="19"/>
                    <a:pt x="36" y="18"/>
                  </a:cubicBezTo>
                  <a:cubicBezTo>
                    <a:pt x="36" y="18"/>
                    <a:pt x="36" y="17"/>
                    <a:pt x="37" y="17"/>
                  </a:cubicBezTo>
                  <a:cubicBezTo>
                    <a:pt x="38" y="16"/>
                    <a:pt x="39" y="15"/>
                    <a:pt x="38" y="14"/>
                  </a:cubicBezTo>
                  <a:cubicBezTo>
                    <a:pt x="38" y="12"/>
                    <a:pt x="37" y="11"/>
                    <a:pt x="36" y="12"/>
                  </a:cubicBezTo>
                  <a:cubicBezTo>
                    <a:pt x="35" y="12"/>
                    <a:pt x="33" y="11"/>
                    <a:pt x="33" y="10"/>
                  </a:cubicBezTo>
                  <a:cubicBezTo>
                    <a:pt x="32" y="10"/>
                    <a:pt x="33" y="9"/>
                    <a:pt x="33" y="8"/>
                  </a:cubicBezTo>
                  <a:cubicBezTo>
                    <a:pt x="34" y="7"/>
                    <a:pt x="34" y="6"/>
                    <a:pt x="33" y="5"/>
                  </a:cubicBezTo>
                  <a:cubicBezTo>
                    <a:pt x="32" y="4"/>
                    <a:pt x="30" y="4"/>
                    <a:pt x="30" y="5"/>
                  </a:cubicBezTo>
                  <a:cubicBezTo>
                    <a:pt x="29" y="5"/>
                    <a:pt x="27" y="5"/>
                    <a:pt x="26" y="5"/>
                  </a:cubicBezTo>
                  <a:cubicBezTo>
                    <a:pt x="26" y="5"/>
                    <a:pt x="26" y="4"/>
                    <a:pt x="26" y="3"/>
                  </a:cubicBezTo>
                  <a:cubicBezTo>
                    <a:pt x="26" y="2"/>
                    <a:pt x="25" y="1"/>
                    <a:pt x="24" y="0"/>
                  </a:cubicBezTo>
                  <a:cubicBezTo>
                    <a:pt x="22" y="0"/>
                    <a:pt x="21" y="1"/>
                    <a:pt x="21" y="2"/>
                  </a:cubicBezTo>
                  <a:cubicBezTo>
                    <a:pt x="20" y="3"/>
                    <a:pt x="19" y="3"/>
                    <a:pt x="18" y="4"/>
                  </a:cubicBezTo>
                  <a:cubicBezTo>
                    <a:pt x="18" y="4"/>
                    <a:pt x="17" y="3"/>
                    <a:pt x="16" y="2"/>
                  </a:cubicBezTo>
                  <a:cubicBezTo>
                    <a:pt x="16" y="1"/>
                    <a:pt x="15" y="0"/>
                    <a:pt x="13" y="1"/>
                  </a:cubicBezTo>
                  <a:cubicBezTo>
                    <a:pt x="12" y="1"/>
                    <a:pt x="11" y="2"/>
                    <a:pt x="11" y="3"/>
                  </a:cubicBezTo>
                  <a:cubicBezTo>
                    <a:pt x="12" y="4"/>
                    <a:pt x="11" y="6"/>
                    <a:pt x="10" y="6"/>
                  </a:cubicBezTo>
                  <a:cubicBezTo>
                    <a:pt x="10" y="7"/>
                    <a:pt x="9" y="6"/>
                    <a:pt x="8" y="6"/>
                  </a:cubicBezTo>
                  <a:cubicBezTo>
                    <a:pt x="7" y="5"/>
                    <a:pt x="6" y="5"/>
                    <a:pt x="5" y="6"/>
                  </a:cubicBezTo>
                  <a:cubicBezTo>
                    <a:pt x="4" y="7"/>
                    <a:pt x="4" y="9"/>
                    <a:pt x="4" y="10"/>
                  </a:cubicBezTo>
                  <a:close/>
                  <a:moveTo>
                    <a:pt x="16" y="9"/>
                  </a:moveTo>
                  <a:cubicBezTo>
                    <a:pt x="22" y="7"/>
                    <a:pt x="28" y="10"/>
                    <a:pt x="30" y="16"/>
                  </a:cubicBezTo>
                  <a:cubicBezTo>
                    <a:pt x="32" y="22"/>
                    <a:pt x="29" y="29"/>
                    <a:pt x="23" y="31"/>
                  </a:cubicBezTo>
                  <a:cubicBezTo>
                    <a:pt x="17" y="33"/>
                    <a:pt x="11" y="29"/>
                    <a:pt x="9" y="23"/>
                  </a:cubicBezTo>
                  <a:cubicBezTo>
                    <a:pt x="7" y="17"/>
                    <a:pt x="10" y="11"/>
                    <a:pt x="1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9" tIns="36005" rIns="72009" bIns="36005" numCol="1" anchor="t" anchorCtr="0" compatLnSpc="1"/>
            <a:lstStyle/>
            <a:p>
              <a:pPr defTabSz="720090" fontAlgn="auto">
                <a:spcBef>
                  <a:spcPts val="0"/>
                </a:spcBef>
                <a:spcAft>
                  <a:spcPts val="0"/>
                </a:spcAft>
                <a:defRPr/>
              </a:pPr>
              <a:endParaRPr lang="zh-CN" altLang="en-US" sz="1420" kern="0">
                <a:solidFill>
                  <a:prstClr val="black"/>
                </a:solidFill>
              </a:endParaRPr>
            </a:p>
          </p:txBody>
        </p:sp>
      </p:grpSp>
      <p:grpSp>
        <p:nvGrpSpPr>
          <p:cNvPr id="81" name="组合 80"/>
          <p:cNvGrpSpPr/>
          <p:nvPr/>
        </p:nvGrpSpPr>
        <p:grpSpPr>
          <a:xfrm>
            <a:off x="6378684" y="3745700"/>
            <a:ext cx="1182193" cy="1182353"/>
            <a:chOff x="4926840" y="1732375"/>
            <a:chExt cx="1656097" cy="1656098"/>
          </a:xfrm>
        </p:grpSpPr>
        <p:sp>
          <p:nvSpPr>
            <p:cNvPr id="82" name="任意多边形 81"/>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ysClr val="window" lastClr="FFFFFF"/>
                </a:gs>
                <a:gs pos="100000">
                  <a:srgbClr val="E2E2E2"/>
                </a:gs>
              </a:gsLst>
              <a:lin ang="2700000" scaled="1"/>
            </a:gradFill>
            <a:ln w="12700" cap="flat" cmpd="sng" algn="ctr">
              <a:noFill/>
              <a:prstDash val="solid"/>
              <a:miter lim="800000"/>
            </a:ln>
            <a:effectLst>
              <a:outerShdw blurRad="190500" dir="2700000" algn="tl" rotWithShape="0">
                <a:prstClr val="black">
                  <a:alpha val="30000"/>
                </a:prstClr>
              </a:outerShdw>
            </a:effectLst>
          </p:spPr>
          <p:txBody>
            <a:bodyPr wrap="square" rtlCol="0" anchor="ctr">
              <a:noAutofit/>
            </a:bodyP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83" name="椭圆 82"/>
            <p:cNvSpPr/>
            <p:nvPr/>
          </p:nvSpPr>
          <p:spPr>
            <a:xfrm>
              <a:off x="5189938" y="1995474"/>
              <a:ext cx="1129900" cy="1129900"/>
            </a:xfrm>
            <a:prstGeom prst="ellipse">
              <a:avLst/>
            </a:prstGeom>
            <a:solidFill>
              <a:srgbClr val="0070C0"/>
            </a:solidFill>
            <a:ln w="22225" cap="flat" cmpd="sng" algn="ctr">
              <a:gradFill flip="none" rotWithShape="1">
                <a:gsLst>
                  <a:gs pos="0">
                    <a:srgbClr val="CDCDCD"/>
                  </a:gs>
                  <a:gs pos="100000">
                    <a:sysClr val="window" lastClr="FFFFFF"/>
                  </a:gs>
                </a:gsLst>
                <a:lin ang="2700000" scaled="1"/>
                <a:tileRect/>
              </a:gradFill>
              <a:prstDash val="solid"/>
              <a:miter lim="800000"/>
            </a:ln>
            <a:effectLst>
              <a:innerShdw blurRad="88900" dist="38100" dir="13500000">
                <a:prstClr val="black">
                  <a:alpha val="40000"/>
                </a:prstClr>
              </a:inn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84" name="椭圆 83"/>
            <p:cNvSpPr/>
            <p:nvPr/>
          </p:nvSpPr>
          <p:spPr>
            <a:xfrm>
              <a:off x="5266824" y="2076685"/>
              <a:ext cx="976135" cy="976135"/>
            </a:xfrm>
            <a:prstGeom prst="ellipse">
              <a:avLst/>
            </a:prstGeom>
            <a:gradFill>
              <a:gsLst>
                <a:gs pos="0">
                  <a:sysClr val="window" lastClr="FFFFFF">
                    <a:lumMod val="85000"/>
                  </a:sysClr>
                </a:gs>
                <a:gs pos="100000">
                  <a:sysClr val="window" lastClr="FFFFFF"/>
                </a:gs>
              </a:gsLst>
              <a:lin ang="2700000" scaled="1"/>
            </a:gradFill>
            <a:ln w="19050" cap="flat" cmpd="sng" algn="ctr">
              <a:gradFill flip="none" rotWithShape="1">
                <a:gsLst>
                  <a:gs pos="100000">
                    <a:srgbClr val="CDCDCD"/>
                  </a:gs>
                  <a:gs pos="0">
                    <a:sysClr val="window" lastClr="FFFFFF"/>
                  </a:gs>
                </a:gsLst>
                <a:lin ang="2700000" scaled="1"/>
                <a:tileRect/>
              </a:gradFill>
              <a:prstDash val="solid"/>
              <a:miter lim="800000"/>
            </a:ln>
            <a:effectLst>
              <a:outerShdw blurRad="88900" dist="38100" dir="2700000" algn="tl" rotWithShape="0">
                <a:prstClr val="black">
                  <a:alpha val="30000"/>
                </a:prstClr>
              </a:out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grpSp>
      <p:grpSp>
        <p:nvGrpSpPr>
          <p:cNvPr id="85" name="组合 84"/>
          <p:cNvGrpSpPr/>
          <p:nvPr/>
        </p:nvGrpSpPr>
        <p:grpSpPr>
          <a:xfrm>
            <a:off x="6740829" y="4078496"/>
            <a:ext cx="457901" cy="516761"/>
            <a:chOff x="10815663" y="1174749"/>
            <a:chExt cx="728665" cy="822324"/>
          </a:xfrm>
          <a:solidFill>
            <a:srgbClr val="0070C0"/>
          </a:solidFill>
        </p:grpSpPr>
        <p:sp>
          <p:nvSpPr>
            <p:cNvPr id="86" name="Freeform 33"/>
            <p:cNvSpPr>
              <a:spLocks noEditPoints="1"/>
            </p:cNvSpPr>
            <p:nvPr/>
          </p:nvSpPr>
          <p:spPr bwMode="auto">
            <a:xfrm>
              <a:off x="10815663" y="1174749"/>
              <a:ext cx="728665" cy="822324"/>
            </a:xfrm>
            <a:custGeom>
              <a:avLst/>
              <a:gdLst>
                <a:gd name="T0" fmla="*/ 103 w 194"/>
                <a:gd name="T1" fmla="*/ 26 h 219"/>
                <a:gd name="T2" fmla="*/ 103 w 194"/>
                <a:gd name="T3" fmla="*/ 18 h 219"/>
                <a:gd name="T4" fmla="*/ 120 w 194"/>
                <a:gd name="T5" fmla="*/ 18 h 219"/>
                <a:gd name="T6" fmla="*/ 120 w 194"/>
                <a:gd name="T7" fmla="*/ 0 h 219"/>
                <a:gd name="T8" fmla="*/ 74 w 194"/>
                <a:gd name="T9" fmla="*/ 0 h 219"/>
                <a:gd name="T10" fmla="*/ 74 w 194"/>
                <a:gd name="T11" fmla="*/ 18 h 219"/>
                <a:gd name="T12" fmla="*/ 91 w 194"/>
                <a:gd name="T13" fmla="*/ 18 h 219"/>
                <a:gd name="T14" fmla="*/ 91 w 194"/>
                <a:gd name="T15" fmla="*/ 26 h 219"/>
                <a:gd name="T16" fmla="*/ 0 w 194"/>
                <a:gd name="T17" fmla="*/ 122 h 219"/>
                <a:gd name="T18" fmla="*/ 97 w 194"/>
                <a:gd name="T19" fmla="*/ 219 h 219"/>
                <a:gd name="T20" fmla="*/ 194 w 194"/>
                <a:gd name="T21" fmla="*/ 122 h 219"/>
                <a:gd name="T22" fmla="*/ 103 w 194"/>
                <a:gd name="T23" fmla="*/ 26 h 219"/>
                <a:gd name="T24" fmla="*/ 158 w 194"/>
                <a:gd name="T25" fmla="*/ 180 h 219"/>
                <a:gd name="T26" fmla="*/ 145 w 194"/>
                <a:gd name="T27" fmla="*/ 167 h 219"/>
                <a:gd name="T28" fmla="*/ 142 w 194"/>
                <a:gd name="T29" fmla="*/ 171 h 219"/>
                <a:gd name="T30" fmla="*/ 154 w 194"/>
                <a:gd name="T31" fmla="*/ 183 h 219"/>
                <a:gd name="T32" fmla="*/ 100 w 194"/>
                <a:gd name="T33" fmla="*/ 206 h 219"/>
                <a:gd name="T34" fmla="*/ 100 w 194"/>
                <a:gd name="T35" fmla="*/ 188 h 219"/>
                <a:gd name="T36" fmla="*/ 95 w 194"/>
                <a:gd name="T37" fmla="*/ 188 h 219"/>
                <a:gd name="T38" fmla="*/ 95 w 194"/>
                <a:gd name="T39" fmla="*/ 206 h 219"/>
                <a:gd name="T40" fmla="*/ 40 w 194"/>
                <a:gd name="T41" fmla="*/ 183 h 219"/>
                <a:gd name="T42" fmla="*/ 52 w 194"/>
                <a:gd name="T43" fmla="*/ 171 h 219"/>
                <a:gd name="T44" fmla="*/ 49 w 194"/>
                <a:gd name="T45" fmla="*/ 167 h 219"/>
                <a:gd name="T46" fmla="*/ 36 w 194"/>
                <a:gd name="T47" fmla="*/ 180 h 219"/>
                <a:gd name="T48" fmla="*/ 14 w 194"/>
                <a:gd name="T49" fmla="*/ 125 h 219"/>
                <a:gd name="T50" fmla="*/ 31 w 194"/>
                <a:gd name="T51" fmla="*/ 125 h 219"/>
                <a:gd name="T52" fmla="*/ 31 w 194"/>
                <a:gd name="T53" fmla="*/ 120 h 219"/>
                <a:gd name="T54" fmla="*/ 14 w 194"/>
                <a:gd name="T55" fmla="*/ 120 h 219"/>
                <a:gd name="T56" fmla="*/ 36 w 194"/>
                <a:gd name="T57" fmla="*/ 65 h 219"/>
                <a:gd name="T58" fmla="*/ 49 w 194"/>
                <a:gd name="T59" fmla="*/ 78 h 219"/>
                <a:gd name="T60" fmla="*/ 52 w 194"/>
                <a:gd name="T61" fmla="*/ 74 h 219"/>
                <a:gd name="T62" fmla="*/ 40 w 194"/>
                <a:gd name="T63" fmla="*/ 62 h 219"/>
                <a:gd name="T64" fmla="*/ 95 w 194"/>
                <a:gd name="T65" fmla="*/ 39 h 219"/>
                <a:gd name="T66" fmla="*/ 95 w 194"/>
                <a:gd name="T67" fmla="*/ 56 h 219"/>
                <a:gd name="T68" fmla="*/ 100 w 194"/>
                <a:gd name="T69" fmla="*/ 56 h 219"/>
                <a:gd name="T70" fmla="*/ 100 w 194"/>
                <a:gd name="T71" fmla="*/ 39 h 219"/>
                <a:gd name="T72" fmla="*/ 154 w 194"/>
                <a:gd name="T73" fmla="*/ 62 h 219"/>
                <a:gd name="T74" fmla="*/ 142 w 194"/>
                <a:gd name="T75" fmla="*/ 74 h 219"/>
                <a:gd name="T76" fmla="*/ 145 w 194"/>
                <a:gd name="T77" fmla="*/ 78 h 219"/>
                <a:gd name="T78" fmla="*/ 158 w 194"/>
                <a:gd name="T79" fmla="*/ 65 h 219"/>
                <a:gd name="T80" fmla="*/ 180 w 194"/>
                <a:gd name="T81" fmla="*/ 120 h 219"/>
                <a:gd name="T82" fmla="*/ 163 w 194"/>
                <a:gd name="T83" fmla="*/ 120 h 219"/>
                <a:gd name="T84" fmla="*/ 163 w 194"/>
                <a:gd name="T85" fmla="*/ 125 h 219"/>
                <a:gd name="T86" fmla="*/ 180 w 194"/>
                <a:gd name="T87" fmla="*/ 125 h 219"/>
                <a:gd name="T88" fmla="*/ 158 w 194"/>
                <a:gd name="T89" fmla="*/ 18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4" h="219">
                  <a:moveTo>
                    <a:pt x="103" y="26"/>
                  </a:moveTo>
                  <a:cubicBezTo>
                    <a:pt x="103" y="18"/>
                    <a:pt x="103" y="18"/>
                    <a:pt x="103" y="18"/>
                  </a:cubicBezTo>
                  <a:cubicBezTo>
                    <a:pt x="120" y="18"/>
                    <a:pt x="120" y="18"/>
                    <a:pt x="120" y="18"/>
                  </a:cubicBezTo>
                  <a:cubicBezTo>
                    <a:pt x="120" y="0"/>
                    <a:pt x="120" y="0"/>
                    <a:pt x="120" y="0"/>
                  </a:cubicBezTo>
                  <a:cubicBezTo>
                    <a:pt x="74" y="0"/>
                    <a:pt x="74" y="0"/>
                    <a:pt x="74" y="0"/>
                  </a:cubicBezTo>
                  <a:cubicBezTo>
                    <a:pt x="74" y="18"/>
                    <a:pt x="74" y="18"/>
                    <a:pt x="74" y="18"/>
                  </a:cubicBezTo>
                  <a:cubicBezTo>
                    <a:pt x="91" y="18"/>
                    <a:pt x="91" y="18"/>
                    <a:pt x="91" y="18"/>
                  </a:cubicBezTo>
                  <a:cubicBezTo>
                    <a:pt x="91" y="26"/>
                    <a:pt x="91" y="26"/>
                    <a:pt x="91" y="26"/>
                  </a:cubicBezTo>
                  <a:cubicBezTo>
                    <a:pt x="41" y="29"/>
                    <a:pt x="0" y="71"/>
                    <a:pt x="0" y="122"/>
                  </a:cubicBezTo>
                  <a:cubicBezTo>
                    <a:pt x="0" y="176"/>
                    <a:pt x="44" y="219"/>
                    <a:pt x="97" y="219"/>
                  </a:cubicBezTo>
                  <a:cubicBezTo>
                    <a:pt x="150" y="219"/>
                    <a:pt x="194" y="176"/>
                    <a:pt x="194" y="122"/>
                  </a:cubicBezTo>
                  <a:cubicBezTo>
                    <a:pt x="194" y="71"/>
                    <a:pt x="154" y="29"/>
                    <a:pt x="103" y="26"/>
                  </a:cubicBezTo>
                  <a:close/>
                  <a:moveTo>
                    <a:pt x="158" y="180"/>
                  </a:moveTo>
                  <a:cubicBezTo>
                    <a:pt x="145" y="167"/>
                    <a:pt x="145" y="167"/>
                    <a:pt x="145" y="167"/>
                  </a:cubicBezTo>
                  <a:cubicBezTo>
                    <a:pt x="142" y="171"/>
                    <a:pt x="142" y="171"/>
                    <a:pt x="142" y="171"/>
                  </a:cubicBezTo>
                  <a:cubicBezTo>
                    <a:pt x="154" y="183"/>
                    <a:pt x="154" y="183"/>
                    <a:pt x="154" y="183"/>
                  </a:cubicBezTo>
                  <a:cubicBezTo>
                    <a:pt x="140" y="197"/>
                    <a:pt x="121" y="205"/>
                    <a:pt x="100" y="206"/>
                  </a:cubicBezTo>
                  <a:cubicBezTo>
                    <a:pt x="100" y="188"/>
                    <a:pt x="100" y="188"/>
                    <a:pt x="100" y="188"/>
                  </a:cubicBezTo>
                  <a:cubicBezTo>
                    <a:pt x="95" y="188"/>
                    <a:pt x="95" y="188"/>
                    <a:pt x="95" y="188"/>
                  </a:cubicBezTo>
                  <a:cubicBezTo>
                    <a:pt x="95" y="206"/>
                    <a:pt x="95" y="206"/>
                    <a:pt x="95" y="206"/>
                  </a:cubicBezTo>
                  <a:cubicBezTo>
                    <a:pt x="73" y="205"/>
                    <a:pt x="54" y="197"/>
                    <a:pt x="40" y="183"/>
                  </a:cubicBezTo>
                  <a:cubicBezTo>
                    <a:pt x="52" y="171"/>
                    <a:pt x="52" y="171"/>
                    <a:pt x="52" y="171"/>
                  </a:cubicBezTo>
                  <a:cubicBezTo>
                    <a:pt x="49" y="167"/>
                    <a:pt x="49" y="167"/>
                    <a:pt x="49" y="167"/>
                  </a:cubicBezTo>
                  <a:cubicBezTo>
                    <a:pt x="36" y="180"/>
                    <a:pt x="36" y="180"/>
                    <a:pt x="36" y="180"/>
                  </a:cubicBezTo>
                  <a:cubicBezTo>
                    <a:pt x="23" y="165"/>
                    <a:pt x="14" y="146"/>
                    <a:pt x="14" y="125"/>
                  </a:cubicBezTo>
                  <a:cubicBezTo>
                    <a:pt x="31" y="125"/>
                    <a:pt x="31" y="125"/>
                    <a:pt x="31" y="125"/>
                  </a:cubicBezTo>
                  <a:cubicBezTo>
                    <a:pt x="31" y="120"/>
                    <a:pt x="31" y="120"/>
                    <a:pt x="31" y="120"/>
                  </a:cubicBezTo>
                  <a:cubicBezTo>
                    <a:pt x="14" y="120"/>
                    <a:pt x="14" y="120"/>
                    <a:pt x="14" y="120"/>
                  </a:cubicBezTo>
                  <a:cubicBezTo>
                    <a:pt x="14" y="99"/>
                    <a:pt x="23" y="80"/>
                    <a:pt x="36" y="65"/>
                  </a:cubicBezTo>
                  <a:cubicBezTo>
                    <a:pt x="49" y="78"/>
                    <a:pt x="49" y="78"/>
                    <a:pt x="49" y="78"/>
                  </a:cubicBezTo>
                  <a:cubicBezTo>
                    <a:pt x="52" y="74"/>
                    <a:pt x="52" y="74"/>
                    <a:pt x="52" y="74"/>
                  </a:cubicBezTo>
                  <a:cubicBezTo>
                    <a:pt x="40" y="62"/>
                    <a:pt x="40" y="62"/>
                    <a:pt x="40" y="62"/>
                  </a:cubicBezTo>
                  <a:cubicBezTo>
                    <a:pt x="54" y="48"/>
                    <a:pt x="73" y="40"/>
                    <a:pt x="95" y="39"/>
                  </a:cubicBezTo>
                  <a:cubicBezTo>
                    <a:pt x="95" y="56"/>
                    <a:pt x="95" y="56"/>
                    <a:pt x="95" y="56"/>
                  </a:cubicBezTo>
                  <a:cubicBezTo>
                    <a:pt x="100" y="56"/>
                    <a:pt x="100" y="56"/>
                    <a:pt x="100" y="56"/>
                  </a:cubicBezTo>
                  <a:cubicBezTo>
                    <a:pt x="100" y="39"/>
                    <a:pt x="100" y="39"/>
                    <a:pt x="100" y="39"/>
                  </a:cubicBezTo>
                  <a:cubicBezTo>
                    <a:pt x="121" y="40"/>
                    <a:pt x="140" y="48"/>
                    <a:pt x="154" y="62"/>
                  </a:cubicBezTo>
                  <a:cubicBezTo>
                    <a:pt x="142" y="74"/>
                    <a:pt x="142" y="74"/>
                    <a:pt x="142" y="74"/>
                  </a:cubicBezTo>
                  <a:cubicBezTo>
                    <a:pt x="145" y="78"/>
                    <a:pt x="145" y="78"/>
                    <a:pt x="145" y="78"/>
                  </a:cubicBezTo>
                  <a:cubicBezTo>
                    <a:pt x="158" y="65"/>
                    <a:pt x="158" y="65"/>
                    <a:pt x="158" y="65"/>
                  </a:cubicBezTo>
                  <a:cubicBezTo>
                    <a:pt x="171" y="80"/>
                    <a:pt x="180" y="99"/>
                    <a:pt x="180" y="120"/>
                  </a:cubicBezTo>
                  <a:cubicBezTo>
                    <a:pt x="163" y="120"/>
                    <a:pt x="163" y="120"/>
                    <a:pt x="163" y="120"/>
                  </a:cubicBezTo>
                  <a:cubicBezTo>
                    <a:pt x="163" y="125"/>
                    <a:pt x="163" y="125"/>
                    <a:pt x="163" y="125"/>
                  </a:cubicBezTo>
                  <a:cubicBezTo>
                    <a:pt x="180" y="125"/>
                    <a:pt x="180" y="125"/>
                    <a:pt x="180" y="125"/>
                  </a:cubicBezTo>
                  <a:cubicBezTo>
                    <a:pt x="180" y="146"/>
                    <a:pt x="171" y="165"/>
                    <a:pt x="158"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9" tIns="36005" rIns="72009" bIns="36005" numCol="1" anchor="t" anchorCtr="0" compatLnSpc="1"/>
            <a:lstStyle/>
            <a:p>
              <a:pPr defTabSz="720090" fontAlgn="auto">
                <a:spcBef>
                  <a:spcPts val="0"/>
                </a:spcBef>
                <a:spcAft>
                  <a:spcPts val="0"/>
                </a:spcAft>
                <a:defRPr/>
              </a:pPr>
              <a:endParaRPr lang="zh-CN" altLang="en-US" sz="1420" kern="0">
                <a:solidFill>
                  <a:prstClr val="black"/>
                </a:solidFill>
              </a:endParaRPr>
            </a:p>
          </p:txBody>
        </p:sp>
        <p:sp>
          <p:nvSpPr>
            <p:cNvPr id="87" name="Freeform 34"/>
            <p:cNvSpPr/>
            <p:nvPr/>
          </p:nvSpPr>
          <p:spPr bwMode="auto">
            <a:xfrm>
              <a:off x="11153775" y="1404937"/>
              <a:ext cx="160339" cy="273050"/>
            </a:xfrm>
            <a:custGeom>
              <a:avLst/>
              <a:gdLst>
                <a:gd name="T0" fmla="*/ 101 w 101"/>
                <a:gd name="T1" fmla="*/ 66 h 172"/>
                <a:gd name="T2" fmla="*/ 94 w 101"/>
                <a:gd name="T3" fmla="*/ 59 h 172"/>
                <a:gd name="T4" fmla="*/ 21 w 101"/>
                <a:gd name="T5" fmla="*/ 132 h 172"/>
                <a:gd name="T6" fmla="*/ 21 w 101"/>
                <a:gd name="T7" fmla="*/ 0 h 172"/>
                <a:gd name="T8" fmla="*/ 11 w 101"/>
                <a:gd name="T9" fmla="*/ 0 h 172"/>
                <a:gd name="T10" fmla="*/ 11 w 101"/>
                <a:gd name="T11" fmla="*/ 141 h 172"/>
                <a:gd name="T12" fmla="*/ 0 w 101"/>
                <a:gd name="T13" fmla="*/ 153 h 172"/>
                <a:gd name="T14" fmla="*/ 7 w 101"/>
                <a:gd name="T15" fmla="*/ 163 h 172"/>
                <a:gd name="T16" fmla="*/ 11 w 101"/>
                <a:gd name="T17" fmla="*/ 158 h 172"/>
                <a:gd name="T18" fmla="*/ 11 w 101"/>
                <a:gd name="T19" fmla="*/ 172 h 172"/>
                <a:gd name="T20" fmla="*/ 21 w 101"/>
                <a:gd name="T21" fmla="*/ 172 h 172"/>
                <a:gd name="T22" fmla="*/ 21 w 101"/>
                <a:gd name="T23" fmla="*/ 146 h 172"/>
                <a:gd name="T24" fmla="*/ 101 w 101"/>
                <a:gd name="T25" fmla="*/ 66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172">
                  <a:moveTo>
                    <a:pt x="101" y="66"/>
                  </a:moveTo>
                  <a:lnTo>
                    <a:pt x="94" y="59"/>
                  </a:lnTo>
                  <a:lnTo>
                    <a:pt x="21" y="132"/>
                  </a:lnTo>
                  <a:lnTo>
                    <a:pt x="21" y="0"/>
                  </a:lnTo>
                  <a:lnTo>
                    <a:pt x="11" y="0"/>
                  </a:lnTo>
                  <a:lnTo>
                    <a:pt x="11" y="141"/>
                  </a:lnTo>
                  <a:lnTo>
                    <a:pt x="0" y="153"/>
                  </a:lnTo>
                  <a:lnTo>
                    <a:pt x="7" y="163"/>
                  </a:lnTo>
                  <a:lnTo>
                    <a:pt x="11" y="158"/>
                  </a:lnTo>
                  <a:lnTo>
                    <a:pt x="11" y="172"/>
                  </a:lnTo>
                  <a:lnTo>
                    <a:pt x="21" y="172"/>
                  </a:lnTo>
                  <a:lnTo>
                    <a:pt x="21" y="146"/>
                  </a:lnTo>
                  <a:lnTo>
                    <a:pt x="101"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72009" tIns="36005" rIns="72009" bIns="36005" numCol="1" anchor="t" anchorCtr="0" compatLnSpc="1"/>
            <a:lstStyle/>
            <a:p>
              <a:pPr defTabSz="720090" fontAlgn="auto">
                <a:spcBef>
                  <a:spcPts val="0"/>
                </a:spcBef>
                <a:spcAft>
                  <a:spcPts val="0"/>
                </a:spcAft>
                <a:defRPr/>
              </a:pPr>
              <a:endParaRPr lang="zh-CN" altLang="en-US" sz="1420" kern="0">
                <a:solidFill>
                  <a:prstClr val="black"/>
                </a:solidFill>
              </a:endParaRPr>
            </a:p>
          </p:txBody>
        </p:sp>
      </p:grpSp>
      <p:grpSp>
        <p:nvGrpSpPr>
          <p:cNvPr id="88" name="组合 87"/>
          <p:cNvGrpSpPr/>
          <p:nvPr/>
        </p:nvGrpSpPr>
        <p:grpSpPr>
          <a:xfrm>
            <a:off x="2150972" y="962722"/>
            <a:ext cx="1182193" cy="1182353"/>
            <a:chOff x="4926841" y="1732375"/>
            <a:chExt cx="1656097" cy="1656099"/>
          </a:xfrm>
        </p:grpSpPr>
        <p:sp>
          <p:nvSpPr>
            <p:cNvPr id="89" name="任意多边形 88"/>
            <p:cNvSpPr/>
            <p:nvPr/>
          </p:nvSpPr>
          <p:spPr>
            <a:xfrm>
              <a:off x="4926841" y="1732375"/>
              <a:ext cx="1656097" cy="1656099"/>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ysClr val="window" lastClr="FFFFFF"/>
                </a:gs>
                <a:gs pos="100000">
                  <a:srgbClr val="E2E2E2"/>
                </a:gs>
              </a:gsLst>
              <a:lin ang="2700000" scaled="1"/>
            </a:gradFill>
            <a:ln w="12700" cap="flat" cmpd="sng" algn="ctr">
              <a:noFill/>
              <a:prstDash val="solid"/>
              <a:miter lim="800000"/>
            </a:ln>
            <a:effectLst>
              <a:outerShdw blurRad="190500" dir="2700000" algn="tl" rotWithShape="0">
                <a:prstClr val="black">
                  <a:alpha val="30000"/>
                </a:prstClr>
              </a:outerShdw>
            </a:effectLst>
          </p:spPr>
          <p:txBody>
            <a:bodyPr wrap="square" rtlCol="0" anchor="ctr">
              <a:noAutofit/>
            </a:bodyP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90" name="椭圆 89"/>
            <p:cNvSpPr/>
            <p:nvPr/>
          </p:nvSpPr>
          <p:spPr>
            <a:xfrm>
              <a:off x="5189939" y="1995474"/>
              <a:ext cx="1129900" cy="1129900"/>
            </a:xfrm>
            <a:prstGeom prst="ellipse">
              <a:avLst/>
            </a:prstGeom>
            <a:solidFill>
              <a:srgbClr val="0070C0"/>
            </a:solidFill>
            <a:ln w="22225" cap="flat" cmpd="sng" algn="ctr">
              <a:gradFill flip="none" rotWithShape="1">
                <a:gsLst>
                  <a:gs pos="0">
                    <a:srgbClr val="CDCDCD"/>
                  </a:gs>
                  <a:gs pos="100000">
                    <a:sysClr val="window" lastClr="FFFFFF"/>
                  </a:gs>
                </a:gsLst>
                <a:lin ang="2700000" scaled="1"/>
                <a:tileRect/>
              </a:gradFill>
              <a:prstDash val="solid"/>
              <a:miter lim="800000"/>
            </a:ln>
            <a:effectLst>
              <a:innerShdw blurRad="88900" dist="38100" dir="13500000">
                <a:prstClr val="black">
                  <a:alpha val="40000"/>
                </a:prstClr>
              </a:inn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91" name="椭圆 90"/>
            <p:cNvSpPr/>
            <p:nvPr/>
          </p:nvSpPr>
          <p:spPr>
            <a:xfrm>
              <a:off x="5266821" y="2072357"/>
              <a:ext cx="976135" cy="976135"/>
            </a:xfrm>
            <a:prstGeom prst="ellipse">
              <a:avLst/>
            </a:prstGeom>
            <a:gradFill>
              <a:gsLst>
                <a:gs pos="0">
                  <a:sysClr val="window" lastClr="FFFFFF">
                    <a:lumMod val="85000"/>
                  </a:sysClr>
                </a:gs>
                <a:gs pos="100000">
                  <a:sysClr val="window" lastClr="FFFFFF"/>
                </a:gs>
              </a:gsLst>
              <a:lin ang="2700000" scaled="1"/>
            </a:gradFill>
            <a:ln w="19050" cap="flat" cmpd="sng" algn="ctr">
              <a:gradFill flip="none" rotWithShape="1">
                <a:gsLst>
                  <a:gs pos="100000">
                    <a:srgbClr val="CDCDCD"/>
                  </a:gs>
                  <a:gs pos="0">
                    <a:sysClr val="window" lastClr="FFFFFF"/>
                  </a:gs>
                </a:gsLst>
                <a:lin ang="2700000" scaled="1"/>
                <a:tileRect/>
              </a:gradFill>
              <a:prstDash val="solid"/>
              <a:miter lim="800000"/>
            </a:ln>
            <a:effectLst>
              <a:outerShdw blurRad="88900" dist="38100" dir="2700000" algn="tl" rotWithShape="0">
                <a:prstClr val="black">
                  <a:alpha val="30000"/>
                </a:prstClr>
              </a:out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grpSp>
      <p:sp>
        <p:nvSpPr>
          <p:cNvPr id="92" name="Freeform 41"/>
          <p:cNvSpPr>
            <a:spLocks noEditPoints="1"/>
          </p:cNvSpPr>
          <p:nvPr/>
        </p:nvSpPr>
        <p:spPr bwMode="auto">
          <a:xfrm>
            <a:off x="2540397" y="1359937"/>
            <a:ext cx="403344" cy="387923"/>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5 h 600"/>
              <a:gd name="T10" fmla="*/ 424 w 628"/>
              <a:gd name="T11" fmla="*/ 315 h 600"/>
              <a:gd name="T12" fmla="*/ 441 w 628"/>
              <a:gd name="T13" fmla="*/ 330 h 600"/>
              <a:gd name="T14" fmla="*/ 453 w 628"/>
              <a:gd name="T15" fmla="*/ 335 h 600"/>
              <a:gd name="T16" fmla="*/ 478 w 628"/>
              <a:gd name="T17" fmla="*/ 200 h 600"/>
              <a:gd name="T18" fmla="*/ 449 w 628"/>
              <a:gd name="T19" fmla="*/ 207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49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0 w 628"/>
              <a:gd name="T75" fmla="*/ 340 h 600"/>
              <a:gd name="T76" fmla="*/ 186 w 628"/>
              <a:gd name="T77" fmla="*/ 330 h 600"/>
              <a:gd name="T78" fmla="*/ 196 w 628"/>
              <a:gd name="T79" fmla="*/ 323 h 600"/>
              <a:gd name="T80" fmla="*/ 216 w 628"/>
              <a:gd name="T81" fmla="*/ 295 h 600"/>
              <a:gd name="T82" fmla="*/ 219 w 628"/>
              <a:gd name="T83" fmla="*/ 282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0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7"/>
                  <a:pt x="421" y="229"/>
                  <a:pt x="419" y="231"/>
                </a:cubicBezTo>
                <a:cubicBezTo>
                  <a:pt x="419" y="231"/>
                  <a:pt x="419" y="232"/>
                  <a:pt x="419" y="232"/>
                </a:cubicBezTo>
                <a:cubicBezTo>
                  <a:pt x="418" y="234"/>
                  <a:pt x="416" y="237"/>
                  <a:pt x="415" y="239"/>
                </a:cubicBezTo>
                <a:cubicBezTo>
                  <a:pt x="415" y="240"/>
                  <a:pt x="414" y="240"/>
                  <a:pt x="414" y="241"/>
                </a:cubicBezTo>
                <a:cubicBezTo>
                  <a:pt x="413" y="244"/>
                  <a:pt x="412" y="247"/>
                  <a:pt x="411" y="249"/>
                </a:cubicBezTo>
                <a:cubicBezTo>
                  <a:pt x="411" y="250"/>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5"/>
                  <a:pt x="412" y="295"/>
                </a:cubicBezTo>
                <a:cubicBezTo>
                  <a:pt x="414" y="298"/>
                  <a:pt x="415" y="301"/>
                  <a:pt x="417" y="305"/>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2"/>
                  <a:pt x="516" y="200"/>
                  <a:pt x="478" y="200"/>
                </a:cubicBezTo>
                <a:cubicBezTo>
                  <a:pt x="468" y="200"/>
                  <a:pt x="458" y="202"/>
                  <a:pt x="450" y="206"/>
                </a:cubicBezTo>
                <a:cubicBezTo>
                  <a:pt x="450" y="206"/>
                  <a:pt x="450" y="206"/>
                  <a:pt x="450" y="206"/>
                </a:cubicBezTo>
                <a:cubicBezTo>
                  <a:pt x="449" y="206"/>
                  <a:pt x="449" y="206"/>
                  <a:pt x="449" y="207"/>
                </a:cubicBezTo>
                <a:cubicBezTo>
                  <a:pt x="446" y="208"/>
                  <a:pt x="444" y="209"/>
                  <a:pt x="442" y="210"/>
                </a:cubicBezTo>
                <a:cubicBezTo>
                  <a:pt x="441" y="211"/>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49" y="232"/>
                  <a:pt x="249" y="270"/>
                </a:cubicBezTo>
                <a:cubicBezTo>
                  <a:pt x="249" y="278"/>
                  <a:pt x="249" y="286"/>
                  <a:pt x="247" y="293"/>
                </a:cubicBezTo>
                <a:lnTo>
                  <a:pt x="247" y="335"/>
                </a:lnTo>
                <a:cubicBezTo>
                  <a:pt x="276" y="347"/>
                  <a:pt x="299" y="369"/>
                  <a:pt x="314" y="396"/>
                </a:cubicBezTo>
                <a:cubicBezTo>
                  <a:pt x="328" y="369"/>
                  <a:pt x="351"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8"/>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3"/>
                  <a:pt x="361" y="383"/>
                </a:cubicBezTo>
                <a:cubicBezTo>
                  <a:pt x="358" y="385"/>
                  <a:pt x="356" y="388"/>
                  <a:pt x="353" y="390"/>
                </a:cubicBezTo>
                <a:cubicBezTo>
                  <a:pt x="353" y="391"/>
                  <a:pt x="353" y="391"/>
                  <a:pt x="353" y="391"/>
                </a:cubicBezTo>
                <a:cubicBezTo>
                  <a:pt x="337" y="410"/>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0" y="340"/>
                </a:moveTo>
                <a:lnTo>
                  <a:pt x="150"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5"/>
                </a:cubicBezTo>
                <a:cubicBezTo>
                  <a:pt x="213" y="302"/>
                  <a:pt x="214" y="298"/>
                  <a:pt x="216" y="295"/>
                </a:cubicBezTo>
                <a:cubicBezTo>
                  <a:pt x="216" y="295"/>
                  <a:pt x="216" y="294"/>
                  <a:pt x="216" y="293"/>
                </a:cubicBezTo>
                <a:cubicBezTo>
                  <a:pt x="217" y="290"/>
                  <a:pt x="218" y="287"/>
                  <a:pt x="219" y="283"/>
                </a:cubicBezTo>
                <a:cubicBezTo>
                  <a:pt x="219" y="283"/>
                  <a:pt x="219" y="282"/>
                  <a:pt x="219" y="282"/>
                </a:cubicBezTo>
                <a:cubicBezTo>
                  <a:pt x="220" y="278"/>
                  <a:pt x="220" y="274"/>
                  <a:pt x="220" y="270"/>
                </a:cubicBezTo>
                <a:cubicBezTo>
                  <a:pt x="220" y="267"/>
                  <a:pt x="220" y="264"/>
                  <a:pt x="220" y="261"/>
                </a:cubicBezTo>
                <a:cubicBezTo>
                  <a:pt x="219" y="260"/>
                  <a:pt x="219" y="259"/>
                  <a:pt x="219" y="258"/>
                </a:cubicBezTo>
                <a:cubicBezTo>
                  <a:pt x="219" y="255"/>
                  <a:pt x="218" y="253"/>
                  <a:pt x="217" y="250"/>
                </a:cubicBezTo>
                <a:cubicBezTo>
                  <a:pt x="217" y="250"/>
                  <a:pt x="217" y="250"/>
                  <a:pt x="217" y="249"/>
                </a:cubicBezTo>
                <a:cubicBezTo>
                  <a:pt x="216" y="247"/>
                  <a:pt x="215" y="244"/>
                  <a:pt x="214" y="241"/>
                </a:cubicBezTo>
                <a:cubicBezTo>
                  <a:pt x="214" y="240"/>
                  <a:pt x="213" y="240"/>
                  <a:pt x="213" y="239"/>
                </a:cubicBezTo>
                <a:cubicBezTo>
                  <a:pt x="212" y="237"/>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7"/>
                </a:cubicBezTo>
                <a:cubicBezTo>
                  <a:pt x="193" y="215"/>
                  <a:pt x="190" y="213"/>
                  <a:pt x="188" y="211"/>
                </a:cubicBezTo>
                <a:cubicBezTo>
                  <a:pt x="187" y="211"/>
                  <a:pt x="187" y="211"/>
                  <a:pt x="186" y="210"/>
                </a:cubicBezTo>
                <a:cubicBezTo>
                  <a:pt x="184" y="209"/>
                  <a:pt x="181" y="208"/>
                  <a:pt x="179" y="206"/>
                </a:cubicBezTo>
                <a:cubicBezTo>
                  <a:pt x="179" y="206"/>
                  <a:pt x="178" y="206"/>
                  <a:pt x="178" y="206"/>
                </a:cubicBezTo>
                <a:cubicBezTo>
                  <a:pt x="170" y="202"/>
                  <a:pt x="160" y="200"/>
                  <a:pt x="150" y="200"/>
                </a:cubicBezTo>
                <a:cubicBezTo>
                  <a:pt x="112" y="200"/>
                  <a:pt x="81" y="232"/>
                  <a:pt x="81" y="270"/>
                </a:cubicBezTo>
                <a:cubicBezTo>
                  <a:pt x="81" y="309"/>
                  <a:pt x="112" y="340"/>
                  <a:pt x="150" y="340"/>
                </a:cubicBezTo>
                <a:close/>
              </a:path>
            </a:pathLst>
          </a:custGeom>
          <a:solidFill>
            <a:srgbClr val="0070C0"/>
          </a:solidFill>
          <a:ln>
            <a:noFill/>
          </a:ln>
        </p:spPr>
        <p:txBody>
          <a:bodyPr vert="horz" wrap="square" lIns="53993" tIns="26996" rIns="53993" bIns="26996" numCol="1" anchor="t" anchorCtr="0" compatLnSpc="1"/>
          <a:lstStyle/>
          <a:p>
            <a:pPr defTabSz="720090" fontAlgn="auto">
              <a:spcBef>
                <a:spcPts val="0"/>
              </a:spcBef>
              <a:spcAft>
                <a:spcPts val="0"/>
              </a:spcAft>
              <a:defRPr/>
            </a:pPr>
            <a:endParaRPr lang="zh-CN" altLang="en-US" sz="1420" kern="0">
              <a:solidFill>
                <a:prstClr val="black"/>
              </a:solidFill>
            </a:endParaRPr>
          </a:p>
        </p:txBody>
      </p:sp>
      <p:grpSp>
        <p:nvGrpSpPr>
          <p:cNvPr id="93" name="组合 92"/>
          <p:cNvGrpSpPr/>
          <p:nvPr/>
        </p:nvGrpSpPr>
        <p:grpSpPr>
          <a:xfrm>
            <a:off x="1146178" y="2823857"/>
            <a:ext cx="1182193" cy="1182353"/>
            <a:chOff x="4926840" y="1732375"/>
            <a:chExt cx="1656097" cy="1656098"/>
          </a:xfrm>
        </p:grpSpPr>
        <p:sp>
          <p:nvSpPr>
            <p:cNvPr id="94" name="任意多边形 93"/>
            <p:cNvSpPr/>
            <p:nvPr/>
          </p:nvSpPr>
          <p:spPr>
            <a:xfrm>
              <a:off x="4926840" y="1732375"/>
              <a:ext cx="1656097" cy="1656098"/>
            </a:xfrm>
            <a:custGeom>
              <a:avLst/>
              <a:gdLst>
                <a:gd name="connsiteX0" fmla="*/ 734066 w 1656097"/>
                <a:gd name="connsiteY0" fmla="*/ 0 h 1656098"/>
                <a:gd name="connsiteX1" fmla="*/ 922032 w 1656097"/>
                <a:gd name="connsiteY1" fmla="*/ 0 h 1656098"/>
                <a:gd name="connsiteX2" fmla="*/ 958682 w 1656097"/>
                <a:gd name="connsiteY2" fmla="*/ 170987 h 1656098"/>
                <a:gd name="connsiteX3" fmla="*/ 967537 w 1656097"/>
                <a:gd name="connsiteY3" fmla="*/ 172338 h 1656098"/>
                <a:gd name="connsiteX4" fmla="*/ 1042604 w 1656097"/>
                <a:gd name="connsiteY4" fmla="*/ 194634 h 1656098"/>
                <a:gd name="connsiteX5" fmla="*/ 1160682 w 1656097"/>
                <a:gd name="connsiteY5" fmla="*/ 63947 h 1656098"/>
                <a:gd name="connsiteX6" fmla="*/ 1323465 w 1656097"/>
                <a:gd name="connsiteY6" fmla="*/ 157929 h 1656098"/>
                <a:gd name="connsiteX7" fmla="*/ 1271151 w 1656097"/>
                <a:gd name="connsiteY7" fmla="*/ 319877 h 1656098"/>
                <a:gd name="connsiteX8" fmla="*/ 1280994 w 1656097"/>
                <a:gd name="connsiteY8" fmla="*/ 327054 h 1656098"/>
                <a:gd name="connsiteX9" fmla="*/ 1333335 w 1656097"/>
                <a:gd name="connsiteY9" fmla="*/ 377405 h 1656098"/>
                <a:gd name="connsiteX10" fmla="*/ 1338950 w 1656097"/>
                <a:gd name="connsiteY10" fmla="*/ 384065 h 1656098"/>
                <a:gd name="connsiteX11" fmla="*/ 1498169 w 1656097"/>
                <a:gd name="connsiteY11" fmla="*/ 332634 h 1656098"/>
                <a:gd name="connsiteX12" fmla="*/ 1592152 w 1656097"/>
                <a:gd name="connsiteY12" fmla="*/ 495417 h 1656098"/>
                <a:gd name="connsiteX13" fmla="*/ 1473528 w 1656097"/>
                <a:gd name="connsiteY13" fmla="*/ 602595 h 1656098"/>
                <a:gd name="connsiteX14" fmla="*/ 1483127 w 1656097"/>
                <a:gd name="connsiteY14" fmla="*/ 626411 h 1656098"/>
                <a:gd name="connsiteX15" fmla="*/ 1501984 w 1656097"/>
                <a:gd name="connsiteY15" fmla="*/ 701032 h 1656098"/>
                <a:gd name="connsiteX16" fmla="*/ 1656097 w 1656097"/>
                <a:gd name="connsiteY16" fmla="*/ 734067 h 1656098"/>
                <a:gd name="connsiteX17" fmla="*/ 1656097 w 1656097"/>
                <a:gd name="connsiteY17" fmla="*/ 922032 h 1656098"/>
                <a:gd name="connsiteX18" fmla="*/ 1511749 w 1656097"/>
                <a:gd name="connsiteY18" fmla="*/ 952973 h 1656098"/>
                <a:gd name="connsiteX19" fmla="*/ 1506114 w 1656097"/>
                <a:gd name="connsiteY19" fmla="*/ 989892 h 1656098"/>
                <a:gd name="connsiteX20" fmla="*/ 1491538 w 1656097"/>
                <a:gd name="connsiteY20" fmla="*/ 1048074 h 1656098"/>
                <a:gd name="connsiteX21" fmla="*/ 1485827 w 1656097"/>
                <a:gd name="connsiteY21" fmla="*/ 1064617 h 1656098"/>
                <a:gd name="connsiteX22" fmla="*/ 1592152 w 1656097"/>
                <a:gd name="connsiteY22" fmla="*/ 1160683 h 1656098"/>
                <a:gd name="connsiteX23" fmla="*/ 1498169 w 1656097"/>
                <a:gd name="connsiteY23" fmla="*/ 1323465 h 1656098"/>
                <a:gd name="connsiteX24" fmla="*/ 1367507 w 1656097"/>
                <a:gd name="connsiteY24" fmla="*/ 1281258 h 1656098"/>
                <a:gd name="connsiteX25" fmla="*/ 1351398 w 1656097"/>
                <a:gd name="connsiteY25" fmla="*/ 1303350 h 1656098"/>
                <a:gd name="connsiteX26" fmla="*/ 1301049 w 1656097"/>
                <a:gd name="connsiteY26" fmla="*/ 1355691 h 1656098"/>
                <a:gd name="connsiteX27" fmla="*/ 1282493 w 1656097"/>
                <a:gd name="connsiteY27" fmla="*/ 1371332 h 1656098"/>
                <a:gd name="connsiteX28" fmla="*/ 1323465 w 1656097"/>
                <a:gd name="connsiteY28" fmla="*/ 1498169 h 1656098"/>
                <a:gd name="connsiteX29" fmla="*/ 1160682 w 1656097"/>
                <a:gd name="connsiteY29" fmla="*/ 1592152 h 1656098"/>
                <a:gd name="connsiteX30" fmla="*/ 1074277 w 1656097"/>
                <a:gd name="connsiteY30" fmla="*/ 1496521 h 1656098"/>
                <a:gd name="connsiteX31" fmla="*/ 1052042 w 1656097"/>
                <a:gd name="connsiteY31" fmla="*/ 1505484 h 1656098"/>
                <a:gd name="connsiteX32" fmla="*/ 948719 w 1656097"/>
                <a:gd name="connsiteY32" fmla="*/ 1531593 h 1656098"/>
                <a:gd name="connsiteX33" fmla="*/ 922032 w 1656097"/>
                <a:gd name="connsiteY33" fmla="*/ 1656098 h 1656098"/>
                <a:gd name="connsiteX34" fmla="*/ 734066 w 1656097"/>
                <a:gd name="connsiteY34" fmla="*/ 1656098 h 1656098"/>
                <a:gd name="connsiteX35" fmla="*/ 707323 w 1656097"/>
                <a:gd name="connsiteY35" fmla="*/ 1531333 h 1656098"/>
                <a:gd name="connsiteX36" fmla="*/ 688561 w 1656097"/>
                <a:gd name="connsiteY36" fmla="*/ 1528470 h 1656098"/>
                <a:gd name="connsiteX37" fmla="*/ 581645 w 1656097"/>
                <a:gd name="connsiteY37" fmla="*/ 1496716 h 1656098"/>
                <a:gd name="connsiteX38" fmla="*/ 495416 w 1656097"/>
                <a:gd name="connsiteY38" fmla="*/ 1592152 h 1656098"/>
                <a:gd name="connsiteX39" fmla="*/ 332634 w 1656097"/>
                <a:gd name="connsiteY39" fmla="*/ 1498169 h 1656098"/>
                <a:gd name="connsiteX40" fmla="*/ 373389 w 1656097"/>
                <a:gd name="connsiteY40" fmla="*/ 1372000 h 1656098"/>
                <a:gd name="connsiteX41" fmla="*/ 293970 w 1656097"/>
                <a:gd name="connsiteY41" fmla="*/ 1290661 h 1656098"/>
                <a:gd name="connsiteX42" fmla="*/ 287662 w 1656097"/>
                <a:gd name="connsiteY42" fmla="*/ 1281558 h 1656098"/>
                <a:gd name="connsiteX43" fmla="*/ 157930 w 1656097"/>
                <a:gd name="connsiteY43" fmla="*/ 1323465 h 1656098"/>
                <a:gd name="connsiteX44" fmla="*/ 63947 w 1656097"/>
                <a:gd name="connsiteY44" fmla="*/ 1160683 h 1656098"/>
                <a:gd name="connsiteX45" fmla="*/ 170348 w 1656097"/>
                <a:gd name="connsiteY45" fmla="*/ 1064548 h 1656098"/>
                <a:gd name="connsiteX46" fmla="*/ 159896 w 1656097"/>
                <a:gd name="connsiteY46" fmla="*/ 1031651 h 1656098"/>
                <a:gd name="connsiteX47" fmla="*/ 144063 w 1656097"/>
                <a:gd name="connsiteY47" fmla="*/ 952912 h 1656098"/>
                <a:gd name="connsiteX48" fmla="*/ 0 w 1656097"/>
                <a:gd name="connsiteY48" fmla="*/ 922032 h 1656098"/>
                <a:gd name="connsiteX49" fmla="*/ 0 w 1656097"/>
                <a:gd name="connsiteY49" fmla="*/ 734067 h 1656098"/>
                <a:gd name="connsiteX50" fmla="*/ 152682 w 1656097"/>
                <a:gd name="connsiteY50" fmla="*/ 701339 h 1656098"/>
                <a:gd name="connsiteX51" fmla="*/ 159896 w 1656097"/>
                <a:gd name="connsiteY51" fmla="*/ 669158 h 1656098"/>
                <a:gd name="connsiteX52" fmla="*/ 182923 w 1656097"/>
                <a:gd name="connsiteY52" fmla="*/ 602913 h 1656098"/>
                <a:gd name="connsiteX53" fmla="*/ 63947 w 1656097"/>
                <a:gd name="connsiteY53" fmla="*/ 495417 h 1656098"/>
                <a:gd name="connsiteX54" fmla="*/ 157930 w 1656097"/>
                <a:gd name="connsiteY54" fmla="*/ 332634 h 1656098"/>
                <a:gd name="connsiteX55" fmla="*/ 318389 w 1656097"/>
                <a:gd name="connsiteY55" fmla="*/ 384465 h 1656098"/>
                <a:gd name="connsiteX56" fmla="*/ 353537 w 1656097"/>
                <a:gd name="connsiteY56" fmla="*/ 346539 h 1656098"/>
                <a:gd name="connsiteX57" fmla="*/ 385166 w 1656097"/>
                <a:gd name="connsiteY57" fmla="*/ 320558 h 1656098"/>
                <a:gd name="connsiteX58" fmla="*/ 332634 w 1656097"/>
                <a:gd name="connsiteY58" fmla="*/ 157929 h 1656098"/>
                <a:gd name="connsiteX59" fmla="*/ 495416 w 1656097"/>
                <a:gd name="connsiteY59" fmla="*/ 63947 h 1656098"/>
                <a:gd name="connsiteX60" fmla="*/ 612546 w 1656097"/>
                <a:gd name="connsiteY60" fmla="*/ 193585 h 1656098"/>
                <a:gd name="connsiteX61" fmla="*/ 688561 w 1656097"/>
                <a:gd name="connsiteY61" fmla="*/ 172338 h 1656098"/>
                <a:gd name="connsiteX62" fmla="*/ 697415 w 1656097"/>
                <a:gd name="connsiteY62" fmla="*/ 170987 h 1656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1656097" h="1656098">
                  <a:moveTo>
                    <a:pt x="734066" y="0"/>
                  </a:moveTo>
                  <a:lnTo>
                    <a:pt x="922032" y="0"/>
                  </a:lnTo>
                  <a:lnTo>
                    <a:pt x="958682" y="170987"/>
                  </a:lnTo>
                  <a:lnTo>
                    <a:pt x="967537" y="172338"/>
                  </a:lnTo>
                  <a:lnTo>
                    <a:pt x="1042604" y="194634"/>
                  </a:lnTo>
                  <a:lnTo>
                    <a:pt x="1160682" y="63947"/>
                  </a:lnTo>
                  <a:lnTo>
                    <a:pt x="1323465" y="157929"/>
                  </a:lnTo>
                  <a:lnTo>
                    <a:pt x="1271151" y="319877"/>
                  </a:lnTo>
                  <a:lnTo>
                    <a:pt x="1280994" y="327054"/>
                  </a:lnTo>
                  <a:cubicBezTo>
                    <a:pt x="1299308" y="342918"/>
                    <a:pt x="1316780" y="359726"/>
                    <a:pt x="1333335" y="377405"/>
                  </a:cubicBezTo>
                  <a:lnTo>
                    <a:pt x="1338950" y="384065"/>
                  </a:lnTo>
                  <a:lnTo>
                    <a:pt x="1498169" y="332634"/>
                  </a:lnTo>
                  <a:lnTo>
                    <a:pt x="1592152" y="495417"/>
                  </a:lnTo>
                  <a:lnTo>
                    <a:pt x="1473528" y="602595"/>
                  </a:lnTo>
                  <a:lnTo>
                    <a:pt x="1483127" y="626411"/>
                  </a:lnTo>
                  <a:lnTo>
                    <a:pt x="1501984" y="701032"/>
                  </a:lnTo>
                  <a:lnTo>
                    <a:pt x="1656097" y="734067"/>
                  </a:lnTo>
                  <a:lnTo>
                    <a:pt x="1656097" y="922032"/>
                  </a:lnTo>
                  <a:lnTo>
                    <a:pt x="1511749" y="952973"/>
                  </a:lnTo>
                  <a:lnTo>
                    <a:pt x="1506114" y="989892"/>
                  </a:lnTo>
                  <a:cubicBezTo>
                    <a:pt x="1502081" y="1009604"/>
                    <a:pt x="1497209" y="1029011"/>
                    <a:pt x="1491538" y="1048074"/>
                  </a:cubicBezTo>
                  <a:lnTo>
                    <a:pt x="1485827" y="1064617"/>
                  </a:lnTo>
                  <a:lnTo>
                    <a:pt x="1592152" y="1160683"/>
                  </a:lnTo>
                  <a:lnTo>
                    <a:pt x="1498169" y="1323465"/>
                  </a:lnTo>
                  <a:lnTo>
                    <a:pt x="1367507" y="1281258"/>
                  </a:lnTo>
                  <a:lnTo>
                    <a:pt x="1351398" y="1303350"/>
                  </a:lnTo>
                  <a:cubicBezTo>
                    <a:pt x="1335535" y="1321664"/>
                    <a:pt x="1318727" y="1339136"/>
                    <a:pt x="1301049" y="1355691"/>
                  </a:cubicBezTo>
                  <a:lnTo>
                    <a:pt x="1282493" y="1371332"/>
                  </a:lnTo>
                  <a:lnTo>
                    <a:pt x="1323465" y="1498169"/>
                  </a:lnTo>
                  <a:lnTo>
                    <a:pt x="1160682" y="1592152"/>
                  </a:lnTo>
                  <a:lnTo>
                    <a:pt x="1074277" y="1496521"/>
                  </a:lnTo>
                  <a:lnTo>
                    <a:pt x="1052042" y="1505484"/>
                  </a:lnTo>
                  <a:lnTo>
                    <a:pt x="948719" y="1531593"/>
                  </a:lnTo>
                  <a:lnTo>
                    <a:pt x="922032" y="1656098"/>
                  </a:lnTo>
                  <a:lnTo>
                    <a:pt x="734066" y="1656098"/>
                  </a:lnTo>
                  <a:lnTo>
                    <a:pt x="707323" y="1531333"/>
                  </a:lnTo>
                  <a:lnTo>
                    <a:pt x="688561" y="1528470"/>
                  </a:lnTo>
                  <a:lnTo>
                    <a:pt x="581645" y="1496716"/>
                  </a:lnTo>
                  <a:lnTo>
                    <a:pt x="495416" y="1592152"/>
                  </a:lnTo>
                  <a:lnTo>
                    <a:pt x="332634" y="1498169"/>
                  </a:lnTo>
                  <a:lnTo>
                    <a:pt x="373389" y="1372000"/>
                  </a:lnTo>
                  <a:lnTo>
                    <a:pt x="293970" y="1290661"/>
                  </a:lnTo>
                  <a:lnTo>
                    <a:pt x="287662" y="1281558"/>
                  </a:lnTo>
                  <a:lnTo>
                    <a:pt x="157930" y="1323465"/>
                  </a:lnTo>
                  <a:lnTo>
                    <a:pt x="63947" y="1160683"/>
                  </a:lnTo>
                  <a:lnTo>
                    <a:pt x="170348" y="1064548"/>
                  </a:lnTo>
                  <a:lnTo>
                    <a:pt x="159896" y="1031651"/>
                  </a:lnTo>
                  <a:lnTo>
                    <a:pt x="144063" y="952912"/>
                  </a:lnTo>
                  <a:lnTo>
                    <a:pt x="0" y="922032"/>
                  </a:lnTo>
                  <a:lnTo>
                    <a:pt x="0" y="734067"/>
                  </a:lnTo>
                  <a:lnTo>
                    <a:pt x="152682" y="701339"/>
                  </a:lnTo>
                  <a:lnTo>
                    <a:pt x="159896" y="669158"/>
                  </a:lnTo>
                  <a:lnTo>
                    <a:pt x="182923" y="602913"/>
                  </a:lnTo>
                  <a:lnTo>
                    <a:pt x="63947" y="495417"/>
                  </a:lnTo>
                  <a:lnTo>
                    <a:pt x="157930" y="332634"/>
                  </a:lnTo>
                  <a:lnTo>
                    <a:pt x="318389" y="384465"/>
                  </a:lnTo>
                  <a:lnTo>
                    <a:pt x="353537" y="346539"/>
                  </a:lnTo>
                  <a:lnTo>
                    <a:pt x="385166" y="320558"/>
                  </a:lnTo>
                  <a:lnTo>
                    <a:pt x="332634" y="157929"/>
                  </a:lnTo>
                  <a:lnTo>
                    <a:pt x="495416" y="63947"/>
                  </a:lnTo>
                  <a:lnTo>
                    <a:pt x="612546" y="193585"/>
                  </a:lnTo>
                  <a:lnTo>
                    <a:pt x="688561" y="172338"/>
                  </a:lnTo>
                  <a:lnTo>
                    <a:pt x="697415" y="170987"/>
                  </a:lnTo>
                  <a:close/>
                </a:path>
              </a:pathLst>
            </a:custGeom>
            <a:gradFill>
              <a:gsLst>
                <a:gs pos="0">
                  <a:sysClr val="window" lastClr="FFFFFF"/>
                </a:gs>
                <a:gs pos="100000">
                  <a:srgbClr val="E2E2E2"/>
                </a:gs>
              </a:gsLst>
              <a:lin ang="2700000" scaled="1"/>
            </a:gradFill>
            <a:ln w="12700" cap="flat" cmpd="sng" algn="ctr">
              <a:noFill/>
              <a:prstDash val="solid"/>
              <a:miter lim="800000"/>
            </a:ln>
            <a:effectLst>
              <a:outerShdw blurRad="190500" dir="2700000" algn="tl" rotWithShape="0">
                <a:prstClr val="black">
                  <a:alpha val="30000"/>
                </a:prstClr>
              </a:outerShdw>
            </a:effectLst>
          </p:spPr>
          <p:txBody>
            <a:bodyPr wrap="square" rtlCol="0" anchor="ctr">
              <a:noAutofit/>
            </a:bodyP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95" name="椭圆 94"/>
            <p:cNvSpPr/>
            <p:nvPr/>
          </p:nvSpPr>
          <p:spPr>
            <a:xfrm>
              <a:off x="5189938" y="1995474"/>
              <a:ext cx="1129900" cy="1129900"/>
            </a:xfrm>
            <a:prstGeom prst="ellipse">
              <a:avLst/>
            </a:prstGeom>
            <a:solidFill>
              <a:srgbClr val="0070C0"/>
            </a:solidFill>
            <a:ln w="22225" cap="flat" cmpd="sng" algn="ctr">
              <a:gradFill flip="none" rotWithShape="1">
                <a:gsLst>
                  <a:gs pos="0">
                    <a:srgbClr val="CDCDCD"/>
                  </a:gs>
                  <a:gs pos="100000">
                    <a:sysClr val="window" lastClr="FFFFFF"/>
                  </a:gs>
                </a:gsLst>
                <a:lin ang="2700000" scaled="1"/>
                <a:tileRect/>
              </a:gradFill>
              <a:prstDash val="solid"/>
              <a:miter lim="800000"/>
            </a:ln>
            <a:effectLst>
              <a:innerShdw blurRad="88900" dist="38100" dir="13500000">
                <a:prstClr val="black">
                  <a:alpha val="40000"/>
                </a:prstClr>
              </a:inn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sp>
          <p:nvSpPr>
            <p:cNvPr id="96" name="椭圆 95"/>
            <p:cNvSpPr/>
            <p:nvPr/>
          </p:nvSpPr>
          <p:spPr>
            <a:xfrm>
              <a:off x="5266824" y="2076686"/>
              <a:ext cx="976135" cy="976135"/>
            </a:xfrm>
            <a:prstGeom prst="ellipse">
              <a:avLst/>
            </a:prstGeom>
            <a:gradFill>
              <a:gsLst>
                <a:gs pos="0">
                  <a:sysClr val="window" lastClr="FFFFFF">
                    <a:lumMod val="85000"/>
                  </a:sysClr>
                </a:gs>
                <a:gs pos="100000">
                  <a:sysClr val="window" lastClr="FFFFFF"/>
                </a:gs>
              </a:gsLst>
              <a:lin ang="2700000" scaled="1"/>
            </a:gradFill>
            <a:ln w="19050" cap="flat" cmpd="sng" algn="ctr">
              <a:gradFill flip="none" rotWithShape="1">
                <a:gsLst>
                  <a:gs pos="100000">
                    <a:srgbClr val="CDCDCD"/>
                  </a:gs>
                  <a:gs pos="0">
                    <a:sysClr val="window" lastClr="FFFFFF"/>
                  </a:gs>
                </a:gsLst>
                <a:lin ang="2700000" scaled="1"/>
                <a:tileRect/>
              </a:gradFill>
              <a:prstDash val="solid"/>
              <a:miter lim="800000"/>
            </a:ln>
            <a:effectLst>
              <a:outerShdw blurRad="88900" dist="38100" dir="2700000" algn="tl" rotWithShape="0">
                <a:prstClr val="black">
                  <a:alpha val="30000"/>
                </a:prstClr>
              </a:outerShdw>
            </a:effectLst>
          </p:spPr>
          <p:txBody>
            <a:bodyPr rtlCol="0" anchor="ctr"/>
            <a:lstStyle/>
            <a:p>
              <a:pPr algn="ctr" defTabSz="720090" fontAlgn="auto">
                <a:spcBef>
                  <a:spcPts val="0"/>
                </a:spcBef>
                <a:spcAft>
                  <a:spcPts val="0"/>
                </a:spcAft>
                <a:defRPr/>
              </a:pPr>
              <a:endParaRPr lang="zh-CN" altLang="en-US" sz="1420" kern="0">
                <a:solidFill>
                  <a:prstClr val="white"/>
                </a:solidFill>
                <a:latin typeface="Calibri" panose="020F0502020204030204"/>
                <a:ea typeface="宋体" panose="02010600030101010101" pitchFamily="2" charset="-122"/>
              </a:endParaRPr>
            </a:p>
          </p:txBody>
        </p:sp>
      </p:grpSp>
      <p:grpSp>
        <p:nvGrpSpPr>
          <p:cNvPr id="97" name="组合 96"/>
          <p:cNvGrpSpPr/>
          <p:nvPr/>
        </p:nvGrpSpPr>
        <p:grpSpPr>
          <a:xfrm>
            <a:off x="2463485" y="3219436"/>
            <a:ext cx="1989063" cy="492314"/>
            <a:chOff x="4018788" y="947505"/>
            <a:chExt cx="2433195" cy="602241"/>
          </a:xfrm>
        </p:grpSpPr>
        <p:sp>
          <p:nvSpPr>
            <p:cNvPr id="98" name="文本框 112"/>
            <p:cNvSpPr txBox="1"/>
            <p:nvPr/>
          </p:nvSpPr>
          <p:spPr>
            <a:xfrm>
              <a:off x="4683709" y="1008141"/>
              <a:ext cx="1768274" cy="489449"/>
            </a:xfrm>
            <a:prstGeom prst="rect">
              <a:avLst/>
            </a:prstGeom>
            <a:noFill/>
          </p:spPr>
          <p:txBody>
            <a:bodyPr wrap="square" rtlCol="0">
              <a:spAutoFit/>
            </a:bodyPr>
            <a:lstStyle/>
            <a:p>
              <a:pPr defTabSz="540385"/>
              <a:r>
                <a:rPr lang="zh-CN" altLang="en-US" sz="2000" b="1" dirty="0">
                  <a:solidFill>
                    <a:srgbClr val="1F497D"/>
                  </a:solidFill>
                  <a:latin typeface="微软雅黑" panose="020B0503020204020204" pitchFamily="34" charset="-122"/>
                  <a:ea typeface="微软雅黑" panose="020B0503020204020204" pitchFamily="34" charset="-122"/>
                </a:rPr>
                <a:t>收购资产</a:t>
              </a:r>
              <a:endParaRPr lang="zh-CN" altLang="en-US" sz="2000" b="1" dirty="0">
                <a:solidFill>
                  <a:srgbClr val="1F497D"/>
                </a:solidFill>
                <a:latin typeface="微软雅黑" panose="020B0503020204020204" pitchFamily="34" charset="-122"/>
                <a:ea typeface="微软雅黑" panose="020B0503020204020204" pitchFamily="34" charset="-122"/>
              </a:endParaRPr>
            </a:p>
          </p:txBody>
        </p:sp>
        <p:sp>
          <p:nvSpPr>
            <p:cNvPr id="100" name="文本框 114"/>
            <p:cNvSpPr txBox="1"/>
            <p:nvPr/>
          </p:nvSpPr>
          <p:spPr>
            <a:xfrm>
              <a:off x="4018788" y="947505"/>
              <a:ext cx="878896" cy="602241"/>
            </a:xfrm>
            <a:prstGeom prst="rect">
              <a:avLst/>
            </a:prstGeom>
            <a:noFill/>
          </p:spPr>
          <p:txBody>
            <a:bodyPr wrap="square" rtlCol="0">
              <a:spAutoFit/>
            </a:bodyPr>
            <a:lstStyle/>
            <a:p>
              <a:pPr algn="ctr"/>
              <a:r>
                <a:rPr lang="en-US" altLang="zh-CN" sz="2600" dirty="0">
                  <a:solidFill>
                    <a:srgbClr val="1F497D"/>
                  </a:solidFill>
                  <a:latin typeface="Impact" panose="020B0806030902050204" pitchFamily="34" charset="0"/>
                  <a:ea typeface="Kozuka Gothic Pro H" panose="020B0800000000000000" pitchFamily="34" charset="-128"/>
                </a:rPr>
                <a:t>03</a:t>
              </a:r>
              <a:endParaRPr lang="zh-CN" altLang="en-US" sz="2600" dirty="0">
                <a:solidFill>
                  <a:srgbClr val="1F497D"/>
                </a:solidFill>
                <a:latin typeface="Impact" panose="020B0806030902050204" pitchFamily="34" charset="0"/>
              </a:endParaRPr>
            </a:p>
          </p:txBody>
        </p:sp>
      </p:grpSp>
      <p:grpSp>
        <p:nvGrpSpPr>
          <p:cNvPr id="101" name="组合 100"/>
          <p:cNvGrpSpPr/>
          <p:nvPr/>
        </p:nvGrpSpPr>
        <p:grpSpPr>
          <a:xfrm flipH="1">
            <a:off x="4806137" y="2294721"/>
            <a:ext cx="2334520" cy="492314"/>
            <a:chOff x="4018788" y="947505"/>
            <a:chExt cx="2855789" cy="602241"/>
          </a:xfrm>
        </p:grpSpPr>
        <p:sp>
          <p:nvSpPr>
            <p:cNvPr id="102" name="文本框 112"/>
            <p:cNvSpPr txBox="1"/>
            <p:nvPr/>
          </p:nvSpPr>
          <p:spPr>
            <a:xfrm>
              <a:off x="4731829" y="1008141"/>
              <a:ext cx="2142748" cy="489449"/>
            </a:xfrm>
            <a:prstGeom prst="rect">
              <a:avLst/>
            </a:prstGeom>
            <a:noFill/>
          </p:spPr>
          <p:txBody>
            <a:bodyPr wrap="square" rtlCol="0">
              <a:spAutoFit/>
            </a:bodyPr>
            <a:lstStyle/>
            <a:p>
              <a:pPr algn="r" defTabSz="540385"/>
              <a:r>
                <a:rPr lang="zh-CN" altLang="en-US" sz="2000" b="1" dirty="0">
                  <a:solidFill>
                    <a:srgbClr val="1F497D"/>
                  </a:solidFill>
                  <a:latin typeface="微软雅黑" panose="020B0503020204020204" pitchFamily="34" charset="-122"/>
                  <a:ea typeface="微软雅黑" panose="020B0503020204020204" pitchFamily="34" charset="-122"/>
                </a:rPr>
                <a:t>认购新增股权</a:t>
              </a:r>
              <a:endParaRPr lang="zh-CN" altLang="en-US" sz="2000" b="1" dirty="0">
                <a:solidFill>
                  <a:srgbClr val="1F497D"/>
                </a:solidFill>
                <a:latin typeface="微软雅黑" panose="020B0503020204020204" pitchFamily="34" charset="-122"/>
                <a:ea typeface="微软雅黑" panose="020B0503020204020204" pitchFamily="34" charset="-122"/>
              </a:endParaRPr>
            </a:p>
          </p:txBody>
        </p:sp>
        <p:sp>
          <p:nvSpPr>
            <p:cNvPr id="104" name="文本框 114"/>
            <p:cNvSpPr txBox="1"/>
            <p:nvPr/>
          </p:nvSpPr>
          <p:spPr>
            <a:xfrm>
              <a:off x="4018788" y="947505"/>
              <a:ext cx="878897" cy="602241"/>
            </a:xfrm>
            <a:prstGeom prst="rect">
              <a:avLst/>
            </a:prstGeom>
            <a:noFill/>
          </p:spPr>
          <p:txBody>
            <a:bodyPr wrap="square" rtlCol="0">
              <a:spAutoFit/>
            </a:bodyPr>
            <a:lstStyle/>
            <a:p>
              <a:pPr algn="ctr"/>
              <a:r>
                <a:rPr lang="en-US" altLang="zh-CN" sz="2600" dirty="0">
                  <a:solidFill>
                    <a:srgbClr val="1F497D"/>
                  </a:solidFill>
                  <a:latin typeface="Impact" panose="020B0806030902050204" pitchFamily="34" charset="0"/>
                  <a:ea typeface="Kozuka Gothic Pro H" panose="020B0800000000000000" pitchFamily="34" charset="-128"/>
                </a:rPr>
                <a:t>02</a:t>
              </a:r>
              <a:endParaRPr lang="zh-CN" altLang="en-US" sz="2600" dirty="0">
                <a:solidFill>
                  <a:srgbClr val="1F497D"/>
                </a:solidFill>
                <a:latin typeface="Impact" panose="020B0806030902050204" pitchFamily="34" charset="0"/>
              </a:endParaRPr>
            </a:p>
          </p:txBody>
        </p:sp>
      </p:grpSp>
      <p:grpSp>
        <p:nvGrpSpPr>
          <p:cNvPr id="105" name="组合 104"/>
          <p:cNvGrpSpPr/>
          <p:nvPr/>
        </p:nvGrpSpPr>
        <p:grpSpPr>
          <a:xfrm flipH="1">
            <a:off x="4220719" y="4125278"/>
            <a:ext cx="2028399" cy="492314"/>
            <a:chOff x="4018788" y="947505"/>
            <a:chExt cx="2481315" cy="602241"/>
          </a:xfrm>
        </p:grpSpPr>
        <p:sp>
          <p:nvSpPr>
            <p:cNvPr id="106" name="文本框 112"/>
            <p:cNvSpPr txBox="1"/>
            <p:nvPr/>
          </p:nvSpPr>
          <p:spPr>
            <a:xfrm>
              <a:off x="4731829" y="1008141"/>
              <a:ext cx="1768274" cy="489449"/>
            </a:xfrm>
            <a:prstGeom prst="rect">
              <a:avLst/>
            </a:prstGeom>
            <a:noFill/>
          </p:spPr>
          <p:txBody>
            <a:bodyPr wrap="square" rtlCol="0">
              <a:spAutoFit/>
            </a:bodyPr>
            <a:lstStyle/>
            <a:p>
              <a:pPr algn="r" defTabSz="540385"/>
              <a:r>
                <a:rPr lang="zh-CN" altLang="en-US" sz="2000" b="1" dirty="0">
                  <a:solidFill>
                    <a:srgbClr val="1F497D"/>
                  </a:solidFill>
                  <a:latin typeface="微软雅黑" panose="020B0503020204020204" pitchFamily="34" charset="-122"/>
                  <a:ea typeface="微软雅黑" panose="020B0503020204020204" pitchFamily="34" charset="-122"/>
                </a:rPr>
                <a:t>承接债务</a:t>
              </a:r>
              <a:endParaRPr lang="zh-CN" altLang="en-US" sz="2000" b="1" dirty="0">
                <a:solidFill>
                  <a:srgbClr val="1F497D"/>
                </a:solidFill>
                <a:latin typeface="微软雅黑" panose="020B0503020204020204" pitchFamily="34" charset="-122"/>
                <a:ea typeface="微软雅黑" panose="020B0503020204020204" pitchFamily="34" charset="-122"/>
              </a:endParaRPr>
            </a:p>
          </p:txBody>
        </p:sp>
        <p:sp>
          <p:nvSpPr>
            <p:cNvPr id="108" name="文本框 114"/>
            <p:cNvSpPr txBox="1"/>
            <p:nvPr/>
          </p:nvSpPr>
          <p:spPr>
            <a:xfrm>
              <a:off x="4018788" y="947505"/>
              <a:ext cx="878897" cy="602241"/>
            </a:xfrm>
            <a:prstGeom prst="rect">
              <a:avLst/>
            </a:prstGeom>
            <a:noFill/>
          </p:spPr>
          <p:txBody>
            <a:bodyPr wrap="square" rtlCol="0">
              <a:spAutoFit/>
            </a:bodyPr>
            <a:lstStyle/>
            <a:p>
              <a:pPr algn="ctr"/>
              <a:r>
                <a:rPr lang="en-US" altLang="zh-CN" sz="2600" dirty="0">
                  <a:solidFill>
                    <a:srgbClr val="1F497D"/>
                  </a:solidFill>
                  <a:latin typeface="Impact" panose="020B0806030902050204" pitchFamily="34" charset="0"/>
                  <a:ea typeface="Kozuka Gothic Pro H" panose="020B0800000000000000" pitchFamily="34" charset="-128"/>
                </a:rPr>
                <a:t>04</a:t>
              </a:r>
              <a:endParaRPr lang="zh-CN" altLang="en-US" sz="2600" dirty="0">
                <a:solidFill>
                  <a:srgbClr val="1F497D"/>
                </a:solidFill>
                <a:latin typeface="Impact" panose="020B0806030902050204" pitchFamily="34" charset="0"/>
              </a:endParaRPr>
            </a:p>
          </p:txBody>
        </p:sp>
      </p:grpSp>
      <p:grpSp>
        <p:nvGrpSpPr>
          <p:cNvPr id="109" name="组合 108"/>
          <p:cNvGrpSpPr/>
          <p:nvPr/>
        </p:nvGrpSpPr>
        <p:grpSpPr>
          <a:xfrm>
            <a:off x="1523421" y="3257457"/>
            <a:ext cx="427705" cy="315152"/>
            <a:chOff x="5958843" y="1820413"/>
            <a:chExt cx="535637" cy="394680"/>
          </a:xfrm>
          <a:solidFill>
            <a:srgbClr val="0070C0"/>
          </a:solidFill>
        </p:grpSpPr>
        <p:sp>
          <p:nvSpPr>
            <p:cNvPr id="110" name="Freeform 248"/>
            <p:cNvSpPr/>
            <p:nvPr/>
          </p:nvSpPr>
          <p:spPr bwMode="auto">
            <a:xfrm>
              <a:off x="5958843" y="1820413"/>
              <a:ext cx="376247" cy="358898"/>
            </a:xfrm>
            <a:custGeom>
              <a:avLst/>
              <a:gdLst>
                <a:gd name="T0" fmla="*/ 61 w 147"/>
                <a:gd name="T1" fmla="*/ 105 h 140"/>
                <a:gd name="T2" fmla="*/ 54 w 147"/>
                <a:gd name="T3" fmla="*/ 103 h 140"/>
                <a:gd name="T4" fmla="*/ 53 w 147"/>
                <a:gd name="T5" fmla="*/ 103 h 140"/>
                <a:gd name="T6" fmla="*/ 52 w 147"/>
                <a:gd name="T7" fmla="*/ 103 h 140"/>
                <a:gd name="T8" fmla="*/ 33 w 147"/>
                <a:gd name="T9" fmla="*/ 111 h 140"/>
                <a:gd name="T10" fmla="*/ 38 w 147"/>
                <a:gd name="T11" fmla="*/ 97 h 140"/>
                <a:gd name="T12" fmla="*/ 34 w 147"/>
                <a:gd name="T13" fmla="*/ 94 h 140"/>
                <a:gd name="T14" fmla="*/ 13 w 147"/>
                <a:gd name="T15" fmla="*/ 60 h 140"/>
                <a:gd name="T16" fmla="*/ 79 w 147"/>
                <a:gd name="T17" fmla="*/ 13 h 140"/>
                <a:gd name="T18" fmla="*/ 128 w 147"/>
                <a:gd name="T19" fmla="*/ 29 h 140"/>
                <a:gd name="T20" fmla="*/ 137 w 147"/>
                <a:gd name="T21" fmla="*/ 29 h 140"/>
                <a:gd name="T22" fmla="*/ 147 w 147"/>
                <a:gd name="T23" fmla="*/ 29 h 140"/>
                <a:gd name="T24" fmla="*/ 79 w 147"/>
                <a:gd name="T25" fmla="*/ 0 h 140"/>
                <a:gd name="T26" fmla="*/ 0 w 147"/>
                <a:gd name="T27" fmla="*/ 60 h 140"/>
                <a:gd name="T28" fmla="*/ 22 w 147"/>
                <a:gd name="T29" fmla="*/ 102 h 140"/>
                <a:gd name="T30" fmla="*/ 9 w 147"/>
                <a:gd name="T31" fmla="*/ 140 h 140"/>
                <a:gd name="T32" fmla="*/ 24 w 147"/>
                <a:gd name="T33" fmla="*/ 131 h 140"/>
                <a:gd name="T34" fmla="*/ 51 w 147"/>
                <a:gd name="T35" fmla="*/ 117 h 140"/>
                <a:gd name="T36" fmla="*/ 70 w 147"/>
                <a:gd name="T37" fmla="*/ 120 h 140"/>
                <a:gd name="T38" fmla="*/ 61 w 147"/>
                <a:gd name="T39" fmla="*/ 10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7" h="140">
                  <a:moveTo>
                    <a:pt x="61" y="105"/>
                  </a:moveTo>
                  <a:cubicBezTo>
                    <a:pt x="59" y="105"/>
                    <a:pt x="56" y="104"/>
                    <a:pt x="54" y="103"/>
                  </a:cubicBezTo>
                  <a:cubicBezTo>
                    <a:pt x="53" y="103"/>
                    <a:pt x="53" y="103"/>
                    <a:pt x="53" y="103"/>
                  </a:cubicBezTo>
                  <a:cubicBezTo>
                    <a:pt x="52" y="103"/>
                    <a:pt x="52" y="103"/>
                    <a:pt x="52" y="103"/>
                  </a:cubicBezTo>
                  <a:cubicBezTo>
                    <a:pt x="50" y="103"/>
                    <a:pt x="48" y="103"/>
                    <a:pt x="33" y="111"/>
                  </a:cubicBezTo>
                  <a:cubicBezTo>
                    <a:pt x="38" y="97"/>
                    <a:pt x="38" y="97"/>
                    <a:pt x="38" y="97"/>
                  </a:cubicBezTo>
                  <a:cubicBezTo>
                    <a:pt x="34" y="94"/>
                    <a:pt x="34" y="94"/>
                    <a:pt x="34" y="94"/>
                  </a:cubicBezTo>
                  <a:cubicBezTo>
                    <a:pt x="21" y="85"/>
                    <a:pt x="13" y="73"/>
                    <a:pt x="13" y="60"/>
                  </a:cubicBezTo>
                  <a:cubicBezTo>
                    <a:pt x="13" y="34"/>
                    <a:pt x="43" y="13"/>
                    <a:pt x="79" y="13"/>
                  </a:cubicBezTo>
                  <a:cubicBezTo>
                    <a:pt x="99" y="13"/>
                    <a:pt x="116" y="19"/>
                    <a:pt x="128" y="29"/>
                  </a:cubicBezTo>
                  <a:cubicBezTo>
                    <a:pt x="131" y="29"/>
                    <a:pt x="134" y="29"/>
                    <a:pt x="137" y="29"/>
                  </a:cubicBezTo>
                  <a:cubicBezTo>
                    <a:pt x="140" y="29"/>
                    <a:pt x="143" y="29"/>
                    <a:pt x="147" y="29"/>
                  </a:cubicBezTo>
                  <a:cubicBezTo>
                    <a:pt x="133" y="12"/>
                    <a:pt x="108" y="0"/>
                    <a:pt x="79" y="0"/>
                  </a:cubicBezTo>
                  <a:cubicBezTo>
                    <a:pt x="35" y="0"/>
                    <a:pt x="0" y="27"/>
                    <a:pt x="0" y="60"/>
                  </a:cubicBezTo>
                  <a:cubicBezTo>
                    <a:pt x="0" y="76"/>
                    <a:pt x="8" y="91"/>
                    <a:pt x="22" y="102"/>
                  </a:cubicBezTo>
                  <a:cubicBezTo>
                    <a:pt x="9" y="140"/>
                    <a:pt x="9" y="140"/>
                    <a:pt x="9" y="140"/>
                  </a:cubicBezTo>
                  <a:cubicBezTo>
                    <a:pt x="24" y="131"/>
                    <a:pt x="24" y="131"/>
                    <a:pt x="24" y="131"/>
                  </a:cubicBezTo>
                  <a:cubicBezTo>
                    <a:pt x="35" y="125"/>
                    <a:pt x="47" y="118"/>
                    <a:pt x="51" y="117"/>
                  </a:cubicBezTo>
                  <a:cubicBezTo>
                    <a:pt x="57" y="118"/>
                    <a:pt x="63" y="119"/>
                    <a:pt x="70" y="120"/>
                  </a:cubicBezTo>
                  <a:cubicBezTo>
                    <a:pt x="66" y="115"/>
                    <a:pt x="63" y="110"/>
                    <a:pt x="61"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4007" tIns="27003" rIns="54007" bIns="27003" numCol="1" anchor="t" anchorCtr="0" compatLnSpc="1"/>
            <a:lstStyle/>
            <a:p>
              <a:endParaRPr lang="zh-CN" altLang="en-US" sz="800">
                <a:solidFill>
                  <a:srgbClr val="000000"/>
                </a:solidFill>
                <a:latin typeface="宋体" panose="02010600030101010101" pitchFamily="2" charset="-122"/>
              </a:endParaRPr>
            </a:p>
          </p:txBody>
        </p:sp>
        <p:sp>
          <p:nvSpPr>
            <p:cNvPr id="111" name="Freeform 249"/>
            <p:cNvSpPr>
              <a:spLocks noEditPoints="1"/>
            </p:cNvSpPr>
            <p:nvPr/>
          </p:nvSpPr>
          <p:spPr bwMode="auto">
            <a:xfrm>
              <a:off x="6125823" y="1912577"/>
              <a:ext cx="368657" cy="302516"/>
            </a:xfrm>
            <a:custGeom>
              <a:avLst/>
              <a:gdLst>
                <a:gd name="T0" fmla="*/ 144 w 144"/>
                <a:gd name="T1" fmla="*/ 53 h 118"/>
                <a:gd name="T2" fmla="*/ 72 w 144"/>
                <a:gd name="T3" fmla="*/ 0 h 118"/>
                <a:gd name="T4" fmla="*/ 0 w 144"/>
                <a:gd name="T5" fmla="*/ 53 h 118"/>
                <a:gd name="T6" fmla="*/ 72 w 144"/>
                <a:gd name="T7" fmla="*/ 107 h 118"/>
                <a:gd name="T8" fmla="*/ 99 w 144"/>
                <a:gd name="T9" fmla="*/ 103 h 118"/>
                <a:gd name="T10" fmla="*/ 130 w 144"/>
                <a:gd name="T11" fmla="*/ 118 h 118"/>
                <a:gd name="T12" fmla="*/ 121 w 144"/>
                <a:gd name="T13" fmla="*/ 93 h 118"/>
                <a:gd name="T14" fmla="*/ 144 w 144"/>
                <a:gd name="T15" fmla="*/ 53 h 118"/>
                <a:gd name="T16" fmla="*/ 44 w 144"/>
                <a:gd name="T17" fmla="*/ 61 h 118"/>
                <a:gd name="T18" fmla="*/ 38 w 144"/>
                <a:gd name="T19" fmla="*/ 57 h 118"/>
                <a:gd name="T20" fmla="*/ 31 w 144"/>
                <a:gd name="T21" fmla="*/ 61 h 118"/>
                <a:gd name="T22" fmla="*/ 33 w 144"/>
                <a:gd name="T23" fmla="*/ 53 h 118"/>
                <a:gd name="T24" fmla="*/ 27 w 144"/>
                <a:gd name="T25" fmla="*/ 48 h 118"/>
                <a:gd name="T26" fmla="*/ 35 w 144"/>
                <a:gd name="T27" fmla="*/ 47 h 118"/>
                <a:gd name="T28" fmla="*/ 38 w 144"/>
                <a:gd name="T29" fmla="*/ 41 h 118"/>
                <a:gd name="T30" fmla="*/ 41 w 144"/>
                <a:gd name="T31" fmla="*/ 47 h 118"/>
                <a:gd name="T32" fmla="*/ 48 w 144"/>
                <a:gd name="T33" fmla="*/ 48 h 118"/>
                <a:gd name="T34" fmla="*/ 43 w 144"/>
                <a:gd name="T35" fmla="*/ 53 h 118"/>
                <a:gd name="T36" fmla="*/ 44 w 144"/>
                <a:gd name="T37" fmla="*/ 61 h 118"/>
                <a:gd name="T38" fmla="*/ 82 w 144"/>
                <a:gd name="T39" fmla="*/ 64 h 118"/>
                <a:gd name="T40" fmla="*/ 72 w 144"/>
                <a:gd name="T41" fmla="*/ 58 h 118"/>
                <a:gd name="T42" fmla="*/ 62 w 144"/>
                <a:gd name="T43" fmla="*/ 64 h 118"/>
                <a:gd name="T44" fmla="*/ 64 w 144"/>
                <a:gd name="T45" fmla="*/ 52 h 118"/>
                <a:gd name="T46" fmla="*/ 56 w 144"/>
                <a:gd name="T47" fmla="*/ 44 h 118"/>
                <a:gd name="T48" fmla="*/ 67 w 144"/>
                <a:gd name="T49" fmla="*/ 43 h 118"/>
                <a:gd name="T50" fmla="*/ 72 w 144"/>
                <a:gd name="T51" fmla="*/ 33 h 118"/>
                <a:gd name="T52" fmla="*/ 77 w 144"/>
                <a:gd name="T53" fmla="*/ 43 h 118"/>
                <a:gd name="T54" fmla="*/ 88 w 144"/>
                <a:gd name="T55" fmla="*/ 44 h 118"/>
                <a:gd name="T56" fmla="*/ 80 w 144"/>
                <a:gd name="T57" fmla="*/ 52 h 118"/>
                <a:gd name="T58" fmla="*/ 82 w 144"/>
                <a:gd name="T59" fmla="*/ 64 h 118"/>
                <a:gd name="T60" fmla="*/ 112 w 144"/>
                <a:gd name="T61" fmla="*/ 61 h 118"/>
                <a:gd name="T62" fmla="*/ 106 w 144"/>
                <a:gd name="T63" fmla="*/ 57 h 118"/>
                <a:gd name="T64" fmla="*/ 99 w 144"/>
                <a:gd name="T65" fmla="*/ 61 h 118"/>
                <a:gd name="T66" fmla="*/ 101 w 144"/>
                <a:gd name="T67" fmla="*/ 53 h 118"/>
                <a:gd name="T68" fmla="*/ 95 w 144"/>
                <a:gd name="T69" fmla="*/ 48 h 118"/>
                <a:gd name="T70" fmla="*/ 103 w 144"/>
                <a:gd name="T71" fmla="*/ 47 h 118"/>
                <a:gd name="T72" fmla="*/ 106 w 144"/>
                <a:gd name="T73" fmla="*/ 41 h 118"/>
                <a:gd name="T74" fmla="*/ 109 w 144"/>
                <a:gd name="T75" fmla="*/ 47 h 118"/>
                <a:gd name="T76" fmla="*/ 116 w 144"/>
                <a:gd name="T77" fmla="*/ 48 h 118"/>
                <a:gd name="T78" fmla="*/ 111 w 144"/>
                <a:gd name="T79" fmla="*/ 53 h 118"/>
                <a:gd name="T80" fmla="*/ 112 w 144"/>
                <a:gd name="T81" fmla="*/ 6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18">
                  <a:moveTo>
                    <a:pt x="144" y="53"/>
                  </a:moveTo>
                  <a:cubicBezTo>
                    <a:pt x="144" y="24"/>
                    <a:pt x="112" y="0"/>
                    <a:pt x="72" y="0"/>
                  </a:cubicBezTo>
                  <a:cubicBezTo>
                    <a:pt x="32" y="0"/>
                    <a:pt x="0" y="24"/>
                    <a:pt x="0" y="53"/>
                  </a:cubicBezTo>
                  <a:cubicBezTo>
                    <a:pt x="0" y="83"/>
                    <a:pt x="32" y="107"/>
                    <a:pt x="72" y="107"/>
                  </a:cubicBezTo>
                  <a:cubicBezTo>
                    <a:pt x="82" y="107"/>
                    <a:pt x="91" y="105"/>
                    <a:pt x="99" y="103"/>
                  </a:cubicBezTo>
                  <a:cubicBezTo>
                    <a:pt x="102" y="102"/>
                    <a:pt x="130" y="118"/>
                    <a:pt x="130" y="118"/>
                  </a:cubicBezTo>
                  <a:cubicBezTo>
                    <a:pt x="121" y="93"/>
                    <a:pt x="121" y="93"/>
                    <a:pt x="121" y="93"/>
                  </a:cubicBezTo>
                  <a:cubicBezTo>
                    <a:pt x="135" y="83"/>
                    <a:pt x="144" y="69"/>
                    <a:pt x="144" y="53"/>
                  </a:cubicBezTo>
                  <a:close/>
                  <a:moveTo>
                    <a:pt x="44" y="61"/>
                  </a:moveTo>
                  <a:cubicBezTo>
                    <a:pt x="38" y="57"/>
                    <a:pt x="38" y="57"/>
                    <a:pt x="38" y="57"/>
                  </a:cubicBezTo>
                  <a:cubicBezTo>
                    <a:pt x="31" y="61"/>
                    <a:pt x="31" y="61"/>
                    <a:pt x="31" y="61"/>
                  </a:cubicBezTo>
                  <a:cubicBezTo>
                    <a:pt x="33" y="53"/>
                    <a:pt x="33" y="53"/>
                    <a:pt x="33" y="53"/>
                  </a:cubicBezTo>
                  <a:cubicBezTo>
                    <a:pt x="27" y="48"/>
                    <a:pt x="27" y="48"/>
                    <a:pt x="27" y="48"/>
                  </a:cubicBezTo>
                  <a:cubicBezTo>
                    <a:pt x="35" y="47"/>
                    <a:pt x="35" y="47"/>
                    <a:pt x="35" y="47"/>
                  </a:cubicBezTo>
                  <a:cubicBezTo>
                    <a:pt x="38" y="41"/>
                    <a:pt x="38" y="41"/>
                    <a:pt x="38" y="41"/>
                  </a:cubicBezTo>
                  <a:cubicBezTo>
                    <a:pt x="41" y="47"/>
                    <a:pt x="41" y="47"/>
                    <a:pt x="41" y="47"/>
                  </a:cubicBezTo>
                  <a:cubicBezTo>
                    <a:pt x="48" y="48"/>
                    <a:pt x="48" y="48"/>
                    <a:pt x="48" y="48"/>
                  </a:cubicBezTo>
                  <a:cubicBezTo>
                    <a:pt x="43" y="53"/>
                    <a:pt x="43" y="53"/>
                    <a:pt x="43" y="53"/>
                  </a:cubicBezTo>
                  <a:lnTo>
                    <a:pt x="44" y="61"/>
                  </a:lnTo>
                  <a:close/>
                  <a:moveTo>
                    <a:pt x="82" y="64"/>
                  </a:moveTo>
                  <a:cubicBezTo>
                    <a:pt x="72" y="58"/>
                    <a:pt x="72" y="58"/>
                    <a:pt x="72" y="58"/>
                  </a:cubicBezTo>
                  <a:cubicBezTo>
                    <a:pt x="62" y="64"/>
                    <a:pt x="62" y="64"/>
                    <a:pt x="62" y="64"/>
                  </a:cubicBezTo>
                  <a:cubicBezTo>
                    <a:pt x="64" y="52"/>
                    <a:pt x="64" y="52"/>
                    <a:pt x="64" y="52"/>
                  </a:cubicBezTo>
                  <a:cubicBezTo>
                    <a:pt x="56" y="44"/>
                    <a:pt x="56" y="44"/>
                    <a:pt x="56" y="44"/>
                  </a:cubicBezTo>
                  <a:cubicBezTo>
                    <a:pt x="67" y="43"/>
                    <a:pt x="67" y="43"/>
                    <a:pt x="67" y="43"/>
                  </a:cubicBezTo>
                  <a:cubicBezTo>
                    <a:pt x="72" y="33"/>
                    <a:pt x="72" y="33"/>
                    <a:pt x="72" y="33"/>
                  </a:cubicBezTo>
                  <a:cubicBezTo>
                    <a:pt x="77" y="43"/>
                    <a:pt x="77" y="43"/>
                    <a:pt x="77" y="43"/>
                  </a:cubicBezTo>
                  <a:cubicBezTo>
                    <a:pt x="88" y="44"/>
                    <a:pt x="88" y="44"/>
                    <a:pt x="88" y="44"/>
                  </a:cubicBezTo>
                  <a:cubicBezTo>
                    <a:pt x="80" y="52"/>
                    <a:pt x="80" y="52"/>
                    <a:pt x="80" y="52"/>
                  </a:cubicBezTo>
                  <a:lnTo>
                    <a:pt x="82" y="64"/>
                  </a:lnTo>
                  <a:close/>
                  <a:moveTo>
                    <a:pt x="112" y="61"/>
                  </a:moveTo>
                  <a:cubicBezTo>
                    <a:pt x="106" y="57"/>
                    <a:pt x="106" y="57"/>
                    <a:pt x="106" y="57"/>
                  </a:cubicBezTo>
                  <a:cubicBezTo>
                    <a:pt x="99" y="61"/>
                    <a:pt x="99" y="61"/>
                    <a:pt x="99" y="61"/>
                  </a:cubicBezTo>
                  <a:cubicBezTo>
                    <a:pt x="101" y="53"/>
                    <a:pt x="101" y="53"/>
                    <a:pt x="101" y="53"/>
                  </a:cubicBezTo>
                  <a:cubicBezTo>
                    <a:pt x="95" y="48"/>
                    <a:pt x="95" y="48"/>
                    <a:pt x="95" y="48"/>
                  </a:cubicBezTo>
                  <a:cubicBezTo>
                    <a:pt x="103" y="47"/>
                    <a:pt x="103" y="47"/>
                    <a:pt x="103" y="47"/>
                  </a:cubicBezTo>
                  <a:cubicBezTo>
                    <a:pt x="106" y="41"/>
                    <a:pt x="106" y="41"/>
                    <a:pt x="106" y="41"/>
                  </a:cubicBezTo>
                  <a:cubicBezTo>
                    <a:pt x="109" y="47"/>
                    <a:pt x="109" y="47"/>
                    <a:pt x="109" y="47"/>
                  </a:cubicBezTo>
                  <a:cubicBezTo>
                    <a:pt x="116" y="48"/>
                    <a:pt x="116" y="48"/>
                    <a:pt x="116" y="48"/>
                  </a:cubicBezTo>
                  <a:cubicBezTo>
                    <a:pt x="111" y="53"/>
                    <a:pt x="111" y="53"/>
                    <a:pt x="111" y="53"/>
                  </a:cubicBezTo>
                  <a:lnTo>
                    <a:pt x="112" y="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54007" tIns="27003" rIns="54007" bIns="27003" numCol="1" anchor="t" anchorCtr="0" compatLnSpc="1"/>
            <a:lstStyle/>
            <a:p>
              <a:endParaRPr lang="zh-CN" altLang="en-US" sz="800">
                <a:solidFill>
                  <a:srgbClr val="000000"/>
                </a:solidFill>
                <a:latin typeface="宋体" panose="02010600030101010101" pitchFamily="2" charset="-122"/>
              </a:endParaRPr>
            </a:p>
          </p:txBody>
        </p:sp>
      </p:grpSp>
      <p:sp>
        <p:nvSpPr>
          <p:cNvPr id="112" name="矩形 111"/>
          <p:cNvSpPr/>
          <p:nvPr/>
        </p:nvSpPr>
        <p:spPr>
          <a:xfrm>
            <a:off x="60325" y="5187994"/>
            <a:ext cx="9601200" cy="212680"/>
          </a:xfrm>
          <a:prstGeom prst="rect">
            <a:avLst/>
          </a:prstGeom>
          <a:solidFill>
            <a:srgbClr val="0070C0"/>
          </a:solidFill>
          <a:ln>
            <a:no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5984" tIns="47991" rIns="95984" bIns="47991" rtlCol="0" anchor="ctr"/>
          <a:lstStyle/>
          <a:p>
            <a:pPr algn="ctr"/>
            <a:endParaRPr lang="zh-CN" altLang="en-US" sz="1890">
              <a:solidFill>
                <a:prstClr val="white"/>
              </a:solidFill>
            </a:endParaRPr>
          </a:p>
        </p:txBody>
      </p:sp>
      <p:sp>
        <p:nvSpPr>
          <p:cNvPr id="114"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5" name="组合 114"/>
          <p:cNvGrpSpPr/>
          <p:nvPr/>
        </p:nvGrpSpPr>
        <p:grpSpPr>
          <a:xfrm>
            <a:off x="218765" y="108049"/>
            <a:ext cx="848803" cy="847785"/>
            <a:chOff x="5360449" y="1017327"/>
            <a:chExt cx="848803" cy="847785"/>
          </a:xfrm>
        </p:grpSpPr>
        <p:sp>
          <p:nvSpPr>
            <p:cNvPr id="116"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17"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18"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19" name="文本框 118"/>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2</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20" name="文本框 119"/>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并购的形式</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a:off x="4227659" y="1222448"/>
            <a:ext cx="1299917" cy="1299917"/>
          </a:xfrm>
          <a:prstGeom prst="roundRect">
            <a:avLst>
              <a:gd name="adj" fmla="val 18662"/>
            </a:avLst>
          </a:prstGeom>
          <a:gradFill flip="none" rotWithShape="1">
            <a:gsLst>
              <a:gs pos="0">
                <a:srgbClr val="F7F7F7"/>
              </a:gs>
              <a:gs pos="100000">
                <a:sysClr val="window" lastClr="FFFFFF">
                  <a:lumMod val="85000"/>
                </a:sysClr>
              </a:gs>
            </a:gsLst>
            <a:lin ang="2700000" scaled="1"/>
            <a:tileRect/>
          </a:gradFill>
          <a:ln w="19050" cap="flat" cmpd="sng" algn="ctr">
            <a:gradFill flip="none" rotWithShape="1">
              <a:gsLst>
                <a:gs pos="0">
                  <a:sysClr val="window" lastClr="FFFFFF"/>
                </a:gs>
                <a:gs pos="100000">
                  <a:srgbClr val="C7C7C7"/>
                </a:gs>
              </a:gsLst>
              <a:lin ang="2700000" scaled="1"/>
              <a:tileRect/>
            </a:gradFill>
            <a:prstDash val="solid"/>
            <a:miter lim="800000"/>
          </a:ln>
          <a:effectLst>
            <a:outerShdw blurRad="114300" dist="50800" dir="2700000" algn="tl" rotWithShape="0">
              <a:prstClr val="black">
                <a:alpha val="25000"/>
              </a:prstClr>
            </a:outerShdw>
          </a:effectLst>
        </p:spPr>
        <p:txBody>
          <a:bodyPr rtlCol="0" anchor="ctr"/>
          <a:lstStyle/>
          <a:p>
            <a:pPr algn="ctr" defTabSz="540385" fontAlgn="auto">
              <a:spcBef>
                <a:spcPts val="0"/>
              </a:spcBef>
              <a:spcAft>
                <a:spcPts val="0"/>
              </a:spcAft>
              <a:defRPr/>
            </a:pPr>
            <a:endParaRPr lang="zh-CN" altLang="en-US" sz="800" kern="0" dirty="0">
              <a:solidFill>
                <a:prstClr val="white"/>
              </a:solidFill>
              <a:latin typeface="Calibri" panose="020F0502020204030204"/>
              <a:ea typeface="宋体" panose="02010600030101010101" pitchFamily="2" charset="-122"/>
            </a:endParaRPr>
          </a:p>
        </p:txBody>
      </p:sp>
      <p:grpSp>
        <p:nvGrpSpPr>
          <p:cNvPr id="18" name="组合 17"/>
          <p:cNvGrpSpPr/>
          <p:nvPr/>
        </p:nvGrpSpPr>
        <p:grpSpPr>
          <a:xfrm>
            <a:off x="4330319" y="1325108"/>
            <a:ext cx="1094595" cy="1094595"/>
            <a:chOff x="5787323" y="1979591"/>
            <a:chExt cx="1767610" cy="1767610"/>
          </a:xfrm>
        </p:grpSpPr>
        <p:sp>
          <p:nvSpPr>
            <p:cNvPr id="19" name="椭圆 18"/>
            <p:cNvSpPr/>
            <p:nvPr/>
          </p:nvSpPr>
          <p:spPr>
            <a:xfrm>
              <a:off x="5787323" y="1979591"/>
              <a:ext cx="1767610" cy="1767610"/>
            </a:xfrm>
            <a:prstGeom prst="ellipse">
              <a:avLst/>
            </a:prstGeom>
            <a:gradFill>
              <a:gsLst>
                <a:gs pos="100000">
                  <a:sysClr val="window" lastClr="FFFFFF"/>
                </a:gs>
                <a:gs pos="0">
                  <a:srgbClr val="D1D1D1"/>
                </a:gs>
              </a:gsLst>
              <a:lin ang="2700000" scaled="1"/>
            </a:gradFill>
            <a:ln w="12700" cap="flat" cmpd="sng" algn="ctr">
              <a:noFill/>
              <a:prstDash val="solid"/>
              <a:miter lim="800000"/>
            </a:ln>
            <a:effectLst>
              <a:softEdge rad="50800"/>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20" name="椭圆 19"/>
            <p:cNvSpPr/>
            <p:nvPr/>
          </p:nvSpPr>
          <p:spPr>
            <a:xfrm>
              <a:off x="5956263" y="2148531"/>
              <a:ext cx="1429731" cy="1429731"/>
            </a:xfrm>
            <a:prstGeom prst="ellipse">
              <a:avLst/>
            </a:prstGeom>
            <a:solidFill>
              <a:srgbClr val="0070C0"/>
            </a:soli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21" name="椭圆 20"/>
            <p:cNvSpPr/>
            <p:nvPr/>
          </p:nvSpPr>
          <p:spPr>
            <a:xfrm>
              <a:off x="6014084" y="2206352"/>
              <a:ext cx="1314088" cy="1314088"/>
            </a:xfrm>
            <a:prstGeom prst="ellipse">
              <a:avLst/>
            </a:prstGeom>
            <a:gradFill>
              <a:gsLst>
                <a:gs pos="0">
                  <a:srgbClr val="F7F7F7"/>
                </a:gs>
                <a:gs pos="100000">
                  <a:srgbClr val="D1D1D1"/>
                </a:gs>
              </a:gsLst>
              <a:lin ang="2700000" scaled="1"/>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22" name="椭圆 21"/>
            <p:cNvSpPr/>
            <p:nvPr/>
          </p:nvSpPr>
          <p:spPr>
            <a:xfrm>
              <a:off x="6078822" y="2271090"/>
              <a:ext cx="1184612" cy="1184612"/>
            </a:xfrm>
            <a:prstGeom prst="ellipse">
              <a:avLst/>
            </a:prstGeom>
            <a:gradFill>
              <a:gsLst>
                <a:gs pos="0">
                  <a:sysClr val="window" lastClr="FFFFFF"/>
                </a:gs>
                <a:gs pos="100000">
                  <a:srgbClr val="D1D1D1"/>
                </a:gs>
              </a:gsLst>
              <a:lin ang="2700000" scaled="1"/>
            </a:gradFill>
            <a:ln w="28575" cap="flat" cmpd="sng" algn="ctr">
              <a:gradFill flip="none" rotWithShape="1">
                <a:gsLst>
                  <a:gs pos="0">
                    <a:sysClr val="window" lastClr="FFFFFF">
                      <a:lumMod val="75000"/>
                    </a:sysClr>
                  </a:gs>
                  <a:gs pos="100000">
                    <a:sysClr val="window" lastClr="FFFFFF"/>
                  </a:gs>
                </a:gsLst>
                <a:lin ang="2700000" scaled="1"/>
                <a:tileRect/>
              </a:gradFill>
              <a:prstDash val="solid"/>
              <a:miter lim="800000"/>
            </a:ln>
            <a:effectLst>
              <a:innerShdw blurRad="76200" dist="38100" dir="13500000">
                <a:prstClr val="black">
                  <a:alpha val="5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grpSp>
      <p:sp>
        <p:nvSpPr>
          <p:cNvPr id="49" name="Freeform 14"/>
          <p:cNvSpPr/>
          <p:nvPr/>
        </p:nvSpPr>
        <p:spPr bwMode="auto">
          <a:xfrm>
            <a:off x="4715084" y="1702600"/>
            <a:ext cx="330286" cy="329715"/>
          </a:xfrm>
          <a:custGeom>
            <a:avLst/>
            <a:gdLst>
              <a:gd name="T0" fmla="*/ 0 w 241"/>
              <a:gd name="T1" fmla="*/ 115 h 241"/>
              <a:gd name="T2" fmla="*/ 0 w 241"/>
              <a:gd name="T3" fmla="*/ 121 h 241"/>
              <a:gd name="T4" fmla="*/ 121 w 241"/>
              <a:gd name="T5" fmla="*/ 241 h 241"/>
              <a:gd name="T6" fmla="*/ 241 w 241"/>
              <a:gd name="T7" fmla="*/ 121 h 241"/>
              <a:gd name="T8" fmla="*/ 121 w 241"/>
              <a:gd name="T9" fmla="*/ 0 h 241"/>
              <a:gd name="T10" fmla="*/ 121 w 241"/>
              <a:gd name="T11" fmla="*/ 115 h 241"/>
              <a:gd name="T12" fmla="*/ 0 w 241"/>
              <a:gd name="T13" fmla="*/ 115 h 241"/>
            </a:gdLst>
            <a:ahLst/>
            <a:cxnLst>
              <a:cxn ang="0">
                <a:pos x="T0" y="T1"/>
              </a:cxn>
              <a:cxn ang="0">
                <a:pos x="T2" y="T3"/>
              </a:cxn>
              <a:cxn ang="0">
                <a:pos x="T4" y="T5"/>
              </a:cxn>
              <a:cxn ang="0">
                <a:pos x="T6" y="T7"/>
              </a:cxn>
              <a:cxn ang="0">
                <a:pos x="T8" y="T9"/>
              </a:cxn>
              <a:cxn ang="0">
                <a:pos x="T10" y="T11"/>
              </a:cxn>
              <a:cxn ang="0">
                <a:pos x="T12" y="T13"/>
              </a:cxn>
            </a:cxnLst>
            <a:rect l="0" t="0" r="r" b="b"/>
            <a:pathLst>
              <a:path w="241" h="241">
                <a:moveTo>
                  <a:pt x="0" y="115"/>
                </a:moveTo>
                <a:cubicBezTo>
                  <a:pt x="0" y="117"/>
                  <a:pt x="0" y="119"/>
                  <a:pt x="0" y="121"/>
                </a:cubicBezTo>
                <a:cubicBezTo>
                  <a:pt x="0" y="187"/>
                  <a:pt x="54" y="241"/>
                  <a:pt x="121" y="241"/>
                </a:cubicBezTo>
                <a:cubicBezTo>
                  <a:pt x="187" y="241"/>
                  <a:pt x="241" y="187"/>
                  <a:pt x="241" y="121"/>
                </a:cubicBezTo>
                <a:cubicBezTo>
                  <a:pt x="241" y="54"/>
                  <a:pt x="187" y="0"/>
                  <a:pt x="121" y="0"/>
                </a:cubicBezTo>
                <a:cubicBezTo>
                  <a:pt x="121" y="115"/>
                  <a:pt x="121" y="115"/>
                  <a:pt x="121" y="115"/>
                </a:cubicBezTo>
                <a:lnTo>
                  <a:pt x="0" y="115"/>
                </a:ln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50" name="Freeform 15"/>
          <p:cNvSpPr>
            <a:spLocks noEditPoints="1"/>
          </p:cNvSpPr>
          <p:nvPr/>
        </p:nvSpPr>
        <p:spPr bwMode="auto">
          <a:xfrm>
            <a:off x="4705925" y="1688862"/>
            <a:ext cx="157416" cy="156272"/>
          </a:xfrm>
          <a:custGeom>
            <a:avLst/>
            <a:gdLst>
              <a:gd name="T0" fmla="*/ 0 w 115"/>
              <a:gd name="T1" fmla="*/ 114 h 114"/>
              <a:gd name="T2" fmla="*/ 115 w 115"/>
              <a:gd name="T3" fmla="*/ 114 h 114"/>
              <a:gd name="T4" fmla="*/ 115 w 115"/>
              <a:gd name="T5" fmla="*/ 0 h 114"/>
              <a:gd name="T6" fmla="*/ 0 w 115"/>
              <a:gd name="T7" fmla="*/ 114 h 114"/>
              <a:gd name="T8" fmla="*/ 15 w 115"/>
              <a:gd name="T9" fmla="*/ 104 h 114"/>
              <a:gd name="T10" fmla="*/ 104 w 115"/>
              <a:gd name="T11" fmla="*/ 14 h 114"/>
              <a:gd name="T12" fmla="*/ 104 w 115"/>
              <a:gd name="T13" fmla="*/ 104 h 114"/>
              <a:gd name="T14" fmla="*/ 15 w 115"/>
              <a:gd name="T15" fmla="*/ 104 h 1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5" h="114">
                <a:moveTo>
                  <a:pt x="0" y="114"/>
                </a:moveTo>
                <a:cubicBezTo>
                  <a:pt x="115" y="114"/>
                  <a:pt x="115" y="114"/>
                  <a:pt x="115" y="114"/>
                </a:cubicBezTo>
                <a:cubicBezTo>
                  <a:pt x="115" y="0"/>
                  <a:pt x="115" y="0"/>
                  <a:pt x="115" y="0"/>
                </a:cubicBezTo>
                <a:cubicBezTo>
                  <a:pt x="51" y="0"/>
                  <a:pt x="0" y="51"/>
                  <a:pt x="0" y="114"/>
                </a:cubicBezTo>
                <a:close/>
                <a:moveTo>
                  <a:pt x="15" y="104"/>
                </a:moveTo>
                <a:cubicBezTo>
                  <a:pt x="15" y="54"/>
                  <a:pt x="55" y="14"/>
                  <a:pt x="104" y="14"/>
                </a:cubicBezTo>
                <a:cubicBezTo>
                  <a:pt x="104" y="104"/>
                  <a:pt x="104" y="104"/>
                  <a:pt x="104" y="104"/>
                </a:cubicBezTo>
                <a:lnTo>
                  <a:pt x="15" y="104"/>
                </a:ln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70" name="TextBox 96"/>
          <p:cNvSpPr txBox="1"/>
          <p:nvPr/>
        </p:nvSpPr>
        <p:spPr>
          <a:xfrm>
            <a:off x="4036080" y="3120036"/>
            <a:ext cx="1767877" cy="1308493"/>
          </a:xfrm>
          <a:prstGeom prst="rect">
            <a:avLst/>
          </a:prstGeom>
          <a:noFill/>
        </p:spPr>
        <p:txBody>
          <a:bodyPr wrap="square" lIns="72002" tIns="36001" rIns="72002" bIns="36001" rtlCol="0">
            <a:spAutoFit/>
          </a:bodyPr>
          <a:lstStyle/>
          <a:p>
            <a:pPr algn="just">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获得广泛的市场，分散本行业周期和竞争加剧的风险；</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作为市值管理的手段，提升二级市场估值。</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1" name="TextBox 99"/>
          <p:cNvSpPr txBox="1"/>
          <p:nvPr/>
        </p:nvSpPr>
        <p:spPr>
          <a:xfrm>
            <a:off x="4175152" y="2575629"/>
            <a:ext cx="1409743" cy="484748"/>
          </a:xfrm>
          <a:prstGeom prst="rect">
            <a:avLst/>
          </a:prstGeom>
          <a:noFill/>
        </p:spPr>
        <p:txBody>
          <a:bodyPr wrap="square" lIns="72002" tIns="0" rIns="72002" bIns="0" rtlCol="0" anchor="t">
            <a:spAutoFit/>
          </a:bodyPr>
          <a:lstStyle/>
          <a:p>
            <a:pPr algn="ctr"/>
            <a:r>
              <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rPr>
              <a:t>分散风险、</a:t>
            </a:r>
            <a:endParaRPr lang="en-US" altLang="zh-CN" sz="1575" b="1" dirty="0">
              <a:solidFill>
                <a:srgbClr val="1F497D"/>
              </a:solidFill>
              <a:latin typeface="微软雅黑" panose="020B0503020204020204" pitchFamily="34" charset="-122"/>
              <a:ea typeface="微软雅黑" panose="020B0503020204020204" pitchFamily="34" charset="-122"/>
              <a:cs typeface="华文黑体" pitchFamily="2" charset="-122"/>
            </a:endParaRPr>
          </a:p>
          <a:p>
            <a:pPr algn="ctr"/>
            <a:r>
              <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rPr>
              <a:t>提升市值水平</a:t>
            </a:r>
            <a:endPar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10" name="圆角矩形 9"/>
          <p:cNvSpPr/>
          <p:nvPr/>
        </p:nvSpPr>
        <p:spPr>
          <a:xfrm>
            <a:off x="2398938" y="1222448"/>
            <a:ext cx="1299917" cy="1299917"/>
          </a:xfrm>
          <a:prstGeom prst="roundRect">
            <a:avLst>
              <a:gd name="adj" fmla="val 18662"/>
            </a:avLst>
          </a:prstGeom>
          <a:gradFill flip="none" rotWithShape="1">
            <a:gsLst>
              <a:gs pos="0">
                <a:srgbClr val="F7F7F7"/>
              </a:gs>
              <a:gs pos="100000">
                <a:sysClr val="window" lastClr="FFFFFF">
                  <a:lumMod val="85000"/>
                </a:sysClr>
              </a:gs>
            </a:gsLst>
            <a:lin ang="2700000" scaled="1"/>
            <a:tileRect/>
          </a:gradFill>
          <a:ln w="19050" cap="flat" cmpd="sng" algn="ctr">
            <a:gradFill flip="none" rotWithShape="1">
              <a:gsLst>
                <a:gs pos="0">
                  <a:sysClr val="window" lastClr="FFFFFF"/>
                </a:gs>
                <a:gs pos="100000">
                  <a:srgbClr val="C7C7C7"/>
                </a:gs>
              </a:gsLst>
              <a:lin ang="2700000" scaled="1"/>
              <a:tileRect/>
            </a:gradFill>
            <a:prstDash val="solid"/>
            <a:miter lim="800000"/>
          </a:ln>
          <a:effectLst>
            <a:outerShdw blurRad="114300" dist="50800" dir="2700000" algn="tl" rotWithShape="0">
              <a:prstClr val="black">
                <a:alpha val="25000"/>
              </a:prstClr>
            </a:outerShdw>
          </a:effectLst>
        </p:spPr>
        <p:txBody>
          <a:bodyPr rtlCol="0" anchor="ctr"/>
          <a:lstStyle/>
          <a:p>
            <a:pPr algn="ctr" defTabSz="540385" fontAlgn="auto">
              <a:spcBef>
                <a:spcPts val="0"/>
              </a:spcBef>
              <a:spcAft>
                <a:spcPts val="0"/>
              </a:spcAft>
              <a:defRPr/>
            </a:pPr>
            <a:endParaRPr lang="zh-CN" altLang="en-US" sz="800" kern="0" dirty="0">
              <a:solidFill>
                <a:prstClr val="white"/>
              </a:solidFill>
              <a:latin typeface="Calibri" panose="020F0502020204030204"/>
              <a:ea typeface="宋体" panose="02010600030101010101" pitchFamily="2" charset="-122"/>
            </a:endParaRPr>
          </a:p>
        </p:txBody>
      </p:sp>
      <p:grpSp>
        <p:nvGrpSpPr>
          <p:cNvPr id="11" name="组合 10"/>
          <p:cNvGrpSpPr/>
          <p:nvPr/>
        </p:nvGrpSpPr>
        <p:grpSpPr>
          <a:xfrm>
            <a:off x="2501598" y="1325108"/>
            <a:ext cx="1094595" cy="1094595"/>
            <a:chOff x="5787323" y="1979591"/>
            <a:chExt cx="1767610" cy="1767610"/>
          </a:xfrm>
        </p:grpSpPr>
        <p:sp>
          <p:nvSpPr>
            <p:cNvPr id="12" name="椭圆 11"/>
            <p:cNvSpPr/>
            <p:nvPr/>
          </p:nvSpPr>
          <p:spPr>
            <a:xfrm>
              <a:off x="5787323" y="1979591"/>
              <a:ext cx="1767610" cy="1767610"/>
            </a:xfrm>
            <a:prstGeom prst="ellipse">
              <a:avLst/>
            </a:prstGeom>
            <a:gradFill>
              <a:gsLst>
                <a:gs pos="100000">
                  <a:sysClr val="window" lastClr="FFFFFF"/>
                </a:gs>
                <a:gs pos="0">
                  <a:srgbClr val="D1D1D1"/>
                </a:gs>
              </a:gsLst>
              <a:lin ang="2700000" scaled="1"/>
            </a:gradFill>
            <a:ln w="12700" cap="flat" cmpd="sng" algn="ctr">
              <a:noFill/>
              <a:prstDash val="solid"/>
              <a:miter lim="800000"/>
            </a:ln>
            <a:effectLst>
              <a:softEdge rad="50800"/>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13" name="椭圆 12"/>
            <p:cNvSpPr/>
            <p:nvPr/>
          </p:nvSpPr>
          <p:spPr>
            <a:xfrm>
              <a:off x="5956263" y="2148531"/>
              <a:ext cx="1429731" cy="1429731"/>
            </a:xfrm>
            <a:prstGeom prst="ellipse">
              <a:avLst/>
            </a:prstGeom>
            <a:solidFill>
              <a:srgbClr val="0070C0"/>
            </a:soli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14" name="椭圆 13"/>
            <p:cNvSpPr/>
            <p:nvPr/>
          </p:nvSpPr>
          <p:spPr>
            <a:xfrm>
              <a:off x="6014084" y="2206352"/>
              <a:ext cx="1314088" cy="1314088"/>
            </a:xfrm>
            <a:prstGeom prst="ellipse">
              <a:avLst/>
            </a:prstGeom>
            <a:gradFill>
              <a:gsLst>
                <a:gs pos="0">
                  <a:srgbClr val="F7F7F7"/>
                </a:gs>
                <a:gs pos="100000">
                  <a:srgbClr val="D1D1D1"/>
                </a:gs>
              </a:gsLst>
              <a:lin ang="2700000" scaled="1"/>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15" name="椭圆 14"/>
            <p:cNvSpPr/>
            <p:nvPr/>
          </p:nvSpPr>
          <p:spPr>
            <a:xfrm>
              <a:off x="6078822" y="2271090"/>
              <a:ext cx="1184612" cy="1184612"/>
            </a:xfrm>
            <a:prstGeom prst="ellipse">
              <a:avLst/>
            </a:prstGeom>
            <a:gradFill>
              <a:gsLst>
                <a:gs pos="0">
                  <a:sysClr val="window" lastClr="FFFFFF"/>
                </a:gs>
                <a:gs pos="100000">
                  <a:srgbClr val="D1D1D1"/>
                </a:gs>
              </a:gsLst>
              <a:lin ang="2700000" scaled="1"/>
            </a:gradFill>
            <a:ln w="28575" cap="flat" cmpd="sng" algn="ctr">
              <a:gradFill flip="none" rotWithShape="1">
                <a:gsLst>
                  <a:gs pos="0">
                    <a:sysClr val="window" lastClr="FFFFFF">
                      <a:lumMod val="75000"/>
                    </a:sysClr>
                  </a:gs>
                  <a:gs pos="100000">
                    <a:sysClr val="window" lastClr="FFFFFF"/>
                  </a:gs>
                </a:gsLst>
                <a:lin ang="2700000" scaled="1"/>
                <a:tileRect/>
              </a:gradFill>
              <a:prstDash val="solid"/>
              <a:miter lim="800000"/>
            </a:ln>
            <a:effectLst>
              <a:innerShdw blurRad="76200" dist="38100" dir="13500000">
                <a:prstClr val="black">
                  <a:alpha val="5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grpSp>
      <p:sp>
        <p:nvSpPr>
          <p:cNvPr id="43" name="Rectangle 19"/>
          <p:cNvSpPr>
            <a:spLocks noChangeArrowheads="1"/>
          </p:cNvSpPr>
          <p:nvPr/>
        </p:nvSpPr>
        <p:spPr bwMode="auto">
          <a:xfrm>
            <a:off x="2895384" y="1890878"/>
            <a:ext cx="65121" cy="114591"/>
          </a:xfrm>
          <a:prstGeom prst="rect">
            <a:avLst/>
          </a:pr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44" name="Rectangle 20"/>
          <p:cNvSpPr>
            <a:spLocks noChangeArrowheads="1"/>
          </p:cNvSpPr>
          <p:nvPr/>
        </p:nvSpPr>
        <p:spPr bwMode="auto">
          <a:xfrm>
            <a:off x="2977163" y="1875228"/>
            <a:ext cx="65121" cy="130241"/>
          </a:xfrm>
          <a:prstGeom prst="rect">
            <a:avLst/>
          </a:pr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45" name="Rectangle 21"/>
          <p:cNvSpPr>
            <a:spLocks noChangeArrowheads="1"/>
          </p:cNvSpPr>
          <p:nvPr/>
        </p:nvSpPr>
        <p:spPr bwMode="auto">
          <a:xfrm>
            <a:off x="3060457" y="1853522"/>
            <a:ext cx="65121" cy="151947"/>
          </a:xfrm>
          <a:prstGeom prst="rect">
            <a:avLst/>
          </a:pr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46" name="Rectangle 22"/>
          <p:cNvSpPr>
            <a:spLocks noChangeArrowheads="1"/>
          </p:cNvSpPr>
          <p:nvPr/>
        </p:nvSpPr>
        <p:spPr bwMode="auto">
          <a:xfrm>
            <a:off x="3141226" y="1826767"/>
            <a:ext cx="65121" cy="178702"/>
          </a:xfrm>
          <a:prstGeom prst="rect">
            <a:avLst/>
          </a:pr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47" name="Freeform 23"/>
          <p:cNvSpPr/>
          <p:nvPr/>
        </p:nvSpPr>
        <p:spPr bwMode="auto">
          <a:xfrm>
            <a:off x="2938798" y="1715709"/>
            <a:ext cx="186779" cy="136298"/>
          </a:xfrm>
          <a:custGeom>
            <a:avLst/>
            <a:gdLst>
              <a:gd name="T0" fmla="*/ 94 w 155"/>
              <a:gd name="T1" fmla="*/ 21 h 113"/>
              <a:gd name="T2" fmla="*/ 0 w 155"/>
              <a:gd name="T3" fmla="*/ 72 h 113"/>
              <a:gd name="T4" fmla="*/ 114 w 155"/>
              <a:gd name="T5" fmla="*/ 63 h 113"/>
              <a:gd name="T6" fmla="*/ 122 w 155"/>
              <a:gd name="T7" fmla="*/ 82 h 113"/>
              <a:gd name="T8" fmla="*/ 155 w 155"/>
              <a:gd name="T9" fmla="*/ 0 h 113"/>
              <a:gd name="T10" fmla="*/ 85 w 155"/>
              <a:gd name="T11" fmla="*/ 2 h 113"/>
              <a:gd name="T12" fmla="*/ 94 w 155"/>
              <a:gd name="T13" fmla="*/ 21 h 113"/>
            </a:gdLst>
            <a:ahLst/>
            <a:cxnLst>
              <a:cxn ang="0">
                <a:pos x="T0" y="T1"/>
              </a:cxn>
              <a:cxn ang="0">
                <a:pos x="T2" y="T3"/>
              </a:cxn>
              <a:cxn ang="0">
                <a:pos x="T4" y="T5"/>
              </a:cxn>
              <a:cxn ang="0">
                <a:pos x="T6" y="T7"/>
              </a:cxn>
              <a:cxn ang="0">
                <a:pos x="T8" y="T9"/>
              </a:cxn>
              <a:cxn ang="0">
                <a:pos x="T10" y="T11"/>
              </a:cxn>
              <a:cxn ang="0">
                <a:pos x="T12" y="T13"/>
              </a:cxn>
            </a:cxnLst>
            <a:rect l="0" t="0" r="r" b="b"/>
            <a:pathLst>
              <a:path w="155" h="113">
                <a:moveTo>
                  <a:pt x="94" y="21"/>
                </a:moveTo>
                <a:cubicBezTo>
                  <a:pt x="85" y="33"/>
                  <a:pt x="53" y="68"/>
                  <a:pt x="0" y="72"/>
                </a:cubicBezTo>
                <a:cubicBezTo>
                  <a:pt x="0" y="72"/>
                  <a:pt x="31" y="113"/>
                  <a:pt x="114" y="63"/>
                </a:cubicBezTo>
                <a:cubicBezTo>
                  <a:pt x="122" y="82"/>
                  <a:pt x="122" y="82"/>
                  <a:pt x="122" y="82"/>
                </a:cubicBezTo>
                <a:cubicBezTo>
                  <a:pt x="155" y="0"/>
                  <a:pt x="155" y="0"/>
                  <a:pt x="155" y="0"/>
                </a:cubicBezTo>
                <a:cubicBezTo>
                  <a:pt x="85" y="2"/>
                  <a:pt x="85" y="2"/>
                  <a:pt x="85" y="2"/>
                </a:cubicBezTo>
                <a:lnTo>
                  <a:pt x="94" y="21"/>
                </a:ln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72" name="TextBox 96"/>
          <p:cNvSpPr txBox="1"/>
          <p:nvPr/>
        </p:nvSpPr>
        <p:spPr>
          <a:xfrm>
            <a:off x="2203601" y="3120036"/>
            <a:ext cx="1767877" cy="1056436"/>
          </a:xfrm>
          <a:prstGeom prst="rect">
            <a:avLst/>
          </a:prstGeom>
          <a:noFill/>
        </p:spPr>
        <p:txBody>
          <a:bodyPr wrap="square" lIns="72002" tIns="36001" rIns="72002" bIns="36001" rtlCol="0">
            <a:spAutoFit/>
          </a:bodyPr>
          <a:lstStyle/>
          <a:p>
            <a:pPr algn="just">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获得新的客户，优化客户结构；</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a:p>
            <a:pPr algn="just">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拓展销售渠道和经营风险。</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TextBox 99"/>
          <p:cNvSpPr txBox="1"/>
          <p:nvPr/>
        </p:nvSpPr>
        <p:spPr>
          <a:xfrm>
            <a:off x="2342673" y="2575629"/>
            <a:ext cx="1409743" cy="320729"/>
          </a:xfrm>
          <a:prstGeom prst="rect">
            <a:avLst/>
          </a:prstGeom>
          <a:noFill/>
        </p:spPr>
        <p:txBody>
          <a:bodyPr wrap="square" lIns="72002" tIns="0" rIns="72002" bIns="0" rtlCol="0" anchor="t">
            <a:spAutoFit/>
          </a:bodyPr>
          <a:lstStyle/>
          <a:p>
            <a:pPr algn="just">
              <a:lnSpc>
                <a:spcPct val="150000"/>
              </a:lnSpc>
            </a:pPr>
            <a:r>
              <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rPr>
              <a:t>进入新的市场</a:t>
            </a:r>
            <a:endPar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24" name="圆角矩形 23"/>
          <p:cNvSpPr/>
          <p:nvPr/>
        </p:nvSpPr>
        <p:spPr>
          <a:xfrm>
            <a:off x="6060138" y="1222448"/>
            <a:ext cx="1299917" cy="1299917"/>
          </a:xfrm>
          <a:prstGeom prst="roundRect">
            <a:avLst>
              <a:gd name="adj" fmla="val 18662"/>
            </a:avLst>
          </a:prstGeom>
          <a:gradFill flip="none" rotWithShape="1">
            <a:gsLst>
              <a:gs pos="0">
                <a:srgbClr val="F7F7F7"/>
              </a:gs>
              <a:gs pos="100000">
                <a:sysClr val="window" lastClr="FFFFFF">
                  <a:lumMod val="85000"/>
                </a:sysClr>
              </a:gs>
            </a:gsLst>
            <a:lin ang="2700000" scaled="1"/>
            <a:tileRect/>
          </a:gradFill>
          <a:ln w="19050" cap="flat" cmpd="sng" algn="ctr">
            <a:gradFill flip="none" rotWithShape="1">
              <a:gsLst>
                <a:gs pos="0">
                  <a:sysClr val="window" lastClr="FFFFFF"/>
                </a:gs>
                <a:gs pos="100000">
                  <a:srgbClr val="C7C7C7"/>
                </a:gs>
              </a:gsLst>
              <a:lin ang="2700000" scaled="1"/>
              <a:tileRect/>
            </a:gradFill>
            <a:prstDash val="solid"/>
            <a:miter lim="800000"/>
          </a:ln>
          <a:effectLst>
            <a:outerShdw blurRad="114300" dist="50800" dir="2700000" algn="tl" rotWithShape="0">
              <a:prstClr val="black">
                <a:alpha val="25000"/>
              </a:prstClr>
            </a:outerShdw>
          </a:effectLst>
        </p:spPr>
        <p:txBody>
          <a:bodyPr rtlCol="0" anchor="ctr"/>
          <a:lstStyle/>
          <a:p>
            <a:pPr algn="ctr" defTabSz="540385" fontAlgn="auto">
              <a:spcBef>
                <a:spcPts val="0"/>
              </a:spcBef>
              <a:spcAft>
                <a:spcPts val="0"/>
              </a:spcAft>
              <a:defRPr/>
            </a:pPr>
            <a:endParaRPr lang="zh-CN" altLang="en-US" sz="800" kern="0" dirty="0">
              <a:solidFill>
                <a:prstClr val="white"/>
              </a:solidFill>
              <a:latin typeface="Calibri" panose="020F0502020204030204"/>
              <a:ea typeface="宋体" panose="02010600030101010101" pitchFamily="2" charset="-122"/>
            </a:endParaRPr>
          </a:p>
        </p:txBody>
      </p:sp>
      <p:grpSp>
        <p:nvGrpSpPr>
          <p:cNvPr id="25" name="组合 24"/>
          <p:cNvGrpSpPr/>
          <p:nvPr/>
        </p:nvGrpSpPr>
        <p:grpSpPr>
          <a:xfrm>
            <a:off x="6162798" y="1325108"/>
            <a:ext cx="1094595" cy="1094595"/>
            <a:chOff x="5787323" y="1979591"/>
            <a:chExt cx="1767610" cy="1767610"/>
          </a:xfrm>
        </p:grpSpPr>
        <p:sp>
          <p:nvSpPr>
            <p:cNvPr id="26" name="椭圆 25"/>
            <p:cNvSpPr/>
            <p:nvPr/>
          </p:nvSpPr>
          <p:spPr>
            <a:xfrm>
              <a:off x="5787323" y="1979591"/>
              <a:ext cx="1767610" cy="1767610"/>
            </a:xfrm>
            <a:prstGeom prst="ellipse">
              <a:avLst/>
            </a:prstGeom>
            <a:gradFill>
              <a:gsLst>
                <a:gs pos="100000">
                  <a:sysClr val="window" lastClr="FFFFFF"/>
                </a:gs>
                <a:gs pos="0">
                  <a:srgbClr val="D1D1D1"/>
                </a:gs>
              </a:gsLst>
              <a:lin ang="2700000" scaled="1"/>
            </a:gradFill>
            <a:ln w="12700" cap="flat" cmpd="sng" algn="ctr">
              <a:noFill/>
              <a:prstDash val="solid"/>
              <a:miter lim="800000"/>
            </a:ln>
            <a:effectLst>
              <a:softEdge rad="50800"/>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27" name="椭圆 26"/>
            <p:cNvSpPr/>
            <p:nvPr/>
          </p:nvSpPr>
          <p:spPr>
            <a:xfrm>
              <a:off x="5956263" y="2148531"/>
              <a:ext cx="1429731" cy="1429731"/>
            </a:xfrm>
            <a:prstGeom prst="ellipse">
              <a:avLst/>
            </a:prstGeom>
            <a:solidFill>
              <a:srgbClr val="0070C0"/>
            </a:soli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28" name="椭圆 27"/>
            <p:cNvSpPr/>
            <p:nvPr/>
          </p:nvSpPr>
          <p:spPr>
            <a:xfrm>
              <a:off x="6014084" y="2206352"/>
              <a:ext cx="1314088" cy="1314088"/>
            </a:xfrm>
            <a:prstGeom prst="ellipse">
              <a:avLst/>
            </a:prstGeom>
            <a:gradFill>
              <a:gsLst>
                <a:gs pos="0">
                  <a:srgbClr val="F7F7F7"/>
                </a:gs>
                <a:gs pos="100000">
                  <a:srgbClr val="D1D1D1"/>
                </a:gs>
              </a:gsLst>
              <a:lin ang="2700000" scaled="1"/>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29" name="椭圆 28"/>
            <p:cNvSpPr/>
            <p:nvPr/>
          </p:nvSpPr>
          <p:spPr>
            <a:xfrm>
              <a:off x="6078822" y="2271090"/>
              <a:ext cx="1184612" cy="1184612"/>
            </a:xfrm>
            <a:prstGeom prst="ellipse">
              <a:avLst/>
            </a:prstGeom>
            <a:gradFill>
              <a:gsLst>
                <a:gs pos="0">
                  <a:sysClr val="window" lastClr="FFFFFF"/>
                </a:gs>
                <a:gs pos="100000">
                  <a:srgbClr val="D1D1D1"/>
                </a:gs>
              </a:gsLst>
              <a:lin ang="2700000" scaled="1"/>
            </a:gradFill>
            <a:ln w="28575" cap="flat" cmpd="sng" algn="ctr">
              <a:gradFill flip="none" rotWithShape="1">
                <a:gsLst>
                  <a:gs pos="0">
                    <a:sysClr val="window" lastClr="FFFFFF">
                      <a:lumMod val="75000"/>
                    </a:sysClr>
                  </a:gs>
                  <a:gs pos="100000">
                    <a:sysClr val="window" lastClr="FFFFFF"/>
                  </a:gs>
                </a:gsLst>
                <a:lin ang="2700000" scaled="1"/>
                <a:tileRect/>
              </a:gradFill>
              <a:prstDash val="solid"/>
              <a:miter lim="800000"/>
            </a:ln>
            <a:effectLst>
              <a:innerShdw blurRad="76200" dist="38100" dir="13500000">
                <a:prstClr val="black">
                  <a:alpha val="5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grpSp>
      <p:sp>
        <p:nvSpPr>
          <p:cNvPr id="52" name="Freeform 502"/>
          <p:cNvSpPr/>
          <p:nvPr/>
        </p:nvSpPr>
        <p:spPr bwMode="auto">
          <a:xfrm>
            <a:off x="6543749" y="1878521"/>
            <a:ext cx="134011" cy="156660"/>
          </a:xfrm>
          <a:custGeom>
            <a:avLst/>
            <a:gdLst>
              <a:gd name="T0" fmla="*/ 2 w 30"/>
              <a:gd name="T1" fmla="*/ 0 h 35"/>
              <a:gd name="T2" fmla="*/ 28 w 30"/>
              <a:gd name="T3" fmla="*/ 0 h 35"/>
              <a:gd name="T4" fmla="*/ 30 w 30"/>
              <a:gd name="T5" fmla="*/ 1 h 35"/>
              <a:gd name="T6" fmla="*/ 28 w 30"/>
              <a:gd name="T7" fmla="*/ 3 h 35"/>
              <a:gd name="T8" fmla="*/ 3 w 30"/>
              <a:gd name="T9" fmla="*/ 3 h 35"/>
              <a:gd name="T10" fmla="*/ 3 w 30"/>
              <a:gd name="T11" fmla="*/ 33 h 35"/>
              <a:gd name="T12" fmla="*/ 2 w 30"/>
              <a:gd name="T13" fmla="*/ 35 h 35"/>
              <a:gd name="T14" fmla="*/ 0 w 30"/>
              <a:gd name="T15" fmla="*/ 33 h 35"/>
              <a:gd name="T16" fmla="*/ 0 w 30"/>
              <a:gd name="T17" fmla="*/ 1 h 35"/>
              <a:gd name="T18" fmla="*/ 2 w 30"/>
              <a:gd name="T1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5">
                <a:moveTo>
                  <a:pt x="2" y="0"/>
                </a:moveTo>
                <a:cubicBezTo>
                  <a:pt x="28" y="0"/>
                  <a:pt x="28" y="0"/>
                  <a:pt x="28" y="0"/>
                </a:cubicBezTo>
                <a:cubicBezTo>
                  <a:pt x="29" y="0"/>
                  <a:pt x="30" y="1"/>
                  <a:pt x="30" y="1"/>
                </a:cubicBezTo>
                <a:cubicBezTo>
                  <a:pt x="30" y="2"/>
                  <a:pt x="29" y="3"/>
                  <a:pt x="28" y="3"/>
                </a:cubicBezTo>
                <a:cubicBezTo>
                  <a:pt x="3" y="3"/>
                  <a:pt x="3" y="3"/>
                  <a:pt x="3" y="3"/>
                </a:cubicBezTo>
                <a:cubicBezTo>
                  <a:pt x="3" y="33"/>
                  <a:pt x="3" y="33"/>
                  <a:pt x="3" y="33"/>
                </a:cubicBezTo>
                <a:cubicBezTo>
                  <a:pt x="3" y="34"/>
                  <a:pt x="3" y="35"/>
                  <a:pt x="2" y="35"/>
                </a:cubicBezTo>
                <a:cubicBezTo>
                  <a:pt x="1" y="35"/>
                  <a:pt x="0" y="34"/>
                  <a:pt x="0" y="33"/>
                </a:cubicBezTo>
                <a:cubicBezTo>
                  <a:pt x="0" y="1"/>
                  <a:pt x="0" y="1"/>
                  <a:pt x="0" y="1"/>
                </a:cubicBezTo>
                <a:cubicBezTo>
                  <a:pt x="0" y="1"/>
                  <a:pt x="1" y="0"/>
                  <a:pt x="2" y="0"/>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53" name="Freeform 503"/>
          <p:cNvSpPr/>
          <p:nvPr/>
        </p:nvSpPr>
        <p:spPr bwMode="auto">
          <a:xfrm>
            <a:off x="6556966" y="1695437"/>
            <a:ext cx="49075" cy="173647"/>
          </a:xfrm>
          <a:custGeom>
            <a:avLst/>
            <a:gdLst>
              <a:gd name="T0" fmla="*/ 11 w 11"/>
              <a:gd name="T1" fmla="*/ 34 h 39"/>
              <a:gd name="T2" fmla="*/ 11 w 11"/>
              <a:gd name="T3" fmla="*/ 6 h 39"/>
              <a:gd name="T4" fmla="*/ 5 w 11"/>
              <a:gd name="T5" fmla="*/ 0 h 39"/>
              <a:gd name="T6" fmla="*/ 0 w 11"/>
              <a:gd name="T7" fmla="*/ 6 h 39"/>
              <a:gd name="T8" fmla="*/ 0 w 11"/>
              <a:gd name="T9" fmla="*/ 34 h 39"/>
              <a:gd name="T10" fmla="*/ 5 w 11"/>
              <a:gd name="T11" fmla="*/ 39 h 39"/>
              <a:gd name="T12" fmla="*/ 11 w 11"/>
              <a:gd name="T13" fmla="*/ 34 h 39"/>
            </a:gdLst>
            <a:ahLst/>
            <a:cxnLst>
              <a:cxn ang="0">
                <a:pos x="T0" y="T1"/>
              </a:cxn>
              <a:cxn ang="0">
                <a:pos x="T2" y="T3"/>
              </a:cxn>
              <a:cxn ang="0">
                <a:pos x="T4" y="T5"/>
              </a:cxn>
              <a:cxn ang="0">
                <a:pos x="T6" y="T7"/>
              </a:cxn>
              <a:cxn ang="0">
                <a:pos x="T8" y="T9"/>
              </a:cxn>
              <a:cxn ang="0">
                <a:pos x="T10" y="T11"/>
              </a:cxn>
              <a:cxn ang="0">
                <a:pos x="T12" y="T13"/>
              </a:cxn>
            </a:cxnLst>
            <a:rect l="0" t="0" r="r" b="b"/>
            <a:pathLst>
              <a:path w="11" h="39">
                <a:moveTo>
                  <a:pt x="11" y="34"/>
                </a:moveTo>
                <a:cubicBezTo>
                  <a:pt x="11" y="6"/>
                  <a:pt x="11" y="6"/>
                  <a:pt x="11" y="6"/>
                </a:cubicBezTo>
                <a:cubicBezTo>
                  <a:pt x="11" y="3"/>
                  <a:pt x="9" y="0"/>
                  <a:pt x="5" y="0"/>
                </a:cubicBezTo>
                <a:cubicBezTo>
                  <a:pt x="2" y="0"/>
                  <a:pt x="0" y="3"/>
                  <a:pt x="0" y="6"/>
                </a:cubicBezTo>
                <a:cubicBezTo>
                  <a:pt x="0" y="34"/>
                  <a:pt x="0" y="34"/>
                  <a:pt x="0" y="34"/>
                </a:cubicBezTo>
                <a:cubicBezTo>
                  <a:pt x="0" y="37"/>
                  <a:pt x="2" y="39"/>
                  <a:pt x="5" y="39"/>
                </a:cubicBezTo>
                <a:cubicBezTo>
                  <a:pt x="9" y="39"/>
                  <a:pt x="11" y="37"/>
                  <a:pt x="11" y="34"/>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54" name="Freeform 504"/>
          <p:cNvSpPr/>
          <p:nvPr/>
        </p:nvSpPr>
        <p:spPr bwMode="auto">
          <a:xfrm>
            <a:off x="6623033" y="1685999"/>
            <a:ext cx="211397" cy="349181"/>
          </a:xfrm>
          <a:custGeom>
            <a:avLst/>
            <a:gdLst>
              <a:gd name="T0" fmla="*/ 5 w 47"/>
              <a:gd name="T1" fmla="*/ 69 h 78"/>
              <a:gd name="T2" fmla="*/ 6 w 47"/>
              <a:gd name="T3" fmla="*/ 77 h 78"/>
              <a:gd name="T4" fmla="*/ 9 w 47"/>
              <a:gd name="T5" fmla="*/ 78 h 78"/>
              <a:gd name="T6" fmla="*/ 14 w 47"/>
              <a:gd name="T7" fmla="*/ 76 h 78"/>
              <a:gd name="T8" fmla="*/ 26 w 47"/>
              <a:gd name="T9" fmla="*/ 57 h 78"/>
              <a:gd name="T10" fmla="*/ 46 w 47"/>
              <a:gd name="T11" fmla="*/ 57 h 78"/>
              <a:gd name="T12" fmla="*/ 47 w 47"/>
              <a:gd name="T13" fmla="*/ 56 h 78"/>
              <a:gd name="T14" fmla="*/ 47 w 47"/>
              <a:gd name="T15" fmla="*/ 42 h 78"/>
              <a:gd name="T16" fmla="*/ 32 w 47"/>
              <a:gd name="T17" fmla="*/ 19 h 78"/>
              <a:gd name="T18" fmla="*/ 30 w 47"/>
              <a:gd name="T19" fmla="*/ 20 h 78"/>
              <a:gd name="T20" fmla="*/ 35 w 47"/>
              <a:gd name="T21" fmla="*/ 10 h 78"/>
              <a:gd name="T22" fmla="*/ 24 w 47"/>
              <a:gd name="T23" fmla="*/ 0 h 78"/>
              <a:gd name="T24" fmla="*/ 14 w 47"/>
              <a:gd name="T25" fmla="*/ 10 h 78"/>
              <a:gd name="T26" fmla="*/ 24 w 47"/>
              <a:gd name="T27" fmla="*/ 21 h 78"/>
              <a:gd name="T28" fmla="*/ 27 w 47"/>
              <a:gd name="T29" fmla="*/ 20 h 78"/>
              <a:gd name="T30" fmla="*/ 21 w 47"/>
              <a:gd name="T31" fmla="*/ 27 h 78"/>
              <a:gd name="T32" fmla="*/ 5 w 47"/>
              <a:gd name="T33" fmla="*/ 31 h 78"/>
              <a:gd name="T34" fmla="*/ 1 w 47"/>
              <a:gd name="T35" fmla="*/ 34 h 78"/>
              <a:gd name="T36" fmla="*/ 1 w 47"/>
              <a:gd name="T37" fmla="*/ 38 h 78"/>
              <a:gd name="T38" fmla="*/ 6 w 47"/>
              <a:gd name="T39" fmla="*/ 42 h 78"/>
              <a:gd name="T40" fmla="*/ 8 w 47"/>
              <a:gd name="T41" fmla="*/ 42 h 78"/>
              <a:gd name="T42" fmla="*/ 17 w 47"/>
              <a:gd name="T43" fmla="*/ 40 h 78"/>
              <a:gd name="T44" fmla="*/ 17 w 47"/>
              <a:gd name="T45" fmla="*/ 43 h 78"/>
              <a:gd name="T46" fmla="*/ 17 w 47"/>
              <a:gd name="T47" fmla="*/ 47 h 78"/>
              <a:gd name="T48" fmla="*/ 5 w 47"/>
              <a:gd name="T49" fmla="*/ 69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7" h="78">
                <a:moveTo>
                  <a:pt x="5" y="69"/>
                </a:moveTo>
                <a:cubicBezTo>
                  <a:pt x="3" y="72"/>
                  <a:pt x="3" y="76"/>
                  <a:pt x="6" y="77"/>
                </a:cubicBezTo>
                <a:cubicBezTo>
                  <a:pt x="7" y="78"/>
                  <a:pt x="8" y="78"/>
                  <a:pt x="9" y="78"/>
                </a:cubicBezTo>
                <a:cubicBezTo>
                  <a:pt x="11" y="78"/>
                  <a:pt x="13" y="77"/>
                  <a:pt x="14" y="76"/>
                </a:cubicBezTo>
                <a:cubicBezTo>
                  <a:pt x="26" y="57"/>
                  <a:pt x="26" y="57"/>
                  <a:pt x="26" y="57"/>
                </a:cubicBezTo>
                <a:cubicBezTo>
                  <a:pt x="46" y="57"/>
                  <a:pt x="46" y="57"/>
                  <a:pt x="46" y="57"/>
                </a:cubicBezTo>
                <a:cubicBezTo>
                  <a:pt x="47" y="57"/>
                  <a:pt x="47" y="57"/>
                  <a:pt x="47" y="56"/>
                </a:cubicBezTo>
                <a:cubicBezTo>
                  <a:pt x="47" y="42"/>
                  <a:pt x="47" y="42"/>
                  <a:pt x="47" y="42"/>
                </a:cubicBezTo>
                <a:cubicBezTo>
                  <a:pt x="47" y="29"/>
                  <a:pt x="41" y="19"/>
                  <a:pt x="32" y="19"/>
                </a:cubicBezTo>
                <a:cubicBezTo>
                  <a:pt x="31" y="19"/>
                  <a:pt x="30" y="19"/>
                  <a:pt x="30" y="20"/>
                </a:cubicBezTo>
                <a:cubicBezTo>
                  <a:pt x="33" y="18"/>
                  <a:pt x="35" y="14"/>
                  <a:pt x="35" y="10"/>
                </a:cubicBezTo>
                <a:cubicBezTo>
                  <a:pt x="35" y="5"/>
                  <a:pt x="30" y="0"/>
                  <a:pt x="24" y="0"/>
                </a:cubicBezTo>
                <a:cubicBezTo>
                  <a:pt x="19" y="0"/>
                  <a:pt x="14" y="5"/>
                  <a:pt x="14" y="10"/>
                </a:cubicBezTo>
                <a:cubicBezTo>
                  <a:pt x="14" y="16"/>
                  <a:pt x="19" y="21"/>
                  <a:pt x="24" y="21"/>
                </a:cubicBezTo>
                <a:cubicBezTo>
                  <a:pt x="25" y="21"/>
                  <a:pt x="26" y="21"/>
                  <a:pt x="27" y="20"/>
                </a:cubicBezTo>
                <a:cubicBezTo>
                  <a:pt x="25" y="22"/>
                  <a:pt x="23" y="24"/>
                  <a:pt x="21" y="27"/>
                </a:cubicBezTo>
                <a:cubicBezTo>
                  <a:pt x="5" y="31"/>
                  <a:pt x="5" y="31"/>
                  <a:pt x="5" y="31"/>
                </a:cubicBezTo>
                <a:cubicBezTo>
                  <a:pt x="3" y="32"/>
                  <a:pt x="2" y="32"/>
                  <a:pt x="1" y="34"/>
                </a:cubicBezTo>
                <a:cubicBezTo>
                  <a:pt x="1" y="35"/>
                  <a:pt x="0" y="37"/>
                  <a:pt x="1" y="38"/>
                </a:cubicBezTo>
                <a:cubicBezTo>
                  <a:pt x="1" y="41"/>
                  <a:pt x="4" y="42"/>
                  <a:pt x="6" y="42"/>
                </a:cubicBezTo>
                <a:cubicBezTo>
                  <a:pt x="7" y="42"/>
                  <a:pt x="7" y="42"/>
                  <a:pt x="8" y="42"/>
                </a:cubicBezTo>
                <a:cubicBezTo>
                  <a:pt x="17" y="40"/>
                  <a:pt x="17" y="40"/>
                  <a:pt x="17" y="40"/>
                </a:cubicBezTo>
                <a:cubicBezTo>
                  <a:pt x="17" y="41"/>
                  <a:pt x="17" y="42"/>
                  <a:pt x="17" y="43"/>
                </a:cubicBezTo>
                <a:cubicBezTo>
                  <a:pt x="17" y="47"/>
                  <a:pt x="17" y="47"/>
                  <a:pt x="17" y="47"/>
                </a:cubicBezTo>
                <a:lnTo>
                  <a:pt x="5" y="69"/>
                </a:ln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55" name="Freeform 505"/>
          <p:cNvSpPr/>
          <p:nvPr/>
        </p:nvSpPr>
        <p:spPr bwMode="auto">
          <a:xfrm>
            <a:off x="6749492" y="1838884"/>
            <a:ext cx="115136" cy="134010"/>
          </a:xfrm>
          <a:custGeom>
            <a:avLst/>
            <a:gdLst>
              <a:gd name="T0" fmla="*/ 1 w 26"/>
              <a:gd name="T1" fmla="*/ 27 h 30"/>
              <a:gd name="T2" fmla="*/ 23 w 26"/>
              <a:gd name="T3" fmla="*/ 27 h 30"/>
              <a:gd name="T4" fmla="*/ 23 w 26"/>
              <a:gd name="T5" fmla="*/ 2 h 30"/>
              <a:gd name="T6" fmla="*/ 24 w 26"/>
              <a:gd name="T7" fmla="*/ 0 h 30"/>
              <a:gd name="T8" fmla="*/ 26 w 26"/>
              <a:gd name="T9" fmla="*/ 2 h 30"/>
              <a:gd name="T10" fmla="*/ 26 w 26"/>
              <a:gd name="T11" fmla="*/ 28 h 30"/>
              <a:gd name="T12" fmla="*/ 24 w 26"/>
              <a:gd name="T13" fmla="*/ 30 h 30"/>
              <a:gd name="T14" fmla="*/ 1 w 26"/>
              <a:gd name="T15" fmla="*/ 30 h 30"/>
              <a:gd name="T16" fmla="*/ 0 w 26"/>
              <a:gd name="T17" fmla="*/ 28 h 30"/>
              <a:gd name="T18" fmla="*/ 1 w 26"/>
              <a:gd name="T1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0">
                <a:moveTo>
                  <a:pt x="1" y="27"/>
                </a:moveTo>
                <a:cubicBezTo>
                  <a:pt x="23" y="27"/>
                  <a:pt x="23" y="27"/>
                  <a:pt x="23" y="27"/>
                </a:cubicBezTo>
                <a:cubicBezTo>
                  <a:pt x="23" y="2"/>
                  <a:pt x="23" y="2"/>
                  <a:pt x="23" y="2"/>
                </a:cubicBezTo>
                <a:cubicBezTo>
                  <a:pt x="23" y="1"/>
                  <a:pt x="23" y="0"/>
                  <a:pt x="24" y="0"/>
                </a:cubicBezTo>
                <a:cubicBezTo>
                  <a:pt x="25" y="0"/>
                  <a:pt x="26" y="1"/>
                  <a:pt x="26" y="2"/>
                </a:cubicBezTo>
                <a:cubicBezTo>
                  <a:pt x="26" y="28"/>
                  <a:pt x="26" y="28"/>
                  <a:pt x="26" y="28"/>
                </a:cubicBezTo>
                <a:cubicBezTo>
                  <a:pt x="26" y="29"/>
                  <a:pt x="25" y="30"/>
                  <a:pt x="24" y="30"/>
                </a:cubicBezTo>
                <a:cubicBezTo>
                  <a:pt x="1" y="30"/>
                  <a:pt x="1" y="30"/>
                  <a:pt x="1" y="30"/>
                </a:cubicBezTo>
                <a:cubicBezTo>
                  <a:pt x="0" y="30"/>
                  <a:pt x="0" y="29"/>
                  <a:pt x="0" y="28"/>
                </a:cubicBezTo>
                <a:cubicBezTo>
                  <a:pt x="0" y="27"/>
                  <a:pt x="0" y="27"/>
                  <a:pt x="1" y="27"/>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74" name="TextBox 96"/>
          <p:cNvSpPr txBox="1"/>
          <p:nvPr/>
        </p:nvSpPr>
        <p:spPr>
          <a:xfrm>
            <a:off x="5868559" y="3120036"/>
            <a:ext cx="1767877" cy="1308493"/>
          </a:xfrm>
          <a:prstGeom prst="rect">
            <a:avLst/>
          </a:prstGeom>
          <a:noFill/>
        </p:spPr>
        <p:txBody>
          <a:bodyPr wrap="square" lIns="72002" tIns="36001" rIns="72002" bIns="36001" rtlCol="0">
            <a:spAutoFit/>
          </a:bodyPr>
          <a:lstStyle/>
          <a:p>
            <a:pPr>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突破技术壁垒，进入新的产品领域；</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何时的技术并购可使企业的研发周期大幅缩短，赢得发展时间。</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TextBox 99"/>
          <p:cNvSpPr txBox="1"/>
          <p:nvPr/>
        </p:nvSpPr>
        <p:spPr>
          <a:xfrm>
            <a:off x="6007632" y="2575629"/>
            <a:ext cx="1409743" cy="484748"/>
          </a:xfrm>
          <a:prstGeom prst="rect">
            <a:avLst/>
          </a:prstGeom>
          <a:noFill/>
        </p:spPr>
        <p:txBody>
          <a:bodyPr wrap="square" lIns="72002" tIns="0" rIns="72002" bIns="0" rtlCol="0" anchor="t">
            <a:spAutoFit/>
          </a:bodyPr>
          <a:lstStyle/>
          <a:p>
            <a:pPr algn="ctr"/>
            <a:r>
              <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rPr>
              <a:t>获得新兴和先进技术</a:t>
            </a:r>
            <a:endPar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31" name="圆角矩形 30"/>
          <p:cNvSpPr/>
          <p:nvPr/>
        </p:nvSpPr>
        <p:spPr>
          <a:xfrm>
            <a:off x="560133" y="1260177"/>
            <a:ext cx="1299917" cy="1299917"/>
          </a:xfrm>
          <a:prstGeom prst="roundRect">
            <a:avLst>
              <a:gd name="adj" fmla="val 18662"/>
            </a:avLst>
          </a:prstGeom>
          <a:gradFill flip="none" rotWithShape="1">
            <a:gsLst>
              <a:gs pos="0">
                <a:srgbClr val="F7F7F7"/>
              </a:gs>
              <a:gs pos="100000">
                <a:sysClr val="window" lastClr="FFFFFF">
                  <a:lumMod val="85000"/>
                </a:sysClr>
              </a:gs>
            </a:gsLst>
            <a:lin ang="2700000" scaled="1"/>
            <a:tileRect/>
          </a:gradFill>
          <a:ln w="19050" cap="flat" cmpd="sng" algn="ctr">
            <a:gradFill flip="none" rotWithShape="1">
              <a:gsLst>
                <a:gs pos="0">
                  <a:sysClr val="window" lastClr="FFFFFF"/>
                </a:gs>
                <a:gs pos="100000">
                  <a:srgbClr val="C7C7C7"/>
                </a:gs>
              </a:gsLst>
              <a:lin ang="2700000" scaled="1"/>
              <a:tileRect/>
            </a:gradFill>
            <a:prstDash val="solid"/>
            <a:miter lim="800000"/>
          </a:ln>
          <a:effectLst>
            <a:outerShdw blurRad="114300" dist="50800" dir="2700000" algn="tl" rotWithShape="0">
              <a:prstClr val="black">
                <a:alpha val="25000"/>
              </a:prstClr>
            </a:outerShdw>
          </a:effectLst>
        </p:spPr>
        <p:txBody>
          <a:bodyPr rtlCol="0" anchor="ctr"/>
          <a:lstStyle/>
          <a:p>
            <a:pPr algn="ctr" defTabSz="540385" fontAlgn="auto">
              <a:spcBef>
                <a:spcPts val="0"/>
              </a:spcBef>
              <a:spcAft>
                <a:spcPts val="0"/>
              </a:spcAft>
              <a:defRPr/>
            </a:pPr>
            <a:endParaRPr lang="zh-CN" altLang="en-US" sz="800" kern="0" dirty="0">
              <a:solidFill>
                <a:prstClr val="white"/>
              </a:solidFill>
              <a:latin typeface="Calibri" panose="020F0502020204030204"/>
              <a:ea typeface="宋体" panose="02010600030101010101" pitchFamily="2" charset="-122"/>
            </a:endParaRPr>
          </a:p>
        </p:txBody>
      </p:sp>
      <p:grpSp>
        <p:nvGrpSpPr>
          <p:cNvPr id="32" name="组合 31"/>
          <p:cNvGrpSpPr/>
          <p:nvPr/>
        </p:nvGrpSpPr>
        <p:grpSpPr>
          <a:xfrm>
            <a:off x="662794" y="1362837"/>
            <a:ext cx="1094595" cy="1094595"/>
            <a:chOff x="5787323" y="1979591"/>
            <a:chExt cx="1767610" cy="1767610"/>
          </a:xfrm>
        </p:grpSpPr>
        <p:sp>
          <p:nvSpPr>
            <p:cNvPr id="33" name="椭圆 32"/>
            <p:cNvSpPr/>
            <p:nvPr/>
          </p:nvSpPr>
          <p:spPr>
            <a:xfrm>
              <a:off x="5787323" y="1979591"/>
              <a:ext cx="1767610" cy="1767610"/>
            </a:xfrm>
            <a:prstGeom prst="ellipse">
              <a:avLst/>
            </a:prstGeom>
            <a:gradFill>
              <a:gsLst>
                <a:gs pos="100000">
                  <a:sysClr val="window" lastClr="FFFFFF"/>
                </a:gs>
                <a:gs pos="0">
                  <a:srgbClr val="D1D1D1"/>
                </a:gs>
              </a:gsLst>
              <a:lin ang="2700000" scaled="1"/>
            </a:gradFill>
            <a:ln w="12700" cap="flat" cmpd="sng" algn="ctr">
              <a:noFill/>
              <a:prstDash val="solid"/>
              <a:miter lim="800000"/>
            </a:ln>
            <a:effectLst>
              <a:softEdge rad="50800"/>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34" name="椭圆 33"/>
            <p:cNvSpPr/>
            <p:nvPr/>
          </p:nvSpPr>
          <p:spPr>
            <a:xfrm>
              <a:off x="5956263" y="2148531"/>
              <a:ext cx="1429731" cy="1429731"/>
            </a:xfrm>
            <a:prstGeom prst="ellipse">
              <a:avLst/>
            </a:prstGeom>
            <a:solidFill>
              <a:srgbClr val="0070C0"/>
            </a:soli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35" name="椭圆 34"/>
            <p:cNvSpPr/>
            <p:nvPr/>
          </p:nvSpPr>
          <p:spPr>
            <a:xfrm>
              <a:off x="6014084" y="2206352"/>
              <a:ext cx="1314088" cy="1314088"/>
            </a:xfrm>
            <a:prstGeom prst="ellipse">
              <a:avLst/>
            </a:prstGeom>
            <a:gradFill>
              <a:gsLst>
                <a:gs pos="0">
                  <a:srgbClr val="F7F7F7"/>
                </a:gs>
                <a:gs pos="100000">
                  <a:srgbClr val="D1D1D1"/>
                </a:gs>
              </a:gsLst>
              <a:lin ang="2700000" scaled="1"/>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36" name="椭圆 35"/>
            <p:cNvSpPr/>
            <p:nvPr/>
          </p:nvSpPr>
          <p:spPr>
            <a:xfrm>
              <a:off x="6078822" y="2271090"/>
              <a:ext cx="1184612" cy="1184612"/>
            </a:xfrm>
            <a:prstGeom prst="ellipse">
              <a:avLst/>
            </a:prstGeom>
            <a:gradFill>
              <a:gsLst>
                <a:gs pos="0">
                  <a:sysClr val="window" lastClr="FFFFFF"/>
                </a:gs>
                <a:gs pos="100000">
                  <a:srgbClr val="D1D1D1"/>
                </a:gs>
              </a:gsLst>
              <a:lin ang="2700000" scaled="1"/>
            </a:gradFill>
            <a:ln w="28575" cap="flat" cmpd="sng" algn="ctr">
              <a:gradFill flip="none" rotWithShape="1">
                <a:gsLst>
                  <a:gs pos="0">
                    <a:sysClr val="window" lastClr="FFFFFF">
                      <a:lumMod val="75000"/>
                    </a:sysClr>
                  </a:gs>
                  <a:gs pos="100000">
                    <a:sysClr val="window" lastClr="FFFFFF"/>
                  </a:gs>
                </a:gsLst>
                <a:lin ang="2700000" scaled="1"/>
                <a:tileRect/>
              </a:gradFill>
              <a:prstDash val="solid"/>
              <a:miter lim="800000"/>
            </a:ln>
            <a:effectLst>
              <a:innerShdw blurRad="76200" dist="38100" dir="13500000">
                <a:prstClr val="black">
                  <a:alpha val="50000"/>
                </a:prstClr>
              </a:innerShdw>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grpSp>
      <p:sp>
        <p:nvSpPr>
          <p:cNvPr id="38" name="Freeform 5"/>
          <p:cNvSpPr/>
          <p:nvPr/>
        </p:nvSpPr>
        <p:spPr bwMode="auto">
          <a:xfrm>
            <a:off x="1159460" y="1748266"/>
            <a:ext cx="126130" cy="113083"/>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39" name="Freeform 6"/>
          <p:cNvSpPr/>
          <p:nvPr/>
        </p:nvSpPr>
        <p:spPr bwMode="auto">
          <a:xfrm>
            <a:off x="1076823" y="1883095"/>
            <a:ext cx="278355" cy="178323"/>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40" name="Freeform 7"/>
          <p:cNvSpPr/>
          <p:nvPr/>
        </p:nvSpPr>
        <p:spPr bwMode="auto">
          <a:xfrm>
            <a:off x="1159460" y="1735218"/>
            <a:ext cx="126130" cy="113083"/>
          </a:xfrm>
          <a:custGeom>
            <a:avLst/>
            <a:gdLst>
              <a:gd name="T0" fmla="*/ 5 w 11"/>
              <a:gd name="T1" fmla="*/ 10 h 10"/>
              <a:gd name="T2" fmla="*/ 5 w 11"/>
              <a:gd name="T3" fmla="*/ 10 h 10"/>
              <a:gd name="T4" fmla="*/ 11 w 11"/>
              <a:gd name="T5" fmla="*/ 5 h 10"/>
              <a:gd name="T6" fmla="*/ 5 w 11"/>
              <a:gd name="T7" fmla="*/ 0 h 10"/>
              <a:gd name="T8" fmla="*/ 5 w 11"/>
              <a:gd name="T9" fmla="*/ 0 h 10"/>
              <a:gd name="T10" fmla="*/ 0 w 11"/>
              <a:gd name="T11" fmla="*/ 5 h 10"/>
              <a:gd name="T12" fmla="*/ 5 w 11"/>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11" h="10">
                <a:moveTo>
                  <a:pt x="5" y="10"/>
                </a:moveTo>
                <a:cubicBezTo>
                  <a:pt x="5" y="10"/>
                  <a:pt x="5" y="10"/>
                  <a:pt x="5" y="10"/>
                </a:cubicBezTo>
                <a:cubicBezTo>
                  <a:pt x="8" y="10"/>
                  <a:pt x="11" y="8"/>
                  <a:pt x="11" y="5"/>
                </a:cubicBezTo>
                <a:cubicBezTo>
                  <a:pt x="11" y="2"/>
                  <a:pt x="8" y="0"/>
                  <a:pt x="5" y="0"/>
                </a:cubicBezTo>
                <a:cubicBezTo>
                  <a:pt x="5" y="0"/>
                  <a:pt x="5" y="0"/>
                  <a:pt x="5" y="0"/>
                </a:cubicBezTo>
                <a:cubicBezTo>
                  <a:pt x="2" y="1"/>
                  <a:pt x="0" y="3"/>
                  <a:pt x="0" y="5"/>
                </a:cubicBezTo>
                <a:cubicBezTo>
                  <a:pt x="0" y="8"/>
                  <a:pt x="2" y="10"/>
                  <a:pt x="5" y="10"/>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41" name="Freeform 8"/>
          <p:cNvSpPr/>
          <p:nvPr/>
        </p:nvSpPr>
        <p:spPr bwMode="auto">
          <a:xfrm>
            <a:off x="1076823" y="1870047"/>
            <a:ext cx="278355" cy="182672"/>
          </a:xfrm>
          <a:custGeom>
            <a:avLst/>
            <a:gdLst>
              <a:gd name="T0" fmla="*/ 23 w 24"/>
              <a:gd name="T1" fmla="*/ 3 h 16"/>
              <a:gd name="T2" fmla="*/ 19 w 24"/>
              <a:gd name="T3" fmla="*/ 0 h 16"/>
              <a:gd name="T4" fmla="*/ 19 w 24"/>
              <a:gd name="T5" fmla="*/ 0 h 16"/>
              <a:gd name="T6" fmla="*/ 17 w 24"/>
              <a:gd name="T7" fmla="*/ 0 h 16"/>
              <a:gd name="T8" fmla="*/ 15 w 24"/>
              <a:gd name="T9" fmla="*/ 5 h 16"/>
              <a:gd name="T10" fmla="*/ 12 w 24"/>
              <a:gd name="T11" fmla="*/ 11 h 16"/>
              <a:gd name="T12" fmla="*/ 14 w 24"/>
              <a:gd name="T13" fmla="*/ 7 h 16"/>
              <a:gd name="T14" fmla="*/ 13 w 24"/>
              <a:gd name="T15" fmla="*/ 1 h 16"/>
              <a:gd name="T16" fmla="*/ 13 w 24"/>
              <a:gd name="T17" fmla="*/ 1 h 16"/>
              <a:gd name="T18" fmla="*/ 12 w 24"/>
              <a:gd name="T19" fmla="*/ 0 h 16"/>
              <a:gd name="T20" fmla="*/ 12 w 24"/>
              <a:gd name="T21" fmla="*/ 0 h 16"/>
              <a:gd name="T22" fmla="*/ 12 w 24"/>
              <a:gd name="T23" fmla="*/ 1 h 16"/>
              <a:gd name="T24" fmla="*/ 12 w 24"/>
              <a:gd name="T25" fmla="*/ 1 h 16"/>
              <a:gd name="T26" fmla="*/ 11 w 24"/>
              <a:gd name="T27" fmla="*/ 7 h 16"/>
              <a:gd name="T28" fmla="*/ 10 w 24"/>
              <a:gd name="T29" fmla="*/ 5 h 16"/>
              <a:gd name="T30" fmla="*/ 8 w 24"/>
              <a:gd name="T31" fmla="*/ 0 h 16"/>
              <a:gd name="T32" fmla="*/ 5 w 24"/>
              <a:gd name="T33" fmla="*/ 0 h 16"/>
              <a:gd name="T34" fmla="*/ 5 w 24"/>
              <a:gd name="T35" fmla="*/ 0 h 16"/>
              <a:gd name="T36" fmla="*/ 1 w 24"/>
              <a:gd name="T37" fmla="*/ 3 h 16"/>
              <a:gd name="T38" fmla="*/ 0 w 24"/>
              <a:gd name="T39" fmla="*/ 16 h 16"/>
              <a:gd name="T40" fmla="*/ 4 w 24"/>
              <a:gd name="T41" fmla="*/ 16 h 16"/>
              <a:gd name="T42" fmla="*/ 4 w 24"/>
              <a:gd name="T43" fmla="*/ 6 h 16"/>
              <a:gd name="T44" fmla="*/ 5 w 24"/>
              <a:gd name="T45" fmla="*/ 6 h 16"/>
              <a:gd name="T46" fmla="*/ 5 w 24"/>
              <a:gd name="T47" fmla="*/ 16 h 16"/>
              <a:gd name="T48" fmla="*/ 12 w 24"/>
              <a:gd name="T49" fmla="*/ 16 h 16"/>
              <a:gd name="T50" fmla="*/ 19 w 24"/>
              <a:gd name="T51" fmla="*/ 16 h 16"/>
              <a:gd name="T52" fmla="*/ 19 w 24"/>
              <a:gd name="T53" fmla="*/ 6 h 16"/>
              <a:gd name="T54" fmla="*/ 19 w 24"/>
              <a:gd name="T55" fmla="*/ 6 h 16"/>
              <a:gd name="T56" fmla="*/ 20 w 24"/>
              <a:gd name="T57" fmla="*/ 6 h 16"/>
              <a:gd name="T58" fmla="*/ 20 w 24"/>
              <a:gd name="T59" fmla="*/ 16 h 16"/>
              <a:gd name="T60" fmla="*/ 23 w 24"/>
              <a:gd name="T61" fmla="*/ 16 h 16"/>
              <a:gd name="T62" fmla="*/ 23 w 24"/>
              <a:gd name="T63"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16">
                <a:moveTo>
                  <a:pt x="23" y="3"/>
                </a:moveTo>
                <a:cubicBezTo>
                  <a:pt x="22" y="1"/>
                  <a:pt x="20" y="0"/>
                  <a:pt x="19" y="0"/>
                </a:cubicBezTo>
                <a:cubicBezTo>
                  <a:pt x="19" y="0"/>
                  <a:pt x="19" y="0"/>
                  <a:pt x="19" y="0"/>
                </a:cubicBezTo>
                <a:cubicBezTo>
                  <a:pt x="17" y="0"/>
                  <a:pt x="17" y="0"/>
                  <a:pt x="17" y="0"/>
                </a:cubicBezTo>
                <a:cubicBezTo>
                  <a:pt x="15" y="5"/>
                  <a:pt x="15" y="5"/>
                  <a:pt x="15" y="5"/>
                </a:cubicBezTo>
                <a:cubicBezTo>
                  <a:pt x="12" y="11"/>
                  <a:pt x="12" y="11"/>
                  <a:pt x="12" y="11"/>
                </a:cubicBezTo>
                <a:cubicBezTo>
                  <a:pt x="14" y="7"/>
                  <a:pt x="14" y="7"/>
                  <a:pt x="14" y="7"/>
                </a:cubicBezTo>
                <a:cubicBezTo>
                  <a:pt x="13" y="1"/>
                  <a:pt x="13" y="1"/>
                  <a:pt x="13" y="1"/>
                </a:cubicBezTo>
                <a:cubicBezTo>
                  <a:pt x="13" y="1"/>
                  <a:pt x="13" y="1"/>
                  <a:pt x="13" y="1"/>
                </a:cubicBezTo>
                <a:cubicBezTo>
                  <a:pt x="13" y="0"/>
                  <a:pt x="13" y="0"/>
                  <a:pt x="12" y="0"/>
                </a:cubicBezTo>
                <a:cubicBezTo>
                  <a:pt x="12" y="0"/>
                  <a:pt x="12" y="0"/>
                  <a:pt x="12" y="0"/>
                </a:cubicBezTo>
                <a:cubicBezTo>
                  <a:pt x="12" y="0"/>
                  <a:pt x="12" y="0"/>
                  <a:pt x="12" y="1"/>
                </a:cubicBezTo>
                <a:cubicBezTo>
                  <a:pt x="12" y="1"/>
                  <a:pt x="12" y="1"/>
                  <a:pt x="12" y="1"/>
                </a:cubicBezTo>
                <a:cubicBezTo>
                  <a:pt x="11" y="7"/>
                  <a:pt x="11" y="7"/>
                  <a:pt x="11" y="7"/>
                </a:cubicBezTo>
                <a:cubicBezTo>
                  <a:pt x="10" y="5"/>
                  <a:pt x="10" y="5"/>
                  <a:pt x="10" y="5"/>
                </a:cubicBezTo>
                <a:cubicBezTo>
                  <a:pt x="8" y="0"/>
                  <a:pt x="8" y="0"/>
                  <a:pt x="8" y="0"/>
                </a:cubicBezTo>
                <a:cubicBezTo>
                  <a:pt x="5" y="0"/>
                  <a:pt x="5" y="0"/>
                  <a:pt x="5" y="0"/>
                </a:cubicBezTo>
                <a:cubicBezTo>
                  <a:pt x="5" y="0"/>
                  <a:pt x="5" y="0"/>
                  <a:pt x="5" y="0"/>
                </a:cubicBezTo>
                <a:cubicBezTo>
                  <a:pt x="3" y="0"/>
                  <a:pt x="2" y="1"/>
                  <a:pt x="1" y="3"/>
                </a:cubicBezTo>
                <a:cubicBezTo>
                  <a:pt x="0" y="5"/>
                  <a:pt x="0" y="11"/>
                  <a:pt x="0" y="16"/>
                </a:cubicBezTo>
                <a:cubicBezTo>
                  <a:pt x="4" y="16"/>
                  <a:pt x="4" y="16"/>
                  <a:pt x="4" y="16"/>
                </a:cubicBezTo>
                <a:cubicBezTo>
                  <a:pt x="4" y="6"/>
                  <a:pt x="4" y="6"/>
                  <a:pt x="4" y="6"/>
                </a:cubicBezTo>
                <a:cubicBezTo>
                  <a:pt x="4" y="6"/>
                  <a:pt x="4" y="6"/>
                  <a:pt x="5" y="6"/>
                </a:cubicBezTo>
                <a:cubicBezTo>
                  <a:pt x="5" y="16"/>
                  <a:pt x="5" y="16"/>
                  <a:pt x="5" y="16"/>
                </a:cubicBezTo>
                <a:cubicBezTo>
                  <a:pt x="12" y="16"/>
                  <a:pt x="12" y="16"/>
                  <a:pt x="12" y="16"/>
                </a:cubicBezTo>
                <a:cubicBezTo>
                  <a:pt x="19" y="16"/>
                  <a:pt x="19" y="16"/>
                  <a:pt x="19" y="16"/>
                </a:cubicBezTo>
                <a:cubicBezTo>
                  <a:pt x="19" y="6"/>
                  <a:pt x="19" y="6"/>
                  <a:pt x="19" y="6"/>
                </a:cubicBezTo>
                <a:cubicBezTo>
                  <a:pt x="19" y="6"/>
                  <a:pt x="19" y="6"/>
                  <a:pt x="19" y="6"/>
                </a:cubicBezTo>
                <a:cubicBezTo>
                  <a:pt x="19" y="6"/>
                  <a:pt x="20" y="6"/>
                  <a:pt x="20" y="6"/>
                </a:cubicBezTo>
                <a:cubicBezTo>
                  <a:pt x="20" y="16"/>
                  <a:pt x="20" y="16"/>
                  <a:pt x="20" y="16"/>
                </a:cubicBezTo>
                <a:cubicBezTo>
                  <a:pt x="23" y="16"/>
                  <a:pt x="23" y="16"/>
                  <a:pt x="23" y="16"/>
                </a:cubicBezTo>
                <a:cubicBezTo>
                  <a:pt x="24" y="11"/>
                  <a:pt x="24" y="5"/>
                  <a:pt x="23" y="3"/>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76" name="TextBox 96"/>
          <p:cNvSpPr txBox="1"/>
          <p:nvPr/>
        </p:nvSpPr>
        <p:spPr>
          <a:xfrm>
            <a:off x="401651" y="3120036"/>
            <a:ext cx="1767877" cy="1308493"/>
          </a:xfrm>
          <a:prstGeom prst="rect">
            <a:avLst/>
          </a:prstGeom>
          <a:noFill/>
        </p:spPr>
        <p:txBody>
          <a:bodyPr wrap="square" lIns="72002" tIns="36001" rIns="72002" bIns="36001" rtlCol="0">
            <a:spAutoFit/>
          </a:bodyPr>
          <a:lstStyle/>
          <a:p>
            <a:pPr>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扩张企业边界，获得协同效应和规模效应；</a:t>
            </a:r>
            <a:endPar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30000"/>
              </a:lnSpc>
            </a:pPr>
            <a:r>
              <a:rPr lang="en-US" altLang="zh-CN" sz="126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短期内迅速提升市场规模和市场影响力，实现跨越式发展。</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7" name="TextBox 99"/>
          <p:cNvSpPr txBox="1"/>
          <p:nvPr/>
        </p:nvSpPr>
        <p:spPr>
          <a:xfrm>
            <a:off x="671370" y="2647637"/>
            <a:ext cx="1453251" cy="484748"/>
          </a:xfrm>
          <a:prstGeom prst="rect">
            <a:avLst/>
          </a:prstGeom>
          <a:noFill/>
        </p:spPr>
        <p:txBody>
          <a:bodyPr wrap="square" lIns="72002" tIns="0" rIns="72002" bIns="0" rtlCol="0" anchor="t">
            <a:spAutoFit/>
          </a:bodyPr>
          <a:lstStyle/>
          <a:p>
            <a:pPr algn="just"/>
            <a:r>
              <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rPr>
              <a:t>提升规模及</a:t>
            </a:r>
            <a:endParaRPr lang="en-US" altLang="zh-CN" sz="1575" b="1" dirty="0">
              <a:solidFill>
                <a:srgbClr val="1F497D"/>
              </a:solidFill>
              <a:latin typeface="微软雅黑" panose="020B0503020204020204" pitchFamily="34" charset="-122"/>
              <a:ea typeface="微软雅黑" panose="020B0503020204020204" pitchFamily="34" charset="-122"/>
              <a:cs typeface="华文黑体" pitchFamily="2" charset="-122"/>
            </a:endParaRPr>
          </a:p>
          <a:p>
            <a:pPr algn="just"/>
            <a:r>
              <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rPr>
              <a:t>市场影响力</a:t>
            </a:r>
            <a:endParaRPr lang="zh-CN" altLang="en-US" sz="1575" b="1" dirty="0">
              <a:solidFill>
                <a:srgbClr val="1F497D"/>
              </a:solidFill>
              <a:latin typeface="微软雅黑" panose="020B0503020204020204" pitchFamily="34" charset="-122"/>
              <a:ea typeface="微软雅黑" panose="020B0503020204020204" pitchFamily="34" charset="-122"/>
              <a:cs typeface="华文黑体" pitchFamily="2" charset="-122"/>
            </a:endParaRPr>
          </a:p>
        </p:txBody>
      </p:sp>
      <p:sp>
        <p:nvSpPr>
          <p:cNvPr id="79"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0" name="组合 79"/>
          <p:cNvGrpSpPr/>
          <p:nvPr/>
        </p:nvGrpSpPr>
        <p:grpSpPr>
          <a:xfrm>
            <a:off x="218765" y="108049"/>
            <a:ext cx="848803" cy="847785"/>
            <a:chOff x="5360449" y="1017327"/>
            <a:chExt cx="848803" cy="847785"/>
          </a:xfrm>
        </p:grpSpPr>
        <p:sp>
          <p:nvSpPr>
            <p:cNvPr id="81"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82"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83"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84" name="文本框 83"/>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3</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85" name="文本框 84"/>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并购的意义</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
        <p:nvSpPr>
          <p:cNvPr id="87" name="圆角矩形 23"/>
          <p:cNvSpPr/>
          <p:nvPr/>
        </p:nvSpPr>
        <p:spPr>
          <a:xfrm>
            <a:off x="7892618" y="1184719"/>
            <a:ext cx="1299917" cy="1299917"/>
          </a:xfrm>
          <a:prstGeom prst="roundRect">
            <a:avLst>
              <a:gd name="adj" fmla="val 18662"/>
            </a:avLst>
          </a:prstGeom>
          <a:gradFill flip="none" rotWithShape="1">
            <a:gsLst>
              <a:gs pos="0">
                <a:srgbClr val="F7F7F7"/>
              </a:gs>
              <a:gs pos="100000">
                <a:sysClr val="window" lastClr="FFFFFF">
                  <a:lumMod val="85000"/>
                </a:sysClr>
              </a:gs>
            </a:gsLst>
            <a:lin ang="2700000" scaled="1"/>
            <a:tileRect/>
          </a:gradFill>
          <a:ln w="19050" cap="flat" cmpd="sng" algn="ctr">
            <a:gradFill flip="none" rotWithShape="1">
              <a:gsLst>
                <a:gs pos="0">
                  <a:sysClr val="window" lastClr="FFFFFF"/>
                </a:gs>
                <a:gs pos="100000">
                  <a:srgbClr val="C7C7C7"/>
                </a:gs>
              </a:gsLst>
              <a:lin ang="2700000" scaled="1"/>
              <a:tileRect/>
            </a:gradFill>
            <a:prstDash val="solid"/>
            <a:miter lim="800000"/>
          </a:ln>
          <a:effectLst>
            <a:outerShdw blurRad="114300" dist="50800" dir="2700000" algn="tl" rotWithShape="0">
              <a:prstClr val="black">
                <a:alpha val="25000"/>
              </a:prstClr>
            </a:outerShdw>
          </a:effectLst>
        </p:spPr>
        <p:txBody>
          <a:bodyPr rtlCol="0" anchor="ctr"/>
          <a:lstStyle/>
          <a:p>
            <a:pPr algn="ctr" defTabSz="540385" fontAlgn="auto">
              <a:spcBef>
                <a:spcPts val="0"/>
              </a:spcBef>
              <a:spcAft>
                <a:spcPts val="0"/>
              </a:spcAft>
              <a:defRPr/>
            </a:pPr>
            <a:endParaRPr lang="zh-CN" altLang="en-US" sz="800" kern="0" dirty="0">
              <a:solidFill>
                <a:prstClr val="white"/>
              </a:solidFill>
              <a:latin typeface="Calibri" panose="020F0502020204030204"/>
              <a:ea typeface="宋体" panose="02010600030101010101" pitchFamily="2" charset="-122"/>
            </a:endParaRPr>
          </a:p>
        </p:txBody>
      </p:sp>
      <p:grpSp>
        <p:nvGrpSpPr>
          <p:cNvPr id="88" name="组合 87"/>
          <p:cNvGrpSpPr/>
          <p:nvPr/>
        </p:nvGrpSpPr>
        <p:grpSpPr>
          <a:xfrm>
            <a:off x="7995278" y="1287379"/>
            <a:ext cx="1094595" cy="1094595"/>
            <a:chOff x="5787323" y="1979591"/>
            <a:chExt cx="1767610" cy="1767610"/>
          </a:xfrm>
        </p:grpSpPr>
        <p:sp>
          <p:nvSpPr>
            <p:cNvPr id="95" name="椭圆 94"/>
            <p:cNvSpPr/>
            <p:nvPr/>
          </p:nvSpPr>
          <p:spPr>
            <a:xfrm>
              <a:off x="5787323" y="1979591"/>
              <a:ext cx="1767610" cy="1767610"/>
            </a:xfrm>
            <a:prstGeom prst="ellipse">
              <a:avLst/>
            </a:prstGeom>
            <a:gradFill>
              <a:gsLst>
                <a:gs pos="100000">
                  <a:sysClr val="window" lastClr="FFFFFF"/>
                </a:gs>
                <a:gs pos="0">
                  <a:srgbClr val="D1D1D1"/>
                </a:gs>
              </a:gsLst>
              <a:lin ang="2700000" scaled="1"/>
            </a:gradFill>
            <a:ln w="12700" cap="flat" cmpd="sng" algn="ctr">
              <a:noFill/>
              <a:prstDash val="solid"/>
              <a:miter lim="800000"/>
            </a:ln>
            <a:effectLst>
              <a:softEdge rad="50800"/>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96" name="椭圆 95"/>
            <p:cNvSpPr/>
            <p:nvPr/>
          </p:nvSpPr>
          <p:spPr>
            <a:xfrm>
              <a:off x="5956263" y="2148531"/>
              <a:ext cx="1429731" cy="1429731"/>
            </a:xfrm>
            <a:prstGeom prst="ellipse">
              <a:avLst/>
            </a:prstGeom>
            <a:solidFill>
              <a:srgbClr val="0070C0"/>
            </a:soli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97" name="椭圆 96"/>
            <p:cNvSpPr/>
            <p:nvPr/>
          </p:nvSpPr>
          <p:spPr>
            <a:xfrm>
              <a:off x="6014084" y="2206352"/>
              <a:ext cx="1314088" cy="1314088"/>
            </a:xfrm>
            <a:prstGeom prst="ellipse">
              <a:avLst/>
            </a:prstGeom>
            <a:gradFill>
              <a:gsLst>
                <a:gs pos="0">
                  <a:srgbClr val="F7F7F7"/>
                </a:gs>
                <a:gs pos="100000">
                  <a:srgbClr val="D1D1D1"/>
                </a:gs>
              </a:gsLst>
              <a:lin ang="2700000" scaled="1"/>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800" kern="0">
                <a:solidFill>
                  <a:prstClr val="white"/>
                </a:solidFill>
                <a:latin typeface="Calibri" panose="020F0502020204030204"/>
                <a:ea typeface="宋体" panose="02010600030101010101" pitchFamily="2" charset="-122"/>
              </a:endParaRPr>
            </a:p>
          </p:txBody>
        </p:sp>
        <p:sp>
          <p:nvSpPr>
            <p:cNvPr id="98" name="椭圆 97"/>
            <p:cNvSpPr/>
            <p:nvPr/>
          </p:nvSpPr>
          <p:spPr>
            <a:xfrm>
              <a:off x="6078822" y="2271090"/>
              <a:ext cx="1184612" cy="1184612"/>
            </a:xfrm>
            <a:prstGeom prst="ellipse">
              <a:avLst/>
            </a:prstGeom>
            <a:gradFill>
              <a:gsLst>
                <a:gs pos="0">
                  <a:sysClr val="window" lastClr="FFFFFF"/>
                </a:gs>
                <a:gs pos="100000">
                  <a:srgbClr val="D1D1D1"/>
                </a:gs>
              </a:gsLst>
              <a:lin ang="2700000" scaled="1"/>
            </a:gradFill>
            <a:ln w="28575" cap="flat" cmpd="sng" algn="ctr">
              <a:gradFill flip="none" rotWithShape="1">
                <a:gsLst>
                  <a:gs pos="0">
                    <a:sysClr val="window" lastClr="FFFFFF">
                      <a:lumMod val="75000"/>
                    </a:sysClr>
                  </a:gs>
                  <a:gs pos="100000">
                    <a:sysClr val="window" lastClr="FFFFFF"/>
                  </a:gs>
                </a:gsLst>
                <a:lin ang="2700000" scaled="1"/>
                <a:tileRect/>
              </a:gradFill>
              <a:prstDash val="solid"/>
              <a:miter lim="800000"/>
            </a:ln>
            <a:effectLst>
              <a:innerShdw blurRad="76200" dist="38100" dir="13500000">
                <a:prstClr val="black">
                  <a:alpha val="50000"/>
                </a:prstClr>
              </a:innerShdw>
            </a:effectLst>
          </p:spPr>
          <p:txBody>
            <a:bodyPr rtlCol="0" anchor="ctr"/>
            <a:lstStyle/>
            <a:p>
              <a:pPr algn="ctr" defTabSz="540385" fontAlgn="auto">
                <a:spcBef>
                  <a:spcPts val="0"/>
                </a:spcBef>
                <a:spcAft>
                  <a:spcPts val="0"/>
                </a:spcAft>
                <a:defRPr/>
              </a:pPr>
              <a:endParaRPr lang="zh-CN" altLang="en-US" sz="800" kern="0" dirty="0">
                <a:solidFill>
                  <a:prstClr val="white"/>
                </a:solidFill>
                <a:latin typeface="Calibri" panose="020F0502020204030204"/>
                <a:ea typeface="宋体" panose="02010600030101010101" pitchFamily="2" charset="-122"/>
              </a:endParaRPr>
            </a:p>
          </p:txBody>
        </p:sp>
      </p:grpSp>
      <p:sp>
        <p:nvSpPr>
          <p:cNvPr id="89" name="Freeform 502"/>
          <p:cNvSpPr/>
          <p:nvPr/>
        </p:nvSpPr>
        <p:spPr bwMode="auto">
          <a:xfrm>
            <a:off x="8376229" y="1840792"/>
            <a:ext cx="134011" cy="156660"/>
          </a:xfrm>
          <a:custGeom>
            <a:avLst/>
            <a:gdLst>
              <a:gd name="T0" fmla="*/ 2 w 30"/>
              <a:gd name="T1" fmla="*/ 0 h 35"/>
              <a:gd name="T2" fmla="*/ 28 w 30"/>
              <a:gd name="T3" fmla="*/ 0 h 35"/>
              <a:gd name="T4" fmla="*/ 30 w 30"/>
              <a:gd name="T5" fmla="*/ 1 h 35"/>
              <a:gd name="T6" fmla="*/ 28 w 30"/>
              <a:gd name="T7" fmla="*/ 3 h 35"/>
              <a:gd name="T8" fmla="*/ 3 w 30"/>
              <a:gd name="T9" fmla="*/ 3 h 35"/>
              <a:gd name="T10" fmla="*/ 3 w 30"/>
              <a:gd name="T11" fmla="*/ 33 h 35"/>
              <a:gd name="T12" fmla="*/ 2 w 30"/>
              <a:gd name="T13" fmla="*/ 35 h 35"/>
              <a:gd name="T14" fmla="*/ 0 w 30"/>
              <a:gd name="T15" fmla="*/ 33 h 35"/>
              <a:gd name="T16" fmla="*/ 0 w 30"/>
              <a:gd name="T17" fmla="*/ 1 h 35"/>
              <a:gd name="T18" fmla="*/ 2 w 30"/>
              <a:gd name="T1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5">
                <a:moveTo>
                  <a:pt x="2" y="0"/>
                </a:moveTo>
                <a:cubicBezTo>
                  <a:pt x="28" y="0"/>
                  <a:pt x="28" y="0"/>
                  <a:pt x="28" y="0"/>
                </a:cubicBezTo>
                <a:cubicBezTo>
                  <a:pt x="29" y="0"/>
                  <a:pt x="30" y="1"/>
                  <a:pt x="30" y="1"/>
                </a:cubicBezTo>
                <a:cubicBezTo>
                  <a:pt x="30" y="2"/>
                  <a:pt x="29" y="3"/>
                  <a:pt x="28" y="3"/>
                </a:cubicBezTo>
                <a:cubicBezTo>
                  <a:pt x="3" y="3"/>
                  <a:pt x="3" y="3"/>
                  <a:pt x="3" y="3"/>
                </a:cubicBezTo>
                <a:cubicBezTo>
                  <a:pt x="3" y="33"/>
                  <a:pt x="3" y="33"/>
                  <a:pt x="3" y="33"/>
                </a:cubicBezTo>
                <a:cubicBezTo>
                  <a:pt x="3" y="34"/>
                  <a:pt x="3" y="35"/>
                  <a:pt x="2" y="35"/>
                </a:cubicBezTo>
                <a:cubicBezTo>
                  <a:pt x="1" y="35"/>
                  <a:pt x="0" y="34"/>
                  <a:pt x="0" y="33"/>
                </a:cubicBezTo>
                <a:cubicBezTo>
                  <a:pt x="0" y="1"/>
                  <a:pt x="0" y="1"/>
                  <a:pt x="0" y="1"/>
                </a:cubicBezTo>
                <a:cubicBezTo>
                  <a:pt x="0" y="1"/>
                  <a:pt x="1" y="0"/>
                  <a:pt x="2" y="0"/>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92" name="Freeform 505"/>
          <p:cNvSpPr/>
          <p:nvPr/>
        </p:nvSpPr>
        <p:spPr bwMode="auto">
          <a:xfrm>
            <a:off x="8581972" y="1801155"/>
            <a:ext cx="115136" cy="134010"/>
          </a:xfrm>
          <a:custGeom>
            <a:avLst/>
            <a:gdLst>
              <a:gd name="T0" fmla="*/ 1 w 26"/>
              <a:gd name="T1" fmla="*/ 27 h 30"/>
              <a:gd name="T2" fmla="*/ 23 w 26"/>
              <a:gd name="T3" fmla="*/ 27 h 30"/>
              <a:gd name="T4" fmla="*/ 23 w 26"/>
              <a:gd name="T5" fmla="*/ 2 h 30"/>
              <a:gd name="T6" fmla="*/ 24 w 26"/>
              <a:gd name="T7" fmla="*/ 0 h 30"/>
              <a:gd name="T8" fmla="*/ 26 w 26"/>
              <a:gd name="T9" fmla="*/ 2 h 30"/>
              <a:gd name="T10" fmla="*/ 26 w 26"/>
              <a:gd name="T11" fmla="*/ 28 h 30"/>
              <a:gd name="T12" fmla="*/ 24 w 26"/>
              <a:gd name="T13" fmla="*/ 30 h 30"/>
              <a:gd name="T14" fmla="*/ 1 w 26"/>
              <a:gd name="T15" fmla="*/ 30 h 30"/>
              <a:gd name="T16" fmla="*/ 0 w 26"/>
              <a:gd name="T17" fmla="*/ 28 h 30"/>
              <a:gd name="T18" fmla="*/ 1 w 26"/>
              <a:gd name="T19" fmla="*/ 2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30">
                <a:moveTo>
                  <a:pt x="1" y="27"/>
                </a:moveTo>
                <a:cubicBezTo>
                  <a:pt x="23" y="27"/>
                  <a:pt x="23" y="27"/>
                  <a:pt x="23" y="27"/>
                </a:cubicBezTo>
                <a:cubicBezTo>
                  <a:pt x="23" y="2"/>
                  <a:pt x="23" y="2"/>
                  <a:pt x="23" y="2"/>
                </a:cubicBezTo>
                <a:cubicBezTo>
                  <a:pt x="23" y="1"/>
                  <a:pt x="23" y="0"/>
                  <a:pt x="24" y="0"/>
                </a:cubicBezTo>
                <a:cubicBezTo>
                  <a:pt x="25" y="0"/>
                  <a:pt x="26" y="1"/>
                  <a:pt x="26" y="2"/>
                </a:cubicBezTo>
                <a:cubicBezTo>
                  <a:pt x="26" y="28"/>
                  <a:pt x="26" y="28"/>
                  <a:pt x="26" y="28"/>
                </a:cubicBezTo>
                <a:cubicBezTo>
                  <a:pt x="26" y="29"/>
                  <a:pt x="25" y="30"/>
                  <a:pt x="24" y="30"/>
                </a:cubicBezTo>
                <a:cubicBezTo>
                  <a:pt x="1" y="30"/>
                  <a:pt x="1" y="30"/>
                  <a:pt x="1" y="30"/>
                </a:cubicBezTo>
                <a:cubicBezTo>
                  <a:pt x="0" y="30"/>
                  <a:pt x="0" y="29"/>
                  <a:pt x="0" y="28"/>
                </a:cubicBezTo>
                <a:cubicBezTo>
                  <a:pt x="0" y="27"/>
                  <a:pt x="0" y="27"/>
                  <a:pt x="1" y="27"/>
                </a:cubicBezTo>
                <a:close/>
              </a:path>
            </a:pathLst>
          </a:custGeom>
          <a:solidFill>
            <a:srgbClr val="0070C0"/>
          </a:solidFill>
          <a:ln>
            <a:noFill/>
          </a:ln>
        </p:spPr>
        <p:txBody>
          <a:bodyPr vert="horz" wrap="square" lIns="54007" tIns="27003" rIns="54007" bIns="27003" numCol="1" anchor="t" anchorCtr="0" compatLnSpc="1"/>
          <a:lstStyle/>
          <a:p>
            <a:pPr defTabSz="540385" fontAlgn="auto">
              <a:spcBef>
                <a:spcPts val="0"/>
              </a:spcBef>
              <a:spcAft>
                <a:spcPts val="0"/>
              </a:spcAft>
              <a:defRPr/>
            </a:pPr>
            <a:endParaRPr lang="zh-CN" altLang="en-US" sz="800" kern="0">
              <a:solidFill>
                <a:prstClr val="black"/>
              </a:solidFill>
            </a:endParaRPr>
          </a:p>
        </p:txBody>
      </p:sp>
      <p:sp>
        <p:nvSpPr>
          <p:cNvPr id="93" name="TextBox 96"/>
          <p:cNvSpPr txBox="1"/>
          <p:nvPr/>
        </p:nvSpPr>
        <p:spPr>
          <a:xfrm>
            <a:off x="7701039" y="3120036"/>
            <a:ext cx="1767877" cy="804380"/>
          </a:xfrm>
          <a:prstGeom prst="rect">
            <a:avLst/>
          </a:prstGeom>
          <a:noFill/>
        </p:spPr>
        <p:txBody>
          <a:bodyPr wrap="square" lIns="72002" tIns="36001" rIns="72002" bIns="36001" rtlCol="0">
            <a:spAutoFit/>
          </a:bodyPr>
          <a:lstStyle/>
          <a:p>
            <a:pPr>
              <a:lnSpc>
                <a:spcPct val="130000"/>
              </a:lnSpc>
            </a:pPr>
            <a:r>
              <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rPr>
              <a:t>储备对国家具有重要战略意义的能源、矿产资源等</a:t>
            </a:r>
            <a:endParaRPr lang="zh-CN" altLang="en-US" sz="126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4" name="TextBox 99"/>
          <p:cNvSpPr txBox="1"/>
          <p:nvPr/>
        </p:nvSpPr>
        <p:spPr>
          <a:xfrm>
            <a:off x="7840112" y="2575629"/>
            <a:ext cx="1409743" cy="320729"/>
          </a:xfrm>
          <a:prstGeom prst="rect">
            <a:avLst/>
          </a:prstGeom>
          <a:noFill/>
        </p:spPr>
        <p:txBody>
          <a:bodyPr wrap="square" lIns="72002" tIns="0" rIns="72002" bIns="0" rtlCol="0" anchor="t">
            <a:spAutoFit/>
          </a:bodyPr>
          <a:lstStyle/>
          <a:p>
            <a:pPr algn="just">
              <a:lnSpc>
                <a:spcPct val="150000"/>
              </a:lnSpc>
            </a:pPr>
            <a:r>
              <a:rPr lang="zh-CN" altLang="en-US" sz="1575" b="1" dirty="0">
                <a:solidFill>
                  <a:srgbClr val="1F497D"/>
                </a:solidFill>
                <a:latin typeface="微软雅黑" panose="020B0503020204020204" pitchFamily="34" charset="-122"/>
                <a:ea typeface="微软雅黑" panose="020B0503020204020204" pitchFamily="34" charset="-122"/>
              </a:rPr>
              <a:t>获得战略资源</a:t>
            </a:r>
            <a:endParaRPr lang="zh-CN" altLang="en-US" sz="1575" b="1" dirty="0">
              <a:solidFill>
                <a:srgbClr val="1F497D"/>
              </a:solidFill>
              <a:latin typeface="微软雅黑" panose="020B0503020204020204" pitchFamily="34" charset="-122"/>
              <a:ea typeface="微软雅黑" panose="020B0503020204020204" pitchFamily="34" charset="-122"/>
            </a:endParaRPr>
          </a:p>
        </p:txBody>
      </p:sp>
      <p:sp>
        <p:nvSpPr>
          <p:cNvPr id="99" name="Freeform 58"/>
          <p:cNvSpPr>
            <a:spLocks noEditPoints="1"/>
          </p:cNvSpPr>
          <p:nvPr/>
        </p:nvSpPr>
        <p:spPr bwMode="auto">
          <a:xfrm>
            <a:off x="8376229" y="1644949"/>
            <a:ext cx="303709" cy="307458"/>
          </a:xfrm>
          <a:custGeom>
            <a:avLst/>
            <a:gdLst>
              <a:gd name="T0" fmla="*/ 189 w 236"/>
              <a:gd name="T1" fmla="*/ 60 h 239"/>
              <a:gd name="T2" fmla="*/ 196 w 236"/>
              <a:gd name="T3" fmla="*/ 122 h 239"/>
              <a:gd name="T4" fmla="*/ 198 w 236"/>
              <a:gd name="T5" fmla="*/ 136 h 239"/>
              <a:gd name="T6" fmla="*/ 208 w 236"/>
              <a:gd name="T7" fmla="*/ 157 h 239"/>
              <a:gd name="T8" fmla="*/ 189 w 236"/>
              <a:gd name="T9" fmla="*/ 195 h 239"/>
              <a:gd name="T10" fmla="*/ 168 w 236"/>
              <a:gd name="T11" fmla="*/ 156 h 239"/>
              <a:gd name="T12" fmla="*/ 168 w 236"/>
              <a:gd name="T13" fmla="*/ 78 h 239"/>
              <a:gd name="T14" fmla="*/ 182 w 236"/>
              <a:gd name="T15" fmla="*/ 92 h 239"/>
              <a:gd name="T16" fmla="*/ 185 w 236"/>
              <a:gd name="T17" fmla="*/ 107 h 239"/>
              <a:gd name="T18" fmla="*/ 189 w 236"/>
              <a:gd name="T19" fmla="*/ 141 h 239"/>
              <a:gd name="T20" fmla="*/ 189 w 236"/>
              <a:gd name="T21" fmla="*/ 130 h 239"/>
              <a:gd name="T22" fmla="*/ 168 w 236"/>
              <a:gd name="T23" fmla="*/ 155 h 239"/>
              <a:gd name="T24" fmla="*/ 160 w 236"/>
              <a:gd name="T25" fmla="*/ 138 h 239"/>
              <a:gd name="T26" fmla="*/ 165 w 236"/>
              <a:gd name="T27" fmla="*/ 172 h 239"/>
              <a:gd name="T28" fmla="*/ 168 w 236"/>
              <a:gd name="T29" fmla="*/ 16 h 239"/>
              <a:gd name="T30" fmla="*/ 163 w 236"/>
              <a:gd name="T31" fmla="*/ 49 h 239"/>
              <a:gd name="T32" fmla="*/ 168 w 236"/>
              <a:gd name="T33" fmla="*/ 78 h 239"/>
              <a:gd name="T34" fmla="*/ 159 w 236"/>
              <a:gd name="T35" fmla="*/ 118 h 239"/>
              <a:gd name="T36" fmla="*/ 159 w 236"/>
              <a:gd name="T37" fmla="*/ 209 h 239"/>
              <a:gd name="T38" fmla="*/ 159 w 236"/>
              <a:gd name="T39" fmla="*/ 5 h 239"/>
              <a:gd name="T40" fmla="*/ 159 w 236"/>
              <a:gd name="T41" fmla="*/ 40 h 239"/>
              <a:gd name="T42" fmla="*/ 144 w 236"/>
              <a:gd name="T43" fmla="*/ 89 h 239"/>
              <a:gd name="T44" fmla="*/ 159 w 236"/>
              <a:gd name="T45" fmla="*/ 108 h 239"/>
              <a:gd name="T46" fmla="*/ 159 w 236"/>
              <a:gd name="T47" fmla="*/ 136 h 239"/>
              <a:gd name="T48" fmla="*/ 144 w 236"/>
              <a:gd name="T49" fmla="*/ 162 h 239"/>
              <a:gd name="T50" fmla="*/ 151 w 236"/>
              <a:gd name="T51" fmla="*/ 143 h 239"/>
              <a:gd name="T52" fmla="*/ 146 w 236"/>
              <a:gd name="T53" fmla="*/ 109 h 239"/>
              <a:gd name="T54" fmla="*/ 123 w 236"/>
              <a:gd name="T55" fmla="*/ 7 h 239"/>
              <a:gd name="T56" fmla="*/ 144 w 236"/>
              <a:gd name="T57" fmla="*/ 0 h 239"/>
              <a:gd name="T58" fmla="*/ 144 w 236"/>
              <a:gd name="T59" fmla="*/ 187 h 239"/>
              <a:gd name="T60" fmla="*/ 123 w 236"/>
              <a:gd name="T61" fmla="*/ 225 h 239"/>
              <a:gd name="T62" fmla="*/ 140 w 236"/>
              <a:gd name="T63" fmla="*/ 96 h 239"/>
              <a:gd name="T64" fmla="*/ 123 w 236"/>
              <a:gd name="T65" fmla="*/ 135 h 239"/>
              <a:gd name="T66" fmla="*/ 137 w 236"/>
              <a:gd name="T67" fmla="*/ 113 h 239"/>
              <a:gd name="T68" fmla="*/ 123 w 236"/>
              <a:gd name="T69" fmla="*/ 82 h 239"/>
              <a:gd name="T70" fmla="*/ 125 w 236"/>
              <a:gd name="T71" fmla="*/ 171 h 239"/>
              <a:gd name="T72" fmla="*/ 123 w 236"/>
              <a:gd name="T73" fmla="*/ 7 h 239"/>
              <a:gd name="T74" fmla="*/ 123 w 236"/>
              <a:gd name="T75" fmla="*/ 7 h 239"/>
              <a:gd name="T76" fmla="*/ 123 w 236"/>
              <a:gd name="T77" fmla="*/ 177 h 239"/>
              <a:gd name="T78" fmla="*/ 121 w 236"/>
              <a:gd name="T79" fmla="*/ 162 h 239"/>
              <a:gd name="T80" fmla="*/ 123 w 236"/>
              <a:gd name="T81" fmla="*/ 135 h 239"/>
              <a:gd name="T82" fmla="*/ 99 w 236"/>
              <a:gd name="T83" fmla="*/ 124 h 239"/>
              <a:gd name="T84" fmla="*/ 106 w 236"/>
              <a:gd name="T85" fmla="*/ 164 h 239"/>
              <a:gd name="T86" fmla="*/ 108 w 236"/>
              <a:gd name="T87" fmla="*/ 179 h 239"/>
              <a:gd name="T88" fmla="*/ 118 w 236"/>
              <a:gd name="T89" fmla="*/ 199 h 239"/>
              <a:gd name="T90" fmla="*/ 123 w 236"/>
              <a:gd name="T91" fmla="*/ 99 h 239"/>
              <a:gd name="T92" fmla="*/ 99 w 236"/>
              <a:gd name="T93" fmla="*/ 18 h 239"/>
              <a:gd name="T94" fmla="*/ 99 w 236"/>
              <a:gd name="T95" fmla="*/ 18 h 239"/>
              <a:gd name="T96" fmla="*/ 89 w 236"/>
              <a:gd name="T97" fmla="*/ 212 h 239"/>
              <a:gd name="T98" fmla="*/ 99 w 236"/>
              <a:gd name="T99" fmla="*/ 183 h 239"/>
              <a:gd name="T100" fmla="*/ 71 w 236"/>
              <a:gd name="T101" fmla="*/ 227 h 239"/>
              <a:gd name="T102" fmla="*/ 95 w 236"/>
              <a:gd name="T103" fmla="*/ 117 h 239"/>
              <a:gd name="T104" fmla="*/ 71 w 236"/>
              <a:gd name="T105" fmla="*/ 160 h 239"/>
              <a:gd name="T106" fmla="*/ 92 w 236"/>
              <a:gd name="T107" fmla="*/ 134 h 239"/>
              <a:gd name="T108" fmla="*/ 71 w 236"/>
              <a:gd name="T109" fmla="*/ 107 h 239"/>
              <a:gd name="T110" fmla="*/ 7 w 236"/>
              <a:gd name="T111" fmla="*/ 91 h 239"/>
              <a:gd name="T112" fmla="*/ 70 w 236"/>
              <a:gd name="T113" fmla="*/ 181 h 239"/>
              <a:gd name="T114" fmla="*/ 71 w 236"/>
              <a:gd name="T115" fmla="*/ 149 h 239"/>
              <a:gd name="T116" fmla="*/ 52 w 236"/>
              <a:gd name="T117" fmla="*/ 133 h 239"/>
              <a:gd name="T118" fmla="*/ 35 w 236"/>
              <a:gd name="T119" fmla="*/ 109 h 239"/>
              <a:gd name="T120" fmla="*/ 71 w 236"/>
              <a:gd name="T121" fmla="*/ 3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6" h="239">
                <a:moveTo>
                  <a:pt x="189" y="195"/>
                </a:moveTo>
                <a:cubicBezTo>
                  <a:pt x="216" y="182"/>
                  <a:pt x="216" y="182"/>
                  <a:pt x="216" y="182"/>
                </a:cubicBezTo>
                <a:cubicBezTo>
                  <a:pt x="230" y="176"/>
                  <a:pt x="236" y="159"/>
                  <a:pt x="229" y="146"/>
                </a:cubicBezTo>
                <a:cubicBezTo>
                  <a:pt x="189" y="60"/>
                  <a:pt x="189" y="60"/>
                  <a:pt x="189" y="60"/>
                </a:cubicBezTo>
                <a:cubicBezTo>
                  <a:pt x="189" y="107"/>
                  <a:pt x="189" y="107"/>
                  <a:pt x="189" y="107"/>
                </a:cubicBezTo>
                <a:cubicBezTo>
                  <a:pt x="190" y="108"/>
                  <a:pt x="190" y="108"/>
                  <a:pt x="190" y="109"/>
                </a:cubicBezTo>
                <a:cubicBezTo>
                  <a:pt x="196" y="122"/>
                  <a:pt x="196" y="122"/>
                  <a:pt x="196" y="122"/>
                </a:cubicBezTo>
                <a:cubicBezTo>
                  <a:pt x="196" y="122"/>
                  <a:pt x="196" y="122"/>
                  <a:pt x="196" y="122"/>
                </a:cubicBezTo>
                <a:cubicBezTo>
                  <a:pt x="197" y="124"/>
                  <a:pt x="196" y="126"/>
                  <a:pt x="194" y="127"/>
                </a:cubicBezTo>
                <a:cubicBezTo>
                  <a:pt x="189" y="130"/>
                  <a:pt x="189" y="130"/>
                  <a:pt x="189" y="130"/>
                </a:cubicBezTo>
                <a:cubicBezTo>
                  <a:pt x="189" y="141"/>
                  <a:pt x="189" y="141"/>
                  <a:pt x="189" y="141"/>
                </a:cubicBezTo>
                <a:cubicBezTo>
                  <a:pt x="198" y="136"/>
                  <a:pt x="198" y="136"/>
                  <a:pt x="198" y="136"/>
                </a:cubicBezTo>
                <a:cubicBezTo>
                  <a:pt x="201" y="135"/>
                  <a:pt x="203" y="136"/>
                  <a:pt x="204" y="138"/>
                </a:cubicBezTo>
                <a:cubicBezTo>
                  <a:pt x="210" y="151"/>
                  <a:pt x="210" y="151"/>
                  <a:pt x="210" y="151"/>
                </a:cubicBezTo>
                <a:cubicBezTo>
                  <a:pt x="210" y="151"/>
                  <a:pt x="210" y="151"/>
                  <a:pt x="210" y="151"/>
                </a:cubicBezTo>
                <a:cubicBezTo>
                  <a:pt x="211" y="153"/>
                  <a:pt x="210" y="156"/>
                  <a:pt x="208" y="157"/>
                </a:cubicBezTo>
                <a:cubicBezTo>
                  <a:pt x="189" y="166"/>
                  <a:pt x="189" y="166"/>
                  <a:pt x="189" y="166"/>
                </a:cubicBezTo>
                <a:lnTo>
                  <a:pt x="189" y="195"/>
                </a:lnTo>
                <a:close/>
                <a:moveTo>
                  <a:pt x="168" y="204"/>
                </a:moveTo>
                <a:cubicBezTo>
                  <a:pt x="189" y="195"/>
                  <a:pt x="189" y="195"/>
                  <a:pt x="189" y="195"/>
                </a:cubicBezTo>
                <a:cubicBezTo>
                  <a:pt x="189" y="166"/>
                  <a:pt x="189" y="166"/>
                  <a:pt x="189" y="166"/>
                </a:cubicBezTo>
                <a:cubicBezTo>
                  <a:pt x="180" y="170"/>
                  <a:pt x="180" y="170"/>
                  <a:pt x="180" y="170"/>
                </a:cubicBezTo>
                <a:cubicBezTo>
                  <a:pt x="178" y="171"/>
                  <a:pt x="175" y="170"/>
                  <a:pt x="174" y="168"/>
                </a:cubicBezTo>
                <a:cubicBezTo>
                  <a:pt x="168" y="156"/>
                  <a:pt x="168" y="156"/>
                  <a:pt x="168" y="156"/>
                </a:cubicBezTo>
                <a:cubicBezTo>
                  <a:pt x="168" y="204"/>
                  <a:pt x="168" y="204"/>
                  <a:pt x="168" y="204"/>
                </a:cubicBezTo>
                <a:close/>
                <a:moveTo>
                  <a:pt x="189" y="60"/>
                </a:moveTo>
                <a:cubicBezTo>
                  <a:pt x="168" y="16"/>
                  <a:pt x="168" y="16"/>
                  <a:pt x="168" y="16"/>
                </a:cubicBezTo>
                <a:cubicBezTo>
                  <a:pt x="168" y="78"/>
                  <a:pt x="168" y="78"/>
                  <a:pt x="168" y="78"/>
                </a:cubicBezTo>
                <a:cubicBezTo>
                  <a:pt x="171" y="77"/>
                  <a:pt x="171" y="77"/>
                  <a:pt x="171" y="77"/>
                </a:cubicBezTo>
                <a:cubicBezTo>
                  <a:pt x="173" y="76"/>
                  <a:pt x="175" y="77"/>
                  <a:pt x="176" y="79"/>
                </a:cubicBezTo>
                <a:cubicBezTo>
                  <a:pt x="182" y="92"/>
                  <a:pt x="182" y="92"/>
                  <a:pt x="182" y="92"/>
                </a:cubicBezTo>
                <a:cubicBezTo>
                  <a:pt x="182" y="92"/>
                  <a:pt x="182" y="92"/>
                  <a:pt x="182" y="92"/>
                </a:cubicBezTo>
                <a:cubicBezTo>
                  <a:pt x="183" y="94"/>
                  <a:pt x="182" y="97"/>
                  <a:pt x="180" y="98"/>
                </a:cubicBezTo>
                <a:cubicBezTo>
                  <a:pt x="168" y="103"/>
                  <a:pt x="168" y="103"/>
                  <a:pt x="168" y="103"/>
                </a:cubicBezTo>
                <a:cubicBezTo>
                  <a:pt x="168" y="114"/>
                  <a:pt x="168" y="114"/>
                  <a:pt x="168" y="114"/>
                </a:cubicBezTo>
                <a:cubicBezTo>
                  <a:pt x="185" y="107"/>
                  <a:pt x="185" y="107"/>
                  <a:pt x="185" y="107"/>
                </a:cubicBezTo>
                <a:cubicBezTo>
                  <a:pt x="186" y="106"/>
                  <a:pt x="188" y="106"/>
                  <a:pt x="189" y="107"/>
                </a:cubicBezTo>
                <a:cubicBezTo>
                  <a:pt x="189" y="60"/>
                  <a:pt x="189" y="60"/>
                  <a:pt x="189" y="60"/>
                </a:cubicBezTo>
                <a:close/>
                <a:moveTo>
                  <a:pt x="189" y="130"/>
                </a:moveTo>
                <a:cubicBezTo>
                  <a:pt x="189" y="141"/>
                  <a:pt x="189" y="141"/>
                  <a:pt x="189" y="141"/>
                </a:cubicBezTo>
                <a:cubicBezTo>
                  <a:pt x="170" y="150"/>
                  <a:pt x="170" y="150"/>
                  <a:pt x="170" y="150"/>
                </a:cubicBezTo>
                <a:cubicBezTo>
                  <a:pt x="169" y="150"/>
                  <a:pt x="169" y="151"/>
                  <a:pt x="168" y="151"/>
                </a:cubicBezTo>
                <a:cubicBezTo>
                  <a:pt x="168" y="139"/>
                  <a:pt x="168" y="139"/>
                  <a:pt x="168" y="139"/>
                </a:cubicBezTo>
                <a:lnTo>
                  <a:pt x="189" y="130"/>
                </a:lnTo>
                <a:close/>
                <a:moveTo>
                  <a:pt x="159" y="209"/>
                </a:moveTo>
                <a:cubicBezTo>
                  <a:pt x="168" y="204"/>
                  <a:pt x="168" y="204"/>
                  <a:pt x="168" y="204"/>
                </a:cubicBezTo>
                <a:cubicBezTo>
                  <a:pt x="168" y="156"/>
                  <a:pt x="168" y="156"/>
                  <a:pt x="168" y="156"/>
                </a:cubicBezTo>
                <a:cubicBezTo>
                  <a:pt x="168" y="155"/>
                  <a:pt x="168" y="155"/>
                  <a:pt x="168" y="155"/>
                </a:cubicBezTo>
                <a:cubicBezTo>
                  <a:pt x="168" y="154"/>
                  <a:pt x="168" y="152"/>
                  <a:pt x="168" y="151"/>
                </a:cubicBezTo>
                <a:cubicBezTo>
                  <a:pt x="168" y="139"/>
                  <a:pt x="168" y="139"/>
                  <a:pt x="168" y="139"/>
                </a:cubicBezTo>
                <a:cubicBezTo>
                  <a:pt x="166" y="141"/>
                  <a:pt x="166" y="141"/>
                  <a:pt x="166" y="141"/>
                </a:cubicBezTo>
                <a:cubicBezTo>
                  <a:pt x="164" y="142"/>
                  <a:pt x="161" y="141"/>
                  <a:pt x="160" y="138"/>
                </a:cubicBezTo>
                <a:cubicBezTo>
                  <a:pt x="159" y="136"/>
                  <a:pt x="159" y="136"/>
                  <a:pt x="159" y="136"/>
                </a:cubicBezTo>
                <a:cubicBezTo>
                  <a:pt x="159" y="160"/>
                  <a:pt x="159" y="160"/>
                  <a:pt x="159" y="160"/>
                </a:cubicBezTo>
                <a:cubicBezTo>
                  <a:pt x="165" y="172"/>
                  <a:pt x="165" y="172"/>
                  <a:pt x="165" y="172"/>
                </a:cubicBezTo>
                <a:cubicBezTo>
                  <a:pt x="165" y="172"/>
                  <a:pt x="165" y="172"/>
                  <a:pt x="165" y="172"/>
                </a:cubicBezTo>
                <a:cubicBezTo>
                  <a:pt x="166" y="175"/>
                  <a:pt x="165" y="177"/>
                  <a:pt x="163" y="178"/>
                </a:cubicBezTo>
                <a:cubicBezTo>
                  <a:pt x="159" y="180"/>
                  <a:pt x="159" y="180"/>
                  <a:pt x="159" y="180"/>
                </a:cubicBezTo>
                <a:cubicBezTo>
                  <a:pt x="159" y="209"/>
                  <a:pt x="159" y="209"/>
                  <a:pt x="159" y="209"/>
                </a:cubicBezTo>
                <a:close/>
                <a:moveTo>
                  <a:pt x="168" y="16"/>
                </a:moveTo>
                <a:cubicBezTo>
                  <a:pt x="168" y="15"/>
                  <a:pt x="168" y="15"/>
                  <a:pt x="168" y="15"/>
                </a:cubicBezTo>
                <a:cubicBezTo>
                  <a:pt x="166" y="11"/>
                  <a:pt x="163" y="7"/>
                  <a:pt x="159" y="5"/>
                </a:cubicBezTo>
                <a:cubicBezTo>
                  <a:pt x="159" y="40"/>
                  <a:pt x="159" y="40"/>
                  <a:pt x="159" y="40"/>
                </a:cubicBezTo>
                <a:cubicBezTo>
                  <a:pt x="163" y="49"/>
                  <a:pt x="163" y="49"/>
                  <a:pt x="163" y="49"/>
                </a:cubicBezTo>
                <a:cubicBezTo>
                  <a:pt x="163" y="49"/>
                  <a:pt x="163" y="49"/>
                  <a:pt x="163" y="49"/>
                </a:cubicBezTo>
                <a:cubicBezTo>
                  <a:pt x="166" y="55"/>
                  <a:pt x="164" y="61"/>
                  <a:pt x="159" y="65"/>
                </a:cubicBezTo>
                <a:cubicBezTo>
                  <a:pt x="159" y="82"/>
                  <a:pt x="159" y="82"/>
                  <a:pt x="159" y="82"/>
                </a:cubicBezTo>
                <a:cubicBezTo>
                  <a:pt x="168" y="78"/>
                  <a:pt x="168" y="78"/>
                  <a:pt x="168" y="78"/>
                </a:cubicBezTo>
                <a:cubicBezTo>
                  <a:pt x="168" y="16"/>
                  <a:pt x="168" y="16"/>
                  <a:pt x="168" y="16"/>
                </a:cubicBezTo>
                <a:close/>
                <a:moveTo>
                  <a:pt x="168" y="103"/>
                </a:moveTo>
                <a:cubicBezTo>
                  <a:pt x="168" y="114"/>
                  <a:pt x="168" y="114"/>
                  <a:pt x="168" y="114"/>
                </a:cubicBezTo>
                <a:cubicBezTo>
                  <a:pt x="159" y="118"/>
                  <a:pt x="159" y="118"/>
                  <a:pt x="159" y="118"/>
                </a:cubicBezTo>
                <a:cubicBezTo>
                  <a:pt x="159" y="108"/>
                  <a:pt x="159" y="108"/>
                  <a:pt x="159" y="108"/>
                </a:cubicBezTo>
                <a:lnTo>
                  <a:pt x="168" y="103"/>
                </a:lnTo>
                <a:close/>
                <a:moveTo>
                  <a:pt x="144" y="216"/>
                </a:moveTo>
                <a:cubicBezTo>
                  <a:pt x="159" y="209"/>
                  <a:pt x="159" y="209"/>
                  <a:pt x="159" y="209"/>
                </a:cubicBezTo>
                <a:cubicBezTo>
                  <a:pt x="159" y="180"/>
                  <a:pt x="159" y="180"/>
                  <a:pt x="159" y="180"/>
                </a:cubicBezTo>
                <a:cubicBezTo>
                  <a:pt x="144" y="187"/>
                  <a:pt x="144" y="187"/>
                  <a:pt x="144" y="187"/>
                </a:cubicBezTo>
                <a:cubicBezTo>
                  <a:pt x="144" y="216"/>
                  <a:pt x="144" y="216"/>
                  <a:pt x="144" y="216"/>
                </a:cubicBezTo>
                <a:close/>
                <a:moveTo>
                  <a:pt x="159" y="5"/>
                </a:moveTo>
                <a:cubicBezTo>
                  <a:pt x="155" y="2"/>
                  <a:pt x="149" y="0"/>
                  <a:pt x="144" y="0"/>
                </a:cubicBezTo>
                <a:cubicBezTo>
                  <a:pt x="144" y="22"/>
                  <a:pt x="144" y="22"/>
                  <a:pt x="144" y="22"/>
                </a:cubicBezTo>
                <a:cubicBezTo>
                  <a:pt x="148" y="23"/>
                  <a:pt x="152" y="25"/>
                  <a:pt x="154" y="30"/>
                </a:cubicBezTo>
                <a:cubicBezTo>
                  <a:pt x="159" y="40"/>
                  <a:pt x="159" y="40"/>
                  <a:pt x="159" y="40"/>
                </a:cubicBezTo>
                <a:cubicBezTo>
                  <a:pt x="159" y="5"/>
                  <a:pt x="159" y="5"/>
                  <a:pt x="159" y="5"/>
                </a:cubicBezTo>
                <a:close/>
                <a:moveTo>
                  <a:pt x="159" y="65"/>
                </a:moveTo>
                <a:cubicBezTo>
                  <a:pt x="159" y="82"/>
                  <a:pt x="159" y="82"/>
                  <a:pt x="159" y="82"/>
                </a:cubicBezTo>
                <a:cubicBezTo>
                  <a:pt x="144" y="89"/>
                  <a:pt x="144" y="89"/>
                  <a:pt x="144" y="89"/>
                </a:cubicBezTo>
                <a:cubicBezTo>
                  <a:pt x="144" y="72"/>
                  <a:pt x="144" y="72"/>
                  <a:pt x="144" y="72"/>
                </a:cubicBezTo>
                <a:cubicBezTo>
                  <a:pt x="157" y="66"/>
                  <a:pt x="157" y="66"/>
                  <a:pt x="157" y="66"/>
                </a:cubicBezTo>
                <a:cubicBezTo>
                  <a:pt x="158" y="66"/>
                  <a:pt x="159" y="66"/>
                  <a:pt x="159" y="65"/>
                </a:cubicBezTo>
                <a:close/>
                <a:moveTo>
                  <a:pt x="159" y="108"/>
                </a:moveTo>
                <a:cubicBezTo>
                  <a:pt x="159" y="118"/>
                  <a:pt x="159" y="118"/>
                  <a:pt x="159" y="118"/>
                </a:cubicBezTo>
                <a:cubicBezTo>
                  <a:pt x="156" y="120"/>
                  <a:pt x="156" y="120"/>
                  <a:pt x="156" y="120"/>
                </a:cubicBezTo>
                <a:cubicBezTo>
                  <a:pt x="154" y="121"/>
                  <a:pt x="153" y="123"/>
                  <a:pt x="154" y="126"/>
                </a:cubicBezTo>
                <a:cubicBezTo>
                  <a:pt x="159" y="136"/>
                  <a:pt x="159" y="136"/>
                  <a:pt x="159" y="136"/>
                </a:cubicBezTo>
                <a:cubicBezTo>
                  <a:pt x="159" y="160"/>
                  <a:pt x="159" y="160"/>
                  <a:pt x="159" y="160"/>
                </a:cubicBezTo>
                <a:cubicBezTo>
                  <a:pt x="159" y="159"/>
                  <a:pt x="159" y="159"/>
                  <a:pt x="159" y="159"/>
                </a:cubicBezTo>
                <a:cubicBezTo>
                  <a:pt x="158" y="157"/>
                  <a:pt x="155" y="156"/>
                  <a:pt x="153" y="157"/>
                </a:cubicBezTo>
                <a:cubicBezTo>
                  <a:pt x="144" y="162"/>
                  <a:pt x="144" y="162"/>
                  <a:pt x="144" y="162"/>
                </a:cubicBezTo>
                <a:cubicBezTo>
                  <a:pt x="144" y="151"/>
                  <a:pt x="144" y="151"/>
                  <a:pt x="144" y="151"/>
                </a:cubicBezTo>
                <a:cubicBezTo>
                  <a:pt x="149" y="148"/>
                  <a:pt x="149" y="148"/>
                  <a:pt x="149" y="148"/>
                </a:cubicBezTo>
                <a:cubicBezTo>
                  <a:pt x="151" y="147"/>
                  <a:pt x="152" y="145"/>
                  <a:pt x="151" y="143"/>
                </a:cubicBezTo>
                <a:cubicBezTo>
                  <a:pt x="151" y="143"/>
                  <a:pt x="151" y="143"/>
                  <a:pt x="151" y="143"/>
                </a:cubicBezTo>
                <a:cubicBezTo>
                  <a:pt x="145" y="130"/>
                  <a:pt x="145" y="130"/>
                  <a:pt x="145" y="130"/>
                </a:cubicBezTo>
                <a:cubicBezTo>
                  <a:pt x="145" y="129"/>
                  <a:pt x="144" y="129"/>
                  <a:pt x="144" y="128"/>
                </a:cubicBezTo>
                <a:cubicBezTo>
                  <a:pt x="144" y="104"/>
                  <a:pt x="144" y="104"/>
                  <a:pt x="144" y="104"/>
                </a:cubicBezTo>
                <a:cubicBezTo>
                  <a:pt x="146" y="109"/>
                  <a:pt x="146" y="109"/>
                  <a:pt x="146" y="109"/>
                </a:cubicBezTo>
                <a:cubicBezTo>
                  <a:pt x="147" y="111"/>
                  <a:pt x="150" y="112"/>
                  <a:pt x="152" y="111"/>
                </a:cubicBezTo>
                <a:lnTo>
                  <a:pt x="159" y="108"/>
                </a:lnTo>
                <a:close/>
                <a:moveTo>
                  <a:pt x="132" y="2"/>
                </a:moveTo>
                <a:cubicBezTo>
                  <a:pt x="123" y="7"/>
                  <a:pt x="123" y="7"/>
                  <a:pt x="123" y="7"/>
                </a:cubicBezTo>
                <a:cubicBezTo>
                  <a:pt x="123" y="30"/>
                  <a:pt x="123" y="30"/>
                  <a:pt x="123" y="30"/>
                </a:cubicBezTo>
                <a:cubicBezTo>
                  <a:pt x="137" y="23"/>
                  <a:pt x="137" y="23"/>
                  <a:pt x="137" y="23"/>
                </a:cubicBezTo>
                <a:cubicBezTo>
                  <a:pt x="139" y="22"/>
                  <a:pt x="142" y="22"/>
                  <a:pt x="144" y="22"/>
                </a:cubicBezTo>
                <a:cubicBezTo>
                  <a:pt x="144" y="0"/>
                  <a:pt x="144" y="0"/>
                  <a:pt x="144" y="0"/>
                </a:cubicBezTo>
                <a:cubicBezTo>
                  <a:pt x="140" y="0"/>
                  <a:pt x="136" y="1"/>
                  <a:pt x="132" y="2"/>
                </a:cubicBezTo>
                <a:close/>
                <a:moveTo>
                  <a:pt x="123" y="225"/>
                </a:moveTo>
                <a:cubicBezTo>
                  <a:pt x="144" y="216"/>
                  <a:pt x="144" y="216"/>
                  <a:pt x="144" y="216"/>
                </a:cubicBezTo>
                <a:cubicBezTo>
                  <a:pt x="144" y="187"/>
                  <a:pt x="144" y="187"/>
                  <a:pt x="144" y="187"/>
                </a:cubicBezTo>
                <a:cubicBezTo>
                  <a:pt x="135" y="191"/>
                  <a:pt x="135" y="191"/>
                  <a:pt x="135" y="191"/>
                </a:cubicBezTo>
                <a:cubicBezTo>
                  <a:pt x="133" y="192"/>
                  <a:pt x="130" y="191"/>
                  <a:pt x="129" y="189"/>
                </a:cubicBezTo>
                <a:cubicBezTo>
                  <a:pt x="123" y="177"/>
                  <a:pt x="123" y="177"/>
                  <a:pt x="123" y="177"/>
                </a:cubicBezTo>
                <a:cubicBezTo>
                  <a:pt x="123" y="225"/>
                  <a:pt x="123" y="225"/>
                  <a:pt x="123" y="225"/>
                </a:cubicBezTo>
                <a:close/>
                <a:moveTo>
                  <a:pt x="144" y="72"/>
                </a:moveTo>
                <a:cubicBezTo>
                  <a:pt x="144" y="89"/>
                  <a:pt x="144" y="89"/>
                  <a:pt x="144" y="89"/>
                </a:cubicBezTo>
                <a:cubicBezTo>
                  <a:pt x="142" y="90"/>
                  <a:pt x="142" y="90"/>
                  <a:pt x="142" y="90"/>
                </a:cubicBezTo>
                <a:cubicBezTo>
                  <a:pt x="140" y="91"/>
                  <a:pt x="139" y="94"/>
                  <a:pt x="140" y="96"/>
                </a:cubicBezTo>
                <a:cubicBezTo>
                  <a:pt x="144" y="104"/>
                  <a:pt x="144" y="104"/>
                  <a:pt x="144" y="104"/>
                </a:cubicBezTo>
                <a:cubicBezTo>
                  <a:pt x="144" y="128"/>
                  <a:pt x="144" y="128"/>
                  <a:pt x="144" y="128"/>
                </a:cubicBezTo>
                <a:cubicBezTo>
                  <a:pt x="143" y="127"/>
                  <a:pt x="141" y="127"/>
                  <a:pt x="139" y="128"/>
                </a:cubicBezTo>
                <a:cubicBezTo>
                  <a:pt x="123" y="135"/>
                  <a:pt x="123" y="135"/>
                  <a:pt x="123" y="135"/>
                </a:cubicBezTo>
                <a:cubicBezTo>
                  <a:pt x="123" y="125"/>
                  <a:pt x="123" y="125"/>
                  <a:pt x="123" y="125"/>
                </a:cubicBezTo>
                <a:cubicBezTo>
                  <a:pt x="135" y="119"/>
                  <a:pt x="135" y="119"/>
                  <a:pt x="135" y="119"/>
                </a:cubicBezTo>
                <a:cubicBezTo>
                  <a:pt x="137" y="118"/>
                  <a:pt x="138" y="115"/>
                  <a:pt x="137" y="113"/>
                </a:cubicBezTo>
                <a:cubicBezTo>
                  <a:pt x="137" y="113"/>
                  <a:pt x="137" y="113"/>
                  <a:pt x="137" y="113"/>
                </a:cubicBezTo>
                <a:cubicBezTo>
                  <a:pt x="131" y="100"/>
                  <a:pt x="131" y="100"/>
                  <a:pt x="131" y="100"/>
                </a:cubicBezTo>
                <a:cubicBezTo>
                  <a:pt x="130" y="98"/>
                  <a:pt x="128" y="97"/>
                  <a:pt x="126" y="98"/>
                </a:cubicBezTo>
                <a:cubicBezTo>
                  <a:pt x="123" y="99"/>
                  <a:pt x="123" y="99"/>
                  <a:pt x="123" y="99"/>
                </a:cubicBezTo>
                <a:cubicBezTo>
                  <a:pt x="123" y="82"/>
                  <a:pt x="123" y="82"/>
                  <a:pt x="123" y="82"/>
                </a:cubicBezTo>
                <a:cubicBezTo>
                  <a:pt x="144" y="72"/>
                  <a:pt x="144" y="72"/>
                  <a:pt x="144" y="72"/>
                </a:cubicBezTo>
                <a:close/>
                <a:moveTo>
                  <a:pt x="144" y="151"/>
                </a:moveTo>
                <a:cubicBezTo>
                  <a:pt x="144" y="162"/>
                  <a:pt x="144" y="162"/>
                  <a:pt x="144" y="162"/>
                </a:cubicBezTo>
                <a:cubicBezTo>
                  <a:pt x="125" y="171"/>
                  <a:pt x="125" y="171"/>
                  <a:pt x="125" y="171"/>
                </a:cubicBezTo>
                <a:cubicBezTo>
                  <a:pt x="124" y="171"/>
                  <a:pt x="124" y="172"/>
                  <a:pt x="123" y="172"/>
                </a:cubicBezTo>
                <a:cubicBezTo>
                  <a:pt x="123" y="161"/>
                  <a:pt x="123" y="161"/>
                  <a:pt x="123" y="161"/>
                </a:cubicBezTo>
                <a:lnTo>
                  <a:pt x="144" y="151"/>
                </a:lnTo>
                <a:close/>
                <a:moveTo>
                  <a:pt x="123" y="7"/>
                </a:moveTo>
                <a:cubicBezTo>
                  <a:pt x="99" y="18"/>
                  <a:pt x="99" y="18"/>
                  <a:pt x="99" y="18"/>
                </a:cubicBezTo>
                <a:cubicBezTo>
                  <a:pt x="99" y="41"/>
                  <a:pt x="99" y="41"/>
                  <a:pt x="99" y="41"/>
                </a:cubicBezTo>
                <a:cubicBezTo>
                  <a:pt x="123" y="30"/>
                  <a:pt x="123" y="30"/>
                  <a:pt x="123" y="30"/>
                </a:cubicBezTo>
                <a:cubicBezTo>
                  <a:pt x="123" y="7"/>
                  <a:pt x="123" y="7"/>
                  <a:pt x="123" y="7"/>
                </a:cubicBezTo>
                <a:close/>
                <a:moveTo>
                  <a:pt x="99" y="236"/>
                </a:moveTo>
                <a:cubicBezTo>
                  <a:pt x="100" y="236"/>
                  <a:pt x="102" y="235"/>
                  <a:pt x="103" y="235"/>
                </a:cubicBezTo>
                <a:cubicBezTo>
                  <a:pt x="123" y="225"/>
                  <a:pt x="123" y="225"/>
                  <a:pt x="123" y="225"/>
                </a:cubicBezTo>
                <a:cubicBezTo>
                  <a:pt x="123" y="177"/>
                  <a:pt x="123" y="177"/>
                  <a:pt x="123" y="177"/>
                </a:cubicBezTo>
                <a:cubicBezTo>
                  <a:pt x="123" y="176"/>
                  <a:pt x="123" y="176"/>
                  <a:pt x="123" y="176"/>
                </a:cubicBezTo>
                <a:cubicBezTo>
                  <a:pt x="122" y="175"/>
                  <a:pt x="123" y="174"/>
                  <a:pt x="123" y="172"/>
                </a:cubicBezTo>
                <a:cubicBezTo>
                  <a:pt x="123" y="161"/>
                  <a:pt x="123" y="161"/>
                  <a:pt x="123" y="161"/>
                </a:cubicBezTo>
                <a:cubicBezTo>
                  <a:pt x="121" y="162"/>
                  <a:pt x="121" y="162"/>
                  <a:pt x="121" y="162"/>
                </a:cubicBezTo>
                <a:cubicBezTo>
                  <a:pt x="119" y="163"/>
                  <a:pt x="116" y="162"/>
                  <a:pt x="115" y="159"/>
                </a:cubicBezTo>
                <a:cubicBezTo>
                  <a:pt x="109" y="147"/>
                  <a:pt x="109" y="147"/>
                  <a:pt x="109" y="147"/>
                </a:cubicBezTo>
                <a:cubicBezTo>
                  <a:pt x="108" y="145"/>
                  <a:pt x="109" y="142"/>
                  <a:pt x="111" y="141"/>
                </a:cubicBezTo>
                <a:cubicBezTo>
                  <a:pt x="123" y="135"/>
                  <a:pt x="123" y="135"/>
                  <a:pt x="123" y="135"/>
                </a:cubicBezTo>
                <a:cubicBezTo>
                  <a:pt x="123" y="125"/>
                  <a:pt x="123" y="125"/>
                  <a:pt x="123" y="125"/>
                </a:cubicBezTo>
                <a:cubicBezTo>
                  <a:pt x="107" y="132"/>
                  <a:pt x="107" y="132"/>
                  <a:pt x="107" y="132"/>
                </a:cubicBezTo>
                <a:cubicBezTo>
                  <a:pt x="105" y="133"/>
                  <a:pt x="102" y="132"/>
                  <a:pt x="101" y="130"/>
                </a:cubicBezTo>
                <a:cubicBezTo>
                  <a:pt x="99" y="124"/>
                  <a:pt x="99" y="124"/>
                  <a:pt x="99" y="124"/>
                </a:cubicBezTo>
                <a:cubicBezTo>
                  <a:pt x="99" y="150"/>
                  <a:pt x="99" y="150"/>
                  <a:pt x="99" y="150"/>
                </a:cubicBezTo>
                <a:cubicBezTo>
                  <a:pt x="99" y="150"/>
                  <a:pt x="99" y="151"/>
                  <a:pt x="100" y="151"/>
                </a:cubicBezTo>
                <a:cubicBezTo>
                  <a:pt x="106" y="164"/>
                  <a:pt x="106" y="164"/>
                  <a:pt x="106" y="164"/>
                </a:cubicBezTo>
                <a:cubicBezTo>
                  <a:pt x="106" y="164"/>
                  <a:pt x="106" y="164"/>
                  <a:pt x="106" y="164"/>
                </a:cubicBezTo>
                <a:cubicBezTo>
                  <a:pt x="107" y="166"/>
                  <a:pt x="106" y="169"/>
                  <a:pt x="104" y="170"/>
                </a:cubicBezTo>
                <a:cubicBezTo>
                  <a:pt x="99" y="172"/>
                  <a:pt x="99" y="172"/>
                  <a:pt x="99" y="172"/>
                </a:cubicBezTo>
                <a:cubicBezTo>
                  <a:pt x="99" y="183"/>
                  <a:pt x="99" y="183"/>
                  <a:pt x="99" y="183"/>
                </a:cubicBezTo>
                <a:cubicBezTo>
                  <a:pt x="108" y="179"/>
                  <a:pt x="108" y="179"/>
                  <a:pt x="108" y="179"/>
                </a:cubicBezTo>
                <a:cubicBezTo>
                  <a:pt x="110" y="178"/>
                  <a:pt x="113" y="179"/>
                  <a:pt x="114" y="181"/>
                </a:cubicBezTo>
                <a:cubicBezTo>
                  <a:pt x="120" y="194"/>
                  <a:pt x="120" y="194"/>
                  <a:pt x="120" y="194"/>
                </a:cubicBezTo>
                <a:cubicBezTo>
                  <a:pt x="120" y="194"/>
                  <a:pt x="120" y="194"/>
                  <a:pt x="120" y="194"/>
                </a:cubicBezTo>
                <a:cubicBezTo>
                  <a:pt x="121" y="196"/>
                  <a:pt x="120" y="198"/>
                  <a:pt x="118" y="199"/>
                </a:cubicBezTo>
                <a:cubicBezTo>
                  <a:pt x="99" y="208"/>
                  <a:pt x="99" y="208"/>
                  <a:pt x="99" y="208"/>
                </a:cubicBezTo>
                <a:cubicBezTo>
                  <a:pt x="99" y="236"/>
                  <a:pt x="99" y="236"/>
                  <a:pt x="99" y="236"/>
                </a:cubicBezTo>
                <a:close/>
                <a:moveTo>
                  <a:pt x="123" y="82"/>
                </a:moveTo>
                <a:cubicBezTo>
                  <a:pt x="123" y="99"/>
                  <a:pt x="123" y="99"/>
                  <a:pt x="123" y="99"/>
                </a:cubicBezTo>
                <a:cubicBezTo>
                  <a:pt x="99" y="111"/>
                  <a:pt x="99" y="111"/>
                  <a:pt x="99" y="111"/>
                </a:cubicBezTo>
                <a:cubicBezTo>
                  <a:pt x="99" y="94"/>
                  <a:pt x="99" y="94"/>
                  <a:pt x="99" y="94"/>
                </a:cubicBezTo>
                <a:lnTo>
                  <a:pt x="123" y="82"/>
                </a:lnTo>
                <a:close/>
                <a:moveTo>
                  <a:pt x="99" y="18"/>
                </a:moveTo>
                <a:cubicBezTo>
                  <a:pt x="71" y="31"/>
                  <a:pt x="71" y="31"/>
                  <a:pt x="71" y="31"/>
                </a:cubicBezTo>
                <a:cubicBezTo>
                  <a:pt x="71" y="54"/>
                  <a:pt x="71" y="54"/>
                  <a:pt x="71" y="54"/>
                </a:cubicBezTo>
                <a:cubicBezTo>
                  <a:pt x="99" y="41"/>
                  <a:pt x="99" y="41"/>
                  <a:pt x="99" y="41"/>
                </a:cubicBezTo>
                <a:cubicBezTo>
                  <a:pt x="99" y="18"/>
                  <a:pt x="99" y="18"/>
                  <a:pt x="99" y="18"/>
                </a:cubicBezTo>
                <a:close/>
                <a:moveTo>
                  <a:pt x="71" y="227"/>
                </a:moveTo>
                <a:cubicBezTo>
                  <a:pt x="77" y="235"/>
                  <a:pt x="88" y="239"/>
                  <a:pt x="99" y="236"/>
                </a:cubicBezTo>
                <a:cubicBezTo>
                  <a:pt x="99" y="208"/>
                  <a:pt x="99" y="208"/>
                  <a:pt x="99" y="208"/>
                </a:cubicBezTo>
                <a:cubicBezTo>
                  <a:pt x="89" y="212"/>
                  <a:pt x="89" y="212"/>
                  <a:pt x="89" y="212"/>
                </a:cubicBezTo>
                <a:cubicBezTo>
                  <a:pt x="87" y="213"/>
                  <a:pt x="85" y="213"/>
                  <a:pt x="84" y="210"/>
                </a:cubicBezTo>
                <a:cubicBezTo>
                  <a:pt x="78" y="197"/>
                  <a:pt x="78" y="197"/>
                  <a:pt x="78" y="197"/>
                </a:cubicBezTo>
                <a:cubicBezTo>
                  <a:pt x="77" y="195"/>
                  <a:pt x="78" y="193"/>
                  <a:pt x="80" y="192"/>
                </a:cubicBezTo>
                <a:cubicBezTo>
                  <a:pt x="99" y="183"/>
                  <a:pt x="99" y="183"/>
                  <a:pt x="99" y="183"/>
                </a:cubicBezTo>
                <a:cubicBezTo>
                  <a:pt x="99" y="172"/>
                  <a:pt x="99" y="172"/>
                  <a:pt x="99" y="172"/>
                </a:cubicBezTo>
                <a:cubicBezTo>
                  <a:pt x="75" y="183"/>
                  <a:pt x="75" y="183"/>
                  <a:pt x="75" y="183"/>
                </a:cubicBezTo>
                <a:cubicBezTo>
                  <a:pt x="74" y="184"/>
                  <a:pt x="72" y="183"/>
                  <a:pt x="71" y="182"/>
                </a:cubicBezTo>
                <a:cubicBezTo>
                  <a:pt x="71" y="227"/>
                  <a:pt x="71" y="227"/>
                  <a:pt x="71" y="227"/>
                </a:cubicBezTo>
                <a:close/>
                <a:moveTo>
                  <a:pt x="99" y="94"/>
                </a:moveTo>
                <a:cubicBezTo>
                  <a:pt x="99" y="111"/>
                  <a:pt x="99" y="111"/>
                  <a:pt x="99" y="111"/>
                </a:cubicBezTo>
                <a:cubicBezTo>
                  <a:pt x="97" y="111"/>
                  <a:pt x="97" y="111"/>
                  <a:pt x="97" y="111"/>
                </a:cubicBezTo>
                <a:cubicBezTo>
                  <a:pt x="95" y="112"/>
                  <a:pt x="94" y="115"/>
                  <a:pt x="95" y="117"/>
                </a:cubicBezTo>
                <a:cubicBezTo>
                  <a:pt x="99" y="124"/>
                  <a:pt x="99" y="124"/>
                  <a:pt x="99" y="124"/>
                </a:cubicBezTo>
                <a:cubicBezTo>
                  <a:pt x="99" y="150"/>
                  <a:pt x="99" y="150"/>
                  <a:pt x="99" y="150"/>
                </a:cubicBezTo>
                <a:cubicBezTo>
                  <a:pt x="97" y="149"/>
                  <a:pt x="96" y="148"/>
                  <a:pt x="94" y="149"/>
                </a:cubicBezTo>
                <a:cubicBezTo>
                  <a:pt x="71" y="160"/>
                  <a:pt x="71" y="160"/>
                  <a:pt x="71" y="160"/>
                </a:cubicBezTo>
                <a:cubicBezTo>
                  <a:pt x="71" y="149"/>
                  <a:pt x="71" y="149"/>
                  <a:pt x="71" y="149"/>
                </a:cubicBezTo>
                <a:cubicBezTo>
                  <a:pt x="90" y="140"/>
                  <a:pt x="90" y="140"/>
                  <a:pt x="90" y="140"/>
                </a:cubicBezTo>
                <a:cubicBezTo>
                  <a:pt x="92" y="139"/>
                  <a:pt x="93" y="136"/>
                  <a:pt x="92" y="134"/>
                </a:cubicBezTo>
                <a:cubicBezTo>
                  <a:pt x="92" y="134"/>
                  <a:pt x="92" y="134"/>
                  <a:pt x="92" y="134"/>
                </a:cubicBezTo>
                <a:cubicBezTo>
                  <a:pt x="86" y="122"/>
                  <a:pt x="86" y="122"/>
                  <a:pt x="86" y="122"/>
                </a:cubicBezTo>
                <a:cubicBezTo>
                  <a:pt x="85" y="119"/>
                  <a:pt x="82" y="118"/>
                  <a:pt x="80" y="119"/>
                </a:cubicBezTo>
                <a:cubicBezTo>
                  <a:pt x="71" y="124"/>
                  <a:pt x="71" y="124"/>
                  <a:pt x="71" y="124"/>
                </a:cubicBezTo>
                <a:cubicBezTo>
                  <a:pt x="71" y="107"/>
                  <a:pt x="71" y="107"/>
                  <a:pt x="71" y="107"/>
                </a:cubicBezTo>
                <a:lnTo>
                  <a:pt x="99" y="94"/>
                </a:lnTo>
                <a:close/>
                <a:moveTo>
                  <a:pt x="71" y="31"/>
                </a:moveTo>
                <a:cubicBezTo>
                  <a:pt x="20" y="55"/>
                  <a:pt x="20" y="55"/>
                  <a:pt x="20" y="55"/>
                </a:cubicBezTo>
                <a:cubicBezTo>
                  <a:pt x="6" y="62"/>
                  <a:pt x="0" y="78"/>
                  <a:pt x="7" y="91"/>
                </a:cubicBezTo>
                <a:cubicBezTo>
                  <a:pt x="68" y="222"/>
                  <a:pt x="68" y="222"/>
                  <a:pt x="68" y="222"/>
                </a:cubicBezTo>
                <a:cubicBezTo>
                  <a:pt x="69" y="223"/>
                  <a:pt x="70" y="225"/>
                  <a:pt x="71" y="227"/>
                </a:cubicBezTo>
                <a:cubicBezTo>
                  <a:pt x="71" y="182"/>
                  <a:pt x="71" y="182"/>
                  <a:pt x="71" y="182"/>
                </a:cubicBezTo>
                <a:cubicBezTo>
                  <a:pt x="71" y="182"/>
                  <a:pt x="70" y="181"/>
                  <a:pt x="70" y="181"/>
                </a:cubicBezTo>
                <a:cubicBezTo>
                  <a:pt x="64" y="168"/>
                  <a:pt x="64" y="168"/>
                  <a:pt x="64" y="168"/>
                </a:cubicBezTo>
                <a:cubicBezTo>
                  <a:pt x="63" y="166"/>
                  <a:pt x="64" y="163"/>
                  <a:pt x="66" y="162"/>
                </a:cubicBezTo>
                <a:cubicBezTo>
                  <a:pt x="71" y="160"/>
                  <a:pt x="71" y="160"/>
                  <a:pt x="71" y="160"/>
                </a:cubicBezTo>
                <a:cubicBezTo>
                  <a:pt x="71" y="149"/>
                  <a:pt x="71" y="149"/>
                  <a:pt x="71" y="149"/>
                </a:cubicBezTo>
                <a:cubicBezTo>
                  <a:pt x="62" y="153"/>
                  <a:pt x="62" y="153"/>
                  <a:pt x="62" y="153"/>
                </a:cubicBezTo>
                <a:cubicBezTo>
                  <a:pt x="60" y="154"/>
                  <a:pt x="57" y="153"/>
                  <a:pt x="56" y="151"/>
                </a:cubicBezTo>
                <a:cubicBezTo>
                  <a:pt x="50" y="138"/>
                  <a:pt x="50" y="138"/>
                  <a:pt x="50" y="138"/>
                </a:cubicBezTo>
                <a:cubicBezTo>
                  <a:pt x="49" y="136"/>
                  <a:pt x="50" y="134"/>
                  <a:pt x="52" y="133"/>
                </a:cubicBezTo>
                <a:cubicBezTo>
                  <a:pt x="71" y="124"/>
                  <a:pt x="71" y="124"/>
                  <a:pt x="71" y="124"/>
                </a:cubicBezTo>
                <a:cubicBezTo>
                  <a:pt x="71" y="107"/>
                  <a:pt x="71" y="107"/>
                  <a:pt x="71" y="107"/>
                </a:cubicBezTo>
                <a:cubicBezTo>
                  <a:pt x="53" y="115"/>
                  <a:pt x="53" y="115"/>
                  <a:pt x="53" y="115"/>
                </a:cubicBezTo>
                <a:cubicBezTo>
                  <a:pt x="46" y="118"/>
                  <a:pt x="38" y="116"/>
                  <a:pt x="35" y="109"/>
                </a:cubicBezTo>
                <a:cubicBezTo>
                  <a:pt x="26" y="89"/>
                  <a:pt x="26" y="89"/>
                  <a:pt x="26" y="89"/>
                </a:cubicBezTo>
                <a:cubicBezTo>
                  <a:pt x="23" y="83"/>
                  <a:pt x="26" y="75"/>
                  <a:pt x="33" y="72"/>
                </a:cubicBezTo>
                <a:cubicBezTo>
                  <a:pt x="71" y="54"/>
                  <a:pt x="71" y="54"/>
                  <a:pt x="71" y="54"/>
                </a:cubicBezTo>
                <a:lnTo>
                  <a:pt x="71" y="31"/>
                </a:lnTo>
                <a:close/>
              </a:path>
            </a:pathLst>
          </a:custGeom>
          <a:solidFill>
            <a:srgbClr val="0070C0"/>
          </a:solidFill>
          <a:ln>
            <a:noFill/>
          </a:ln>
        </p:spPr>
        <p:txBody>
          <a:bodyPr vert="horz" wrap="square" lIns="53993" tIns="26996" rIns="53993" bIns="26996" numCol="1" anchor="t" anchorCtr="0" compatLnSpc="1"/>
          <a:lstStyle/>
          <a:p>
            <a:pPr defTabSz="540385" fontAlgn="auto">
              <a:spcBef>
                <a:spcPts val="0"/>
              </a:spcBef>
              <a:spcAft>
                <a:spcPts val="0"/>
              </a:spcAft>
              <a:defRPr/>
            </a:pPr>
            <a:endParaRPr lang="id-ID" sz="795" kern="0">
              <a:solidFill>
                <a:prstClr val="black"/>
              </a:solidFill>
            </a:endParaRPr>
          </a:p>
        </p:txBody>
      </p:sp>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示 1"/>
          <p:cNvGraphicFramePr/>
          <p:nvPr/>
        </p:nvGraphicFramePr>
        <p:xfrm>
          <a:off x="1620308" y="755779"/>
          <a:ext cx="6481233" cy="432082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0"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 name="组合 10"/>
          <p:cNvGrpSpPr/>
          <p:nvPr/>
        </p:nvGrpSpPr>
        <p:grpSpPr>
          <a:xfrm>
            <a:off x="218765" y="108049"/>
            <a:ext cx="848803" cy="847785"/>
            <a:chOff x="5360449" y="1017327"/>
            <a:chExt cx="848803" cy="847785"/>
          </a:xfrm>
        </p:grpSpPr>
        <p:sp>
          <p:nvSpPr>
            <p:cNvPr id="12"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3"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4"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5" name="文本框 14"/>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4</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6" name="文本框 15"/>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企业并购的主要流程</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 name="组合 162"/>
          <p:cNvGrpSpPr/>
          <p:nvPr/>
        </p:nvGrpSpPr>
        <p:grpSpPr>
          <a:xfrm>
            <a:off x="3922760" y="1333868"/>
            <a:ext cx="1578640" cy="1421015"/>
            <a:chOff x="757631" y="1755286"/>
            <a:chExt cx="2682595" cy="2414744"/>
          </a:xfrm>
        </p:grpSpPr>
        <p:sp>
          <p:nvSpPr>
            <p:cNvPr id="165" name="Freeform 5"/>
            <p:cNvSpPr/>
            <p:nvPr/>
          </p:nvSpPr>
          <p:spPr bwMode="auto">
            <a:xfrm>
              <a:off x="757631" y="1755286"/>
              <a:ext cx="2682595" cy="24147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28600" dist="1016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sp>
          <p:nvSpPr>
            <p:cNvPr id="166" name="Freeform 5"/>
            <p:cNvSpPr/>
            <p:nvPr/>
          </p:nvSpPr>
          <p:spPr bwMode="auto">
            <a:xfrm>
              <a:off x="780904" y="1776236"/>
              <a:ext cx="2636048" cy="23728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100000">
                  <a:srgbClr val="DEDEDE"/>
                </a:gs>
                <a:gs pos="31000">
                  <a:schemeClr val="bg1"/>
                </a:gs>
              </a:gsLst>
              <a:lin ang="135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grpSp>
      <p:grpSp>
        <p:nvGrpSpPr>
          <p:cNvPr id="138" name="组合 137"/>
          <p:cNvGrpSpPr/>
          <p:nvPr/>
        </p:nvGrpSpPr>
        <p:grpSpPr>
          <a:xfrm>
            <a:off x="5180808" y="2104714"/>
            <a:ext cx="1911813" cy="1720923"/>
            <a:chOff x="757631" y="1755286"/>
            <a:chExt cx="2682595" cy="2414744"/>
          </a:xfrm>
          <a:solidFill>
            <a:srgbClr val="1F497D"/>
          </a:solidFill>
        </p:grpSpPr>
        <p:sp>
          <p:nvSpPr>
            <p:cNvPr id="140" name="Freeform 5"/>
            <p:cNvSpPr/>
            <p:nvPr/>
          </p:nvSpPr>
          <p:spPr bwMode="auto">
            <a:xfrm>
              <a:off x="757631" y="1755286"/>
              <a:ext cx="2682595" cy="24147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pFill/>
            <a:ln w="19050">
              <a:noFill/>
            </a:ln>
            <a:effectLst>
              <a:outerShdw blurRad="228600" dist="1016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sp>
          <p:nvSpPr>
            <p:cNvPr id="141" name="Freeform 5"/>
            <p:cNvSpPr/>
            <p:nvPr/>
          </p:nvSpPr>
          <p:spPr bwMode="auto">
            <a:xfrm>
              <a:off x="780904" y="1776236"/>
              <a:ext cx="2636048" cy="23728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p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grpSp>
      <p:grpSp>
        <p:nvGrpSpPr>
          <p:cNvPr id="167" name="组合 166"/>
          <p:cNvGrpSpPr/>
          <p:nvPr/>
        </p:nvGrpSpPr>
        <p:grpSpPr>
          <a:xfrm>
            <a:off x="5362920" y="3943618"/>
            <a:ext cx="1578640" cy="1421015"/>
            <a:chOff x="757631" y="1755286"/>
            <a:chExt cx="2682595" cy="2414744"/>
          </a:xfrm>
        </p:grpSpPr>
        <p:sp>
          <p:nvSpPr>
            <p:cNvPr id="168" name="Freeform 5"/>
            <p:cNvSpPr/>
            <p:nvPr/>
          </p:nvSpPr>
          <p:spPr bwMode="auto">
            <a:xfrm>
              <a:off x="757631" y="1755286"/>
              <a:ext cx="2682595" cy="24147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28600" dist="1016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sp>
          <p:nvSpPr>
            <p:cNvPr id="169" name="Freeform 5"/>
            <p:cNvSpPr/>
            <p:nvPr/>
          </p:nvSpPr>
          <p:spPr bwMode="auto">
            <a:xfrm>
              <a:off x="780904" y="1776236"/>
              <a:ext cx="2636048" cy="23728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100000">
                  <a:srgbClr val="DEDEDE"/>
                </a:gs>
                <a:gs pos="31000">
                  <a:schemeClr val="bg1"/>
                </a:gs>
              </a:gsLst>
              <a:lin ang="135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grpSp>
      <p:sp>
        <p:nvSpPr>
          <p:cNvPr id="176" name="TextBox 2"/>
          <p:cNvSpPr txBox="1"/>
          <p:nvPr/>
        </p:nvSpPr>
        <p:spPr>
          <a:xfrm>
            <a:off x="4029699" y="1692225"/>
            <a:ext cx="1425881" cy="678647"/>
          </a:xfrm>
          <a:prstGeom prst="rect">
            <a:avLst/>
          </a:prstGeom>
          <a:noFill/>
        </p:spPr>
        <p:txBody>
          <a:bodyPr wrap="square" lIns="0" tIns="0" rIns="0" bIns="0" rtlCol="0">
            <a:spAutoFit/>
          </a:bodyPr>
          <a:lstStyle/>
          <a:p>
            <a:pPr algn="ctr"/>
            <a:r>
              <a:rPr lang="zh-CN" altLang="en-US" sz="2205" dirty="0">
                <a:solidFill>
                  <a:srgbClr val="1F497D"/>
                </a:solidFill>
                <a:latin typeface="微软雅黑" panose="020B0503020204020204" pitchFamily="34" charset="-122"/>
                <a:ea typeface="微软雅黑" panose="020B0503020204020204" pitchFamily="34" charset="-122"/>
              </a:rPr>
              <a:t>各方利益</a:t>
            </a:r>
            <a:endParaRPr lang="en-US" altLang="zh-CN" sz="2205" dirty="0">
              <a:solidFill>
                <a:srgbClr val="1F497D"/>
              </a:solidFill>
              <a:latin typeface="微软雅黑" panose="020B0503020204020204" pitchFamily="34" charset="-122"/>
              <a:ea typeface="微软雅黑" panose="020B0503020204020204" pitchFamily="34" charset="-122"/>
            </a:endParaRPr>
          </a:p>
          <a:p>
            <a:pPr algn="ctr"/>
            <a:r>
              <a:rPr lang="zh-CN" altLang="en-US" sz="2205" dirty="0">
                <a:solidFill>
                  <a:srgbClr val="1F497D"/>
                </a:solidFill>
                <a:latin typeface="微软雅黑" panose="020B0503020204020204" pitchFamily="34" charset="-122"/>
                <a:ea typeface="微软雅黑" panose="020B0503020204020204" pitchFamily="34" charset="-122"/>
              </a:rPr>
              <a:t>不一致风险</a:t>
            </a:r>
            <a:endParaRPr lang="zh-CN" altLang="en-US" sz="2205" dirty="0">
              <a:solidFill>
                <a:srgbClr val="1F497D"/>
              </a:solidFill>
              <a:latin typeface="微软雅黑" panose="020B0503020204020204" pitchFamily="34" charset="-122"/>
              <a:ea typeface="微软雅黑" panose="020B0503020204020204" pitchFamily="34" charset="-122"/>
            </a:endParaRPr>
          </a:p>
        </p:txBody>
      </p:sp>
      <p:sp>
        <p:nvSpPr>
          <p:cNvPr id="178" name="TextBox 2"/>
          <p:cNvSpPr txBox="1"/>
          <p:nvPr/>
        </p:nvSpPr>
        <p:spPr>
          <a:xfrm>
            <a:off x="5456687" y="4253938"/>
            <a:ext cx="1425881" cy="678647"/>
          </a:xfrm>
          <a:prstGeom prst="rect">
            <a:avLst/>
          </a:prstGeom>
          <a:noFill/>
        </p:spPr>
        <p:txBody>
          <a:bodyPr wrap="square" lIns="0" tIns="0" rIns="0" bIns="0" rtlCol="0">
            <a:spAutoFit/>
          </a:bodyPr>
          <a:lstStyle/>
          <a:p>
            <a:pPr algn="ctr"/>
            <a:r>
              <a:rPr lang="zh-CN" altLang="en-US" sz="2205" dirty="0">
                <a:solidFill>
                  <a:srgbClr val="1F497D"/>
                </a:solidFill>
                <a:latin typeface="微软雅黑" panose="020B0503020204020204" pitchFamily="34" charset="-122"/>
                <a:ea typeface="微软雅黑" panose="020B0503020204020204" pitchFamily="34" charset="-122"/>
              </a:rPr>
              <a:t>整合</a:t>
            </a:r>
            <a:endParaRPr lang="en-US" altLang="zh-CN" sz="2205" dirty="0">
              <a:solidFill>
                <a:srgbClr val="1F497D"/>
              </a:solidFill>
              <a:latin typeface="微软雅黑" panose="020B0503020204020204" pitchFamily="34" charset="-122"/>
              <a:ea typeface="微软雅黑" panose="020B0503020204020204" pitchFamily="34" charset="-122"/>
            </a:endParaRPr>
          </a:p>
          <a:p>
            <a:pPr algn="ctr"/>
            <a:r>
              <a:rPr lang="zh-CN" altLang="en-US" sz="2205" dirty="0">
                <a:solidFill>
                  <a:srgbClr val="1F497D"/>
                </a:solidFill>
                <a:latin typeface="微软雅黑" panose="020B0503020204020204" pitchFamily="34" charset="-122"/>
                <a:ea typeface="微软雅黑" panose="020B0503020204020204" pitchFamily="34" charset="-122"/>
              </a:rPr>
              <a:t>风险</a:t>
            </a:r>
            <a:endParaRPr lang="zh-CN" altLang="en-US" sz="2205" dirty="0">
              <a:solidFill>
                <a:srgbClr val="1F497D"/>
              </a:solidFill>
              <a:latin typeface="微软雅黑" panose="020B0503020204020204" pitchFamily="34" charset="-122"/>
              <a:ea typeface="微软雅黑" panose="020B0503020204020204" pitchFamily="34" charset="-122"/>
            </a:endParaRPr>
          </a:p>
        </p:txBody>
      </p:sp>
      <p:grpSp>
        <p:nvGrpSpPr>
          <p:cNvPr id="180" name="组合 179"/>
          <p:cNvGrpSpPr/>
          <p:nvPr/>
        </p:nvGrpSpPr>
        <p:grpSpPr>
          <a:xfrm>
            <a:off x="6797544" y="1405876"/>
            <a:ext cx="1578640" cy="1421015"/>
            <a:chOff x="757631" y="1755286"/>
            <a:chExt cx="2682595" cy="2414744"/>
          </a:xfrm>
        </p:grpSpPr>
        <p:sp>
          <p:nvSpPr>
            <p:cNvPr id="181" name="Freeform 5"/>
            <p:cNvSpPr/>
            <p:nvPr/>
          </p:nvSpPr>
          <p:spPr bwMode="auto">
            <a:xfrm>
              <a:off x="757631" y="1755286"/>
              <a:ext cx="2682595" cy="24147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28600" dist="1016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sp>
          <p:nvSpPr>
            <p:cNvPr id="182" name="Freeform 5"/>
            <p:cNvSpPr/>
            <p:nvPr/>
          </p:nvSpPr>
          <p:spPr bwMode="auto">
            <a:xfrm>
              <a:off x="780904" y="1776236"/>
              <a:ext cx="2636048" cy="23728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100000">
                  <a:srgbClr val="DEDEDE"/>
                </a:gs>
                <a:gs pos="31000">
                  <a:schemeClr val="bg1"/>
                </a:gs>
              </a:gsLst>
              <a:lin ang="135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grpSp>
      <p:sp>
        <p:nvSpPr>
          <p:cNvPr id="183" name="TextBox 2"/>
          <p:cNvSpPr txBox="1"/>
          <p:nvPr/>
        </p:nvSpPr>
        <p:spPr>
          <a:xfrm>
            <a:off x="6904501" y="1692225"/>
            <a:ext cx="1425881" cy="678647"/>
          </a:xfrm>
          <a:prstGeom prst="rect">
            <a:avLst/>
          </a:prstGeom>
          <a:noFill/>
        </p:spPr>
        <p:txBody>
          <a:bodyPr wrap="square" lIns="0" tIns="0" rIns="0" bIns="0" rtlCol="0">
            <a:spAutoFit/>
          </a:bodyPr>
          <a:lstStyle/>
          <a:p>
            <a:pPr algn="ctr"/>
            <a:r>
              <a:rPr lang="zh-CN" altLang="en-US" sz="2205" dirty="0">
                <a:solidFill>
                  <a:srgbClr val="1F497D"/>
                </a:solidFill>
                <a:latin typeface="微软雅黑" panose="020B0503020204020204" pitchFamily="34" charset="-122"/>
                <a:ea typeface="微软雅黑" panose="020B0503020204020204" pitchFamily="34" charset="-122"/>
              </a:rPr>
              <a:t>融资和</a:t>
            </a:r>
            <a:endParaRPr lang="en-US" altLang="zh-CN" sz="2205" dirty="0">
              <a:solidFill>
                <a:srgbClr val="1F497D"/>
              </a:solidFill>
              <a:latin typeface="微软雅黑" panose="020B0503020204020204" pitchFamily="34" charset="-122"/>
              <a:ea typeface="微软雅黑" panose="020B0503020204020204" pitchFamily="34" charset="-122"/>
            </a:endParaRPr>
          </a:p>
          <a:p>
            <a:pPr algn="ctr"/>
            <a:r>
              <a:rPr lang="zh-CN" altLang="en-US" sz="2205" dirty="0">
                <a:solidFill>
                  <a:srgbClr val="1F497D"/>
                </a:solidFill>
                <a:latin typeface="微软雅黑" panose="020B0503020204020204" pitchFamily="34" charset="-122"/>
                <a:ea typeface="微软雅黑" panose="020B0503020204020204" pitchFamily="34" charset="-122"/>
              </a:rPr>
              <a:t>支付风险</a:t>
            </a:r>
            <a:endParaRPr lang="zh-CN" altLang="en-US" sz="2205" dirty="0">
              <a:solidFill>
                <a:srgbClr val="1F497D"/>
              </a:solidFill>
              <a:latin typeface="微软雅黑" panose="020B0503020204020204" pitchFamily="34" charset="-122"/>
              <a:ea typeface="微软雅黑" panose="020B0503020204020204" pitchFamily="34" charset="-122"/>
            </a:endParaRPr>
          </a:p>
        </p:txBody>
      </p:sp>
      <p:sp>
        <p:nvSpPr>
          <p:cNvPr id="6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65" name="组合 64"/>
          <p:cNvGrpSpPr/>
          <p:nvPr/>
        </p:nvGrpSpPr>
        <p:grpSpPr>
          <a:xfrm>
            <a:off x="218765" y="108049"/>
            <a:ext cx="848803" cy="847785"/>
            <a:chOff x="5360449" y="1017327"/>
            <a:chExt cx="848803" cy="847785"/>
          </a:xfrm>
        </p:grpSpPr>
        <p:sp>
          <p:nvSpPr>
            <p:cNvPr id="66"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67"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68"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69" name="文本框 68"/>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5</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70" name="文本框 69"/>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产业性并购动机与风险</a:t>
            </a:r>
            <a:endParaRPr lang="zh-CN" altLang="en-US" sz="2400" dirty="0">
              <a:solidFill>
                <a:srgbClr val="1F497D"/>
              </a:solidFill>
              <a:latin typeface="微软雅黑" panose="020B0503020204020204" pitchFamily="34" charset="-122"/>
              <a:ea typeface="微软雅黑" panose="020B0503020204020204" pitchFamily="34" charset="-122"/>
            </a:endParaRPr>
          </a:p>
        </p:txBody>
      </p:sp>
      <p:grpSp>
        <p:nvGrpSpPr>
          <p:cNvPr id="71" name="组合 70"/>
          <p:cNvGrpSpPr/>
          <p:nvPr/>
        </p:nvGrpSpPr>
        <p:grpSpPr>
          <a:xfrm>
            <a:off x="6810677" y="3076391"/>
            <a:ext cx="1578640" cy="1421015"/>
            <a:chOff x="757631" y="1755286"/>
            <a:chExt cx="2682595" cy="2414744"/>
          </a:xfrm>
        </p:grpSpPr>
        <p:sp>
          <p:nvSpPr>
            <p:cNvPr id="72" name="Freeform 5"/>
            <p:cNvSpPr/>
            <p:nvPr/>
          </p:nvSpPr>
          <p:spPr bwMode="auto">
            <a:xfrm>
              <a:off x="757631" y="1755286"/>
              <a:ext cx="2682595" cy="24147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28600" dist="1016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sp>
          <p:nvSpPr>
            <p:cNvPr id="73" name="Freeform 5"/>
            <p:cNvSpPr/>
            <p:nvPr/>
          </p:nvSpPr>
          <p:spPr bwMode="auto">
            <a:xfrm>
              <a:off x="780904" y="1776236"/>
              <a:ext cx="2636048" cy="23728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100000">
                  <a:srgbClr val="DEDEDE"/>
                </a:gs>
                <a:gs pos="31000">
                  <a:schemeClr val="bg1"/>
                </a:gs>
              </a:gsLst>
              <a:lin ang="135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grpSp>
      <p:sp>
        <p:nvSpPr>
          <p:cNvPr id="74" name="TextBox 2"/>
          <p:cNvSpPr txBox="1"/>
          <p:nvPr/>
        </p:nvSpPr>
        <p:spPr>
          <a:xfrm>
            <a:off x="6917634" y="3420417"/>
            <a:ext cx="1425881" cy="678647"/>
          </a:xfrm>
          <a:prstGeom prst="rect">
            <a:avLst/>
          </a:prstGeom>
          <a:noFill/>
        </p:spPr>
        <p:txBody>
          <a:bodyPr wrap="square" lIns="0" tIns="0" rIns="0" bIns="0" rtlCol="0">
            <a:spAutoFit/>
          </a:bodyPr>
          <a:lstStyle/>
          <a:p>
            <a:pPr algn="ctr"/>
            <a:r>
              <a:rPr lang="zh-CN" altLang="en-US" sz="2205" dirty="0">
                <a:solidFill>
                  <a:srgbClr val="1F497D"/>
                </a:solidFill>
                <a:latin typeface="微软雅黑" panose="020B0503020204020204" pitchFamily="34" charset="-122"/>
                <a:ea typeface="微软雅黑" panose="020B0503020204020204" pitchFamily="34" charset="-122"/>
              </a:rPr>
              <a:t>财务</a:t>
            </a:r>
            <a:endParaRPr lang="en-US" altLang="zh-CN" sz="2205" dirty="0">
              <a:solidFill>
                <a:srgbClr val="1F497D"/>
              </a:solidFill>
              <a:latin typeface="微软雅黑" panose="020B0503020204020204" pitchFamily="34" charset="-122"/>
              <a:ea typeface="微软雅黑" panose="020B0503020204020204" pitchFamily="34" charset="-122"/>
            </a:endParaRPr>
          </a:p>
          <a:p>
            <a:pPr algn="ctr"/>
            <a:r>
              <a:rPr lang="zh-CN" altLang="en-US" sz="2205" dirty="0">
                <a:solidFill>
                  <a:srgbClr val="1F497D"/>
                </a:solidFill>
                <a:latin typeface="微软雅黑" panose="020B0503020204020204" pitchFamily="34" charset="-122"/>
                <a:ea typeface="微软雅黑" panose="020B0503020204020204" pitchFamily="34" charset="-122"/>
              </a:rPr>
              <a:t>风险</a:t>
            </a:r>
            <a:endParaRPr lang="zh-CN" altLang="en-US" sz="2205" dirty="0">
              <a:solidFill>
                <a:srgbClr val="1F497D"/>
              </a:solidFill>
              <a:latin typeface="微软雅黑" panose="020B0503020204020204" pitchFamily="34" charset="-122"/>
              <a:ea typeface="微软雅黑" panose="020B0503020204020204" pitchFamily="34" charset="-122"/>
            </a:endParaRPr>
          </a:p>
        </p:txBody>
      </p:sp>
      <p:grpSp>
        <p:nvGrpSpPr>
          <p:cNvPr id="75" name="组合 74"/>
          <p:cNvGrpSpPr/>
          <p:nvPr/>
        </p:nvGrpSpPr>
        <p:grpSpPr>
          <a:xfrm>
            <a:off x="3850752" y="3076391"/>
            <a:ext cx="1578640" cy="1421015"/>
            <a:chOff x="757631" y="1755286"/>
            <a:chExt cx="2682595" cy="2414744"/>
          </a:xfrm>
        </p:grpSpPr>
        <p:sp>
          <p:nvSpPr>
            <p:cNvPr id="76" name="Freeform 5"/>
            <p:cNvSpPr/>
            <p:nvPr/>
          </p:nvSpPr>
          <p:spPr bwMode="auto">
            <a:xfrm>
              <a:off x="757631" y="1755286"/>
              <a:ext cx="2682595" cy="24147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28600" dist="1016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sp>
          <p:nvSpPr>
            <p:cNvPr id="77" name="Freeform 5"/>
            <p:cNvSpPr/>
            <p:nvPr/>
          </p:nvSpPr>
          <p:spPr bwMode="auto">
            <a:xfrm>
              <a:off x="780904" y="1776236"/>
              <a:ext cx="2636048" cy="23728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100000">
                  <a:srgbClr val="DEDEDE"/>
                </a:gs>
                <a:gs pos="31000">
                  <a:schemeClr val="bg1"/>
                </a:gs>
              </a:gsLst>
              <a:lin ang="135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grpSp>
      <p:sp>
        <p:nvSpPr>
          <p:cNvPr id="78" name="TextBox 2"/>
          <p:cNvSpPr txBox="1"/>
          <p:nvPr/>
        </p:nvSpPr>
        <p:spPr>
          <a:xfrm>
            <a:off x="3957709" y="3420417"/>
            <a:ext cx="1425881" cy="678647"/>
          </a:xfrm>
          <a:prstGeom prst="rect">
            <a:avLst/>
          </a:prstGeom>
          <a:noFill/>
        </p:spPr>
        <p:txBody>
          <a:bodyPr wrap="square" lIns="0" tIns="0" rIns="0" bIns="0" rtlCol="0">
            <a:spAutoFit/>
          </a:bodyPr>
          <a:lstStyle/>
          <a:p>
            <a:pPr algn="ctr"/>
            <a:r>
              <a:rPr lang="zh-CN" altLang="en-US" sz="2205" dirty="0">
                <a:solidFill>
                  <a:srgbClr val="1F497D"/>
                </a:solidFill>
                <a:latin typeface="微软雅黑" panose="020B0503020204020204" pitchFamily="34" charset="-122"/>
                <a:ea typeface="微软雅黑" panose="020B0503020204020204" pitchFamily="34" charset="-122"/>
              </a:rPr>
              <a:t>并购对价</a:t>
            </a:r>
            <a:endParaRPr lang="en-US" altLang="zh-CN" sz="2205" dirty="0">
              <a:solidFill>
                <a:srgbClr val="1F497D"/>
              </a:solidFill>
              <a:latin typeface="微软雅黑" panose="020B0503020204020204" pitchFamily="34" charset="-122"/>
              <a:ea typeface="微软雅黑" panose="020B0503020204020204" pitchFamily="34" charset="-122"/>
            </a:endParaRPr>
          </a:p>
          <a:p>
            <a:pPr algn="ctr"/>
            <a:r>
              <a:rPr lang="zh-CN" altLang="en-US" sz="2205" dirty="0">
                <a:solidFill>
                  <a:srgbClr val="1F497D"/>
                </a:solidFill>
                <a:latin typeface="微软雅黑" panose="020B0503020204020204" pitchFamily="34" charset="-122"/>
                <a:ea typeface="微软雅黑" panose="020B0503020204020204" pitchFamily="34" charset="-122"/>
              </a:rPr>
              <a:t>过高风险</a:t>
            </a:r>
            <a:endParaRPr lang="zh-CN" altLang="en-US" sz="2205" dirty="0">
              <a:solidFill>
                <a:srgbClr val="1F497D"/>
              </a:solidFill>
              <a:latin typeface="微软雅黑" panose="020B0503020204020204" pitchFamily="34" charset="-122"/>
              <a:ea typeface="微软雅黑" panose="020B0503020204020204" pitchFamily="34" charset="-122"/>
            </a:endParaRPr>
          </a:p>
        </p:txBody>
      </p:sp>
      <p:grpSp>
        <p:nvGrpSpPr>
          <p:cNvPr id="79" name="组合 78"/>
          <p:cNvGrpSpPr/>
          <p:nvPr/>
        </p:nvGrpSpPr>
        <p:grpSpPr>
          <a:xfrm>
            <a:off x="5362920" y="560925"/>
            <a:ext cx="1578640" cy="1421015"/>
            <a:chOff x="757631" y="1755286"/>
            <a:chExt cx="2682595" cy="2414744"/>
          </a:xfrm>
        </p:grpSpPr>
        <p:sp>
          <p:nvSpPr>
            <p:cNvPr id="80" name="Freeform 5"/>
            <p:cNvSpPr/>
            <p:nvPr/>
          </p:nvSpPr>
          <p:spPr bwMode="auto">
            <a:xfrm>
              <a:off x="757631" y="1755286"/>
              <a:ext cx="2682595" cy="24147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61000">
                  <a:srgbClr val="F6F6F6"/>
                </a:gs>
                <a:gs pos="30000">
                  <a:srgbClr val="E0E0E0"/>
                </a:gs>
                <a:gs pos="1000">
                  <a:srgbClr val="DEDEDE"/>
                </a:gs>
                <a:gs pos="100000">
                  <a:schemeClr val="bg1"/>
                </a:gs>
              </a:gsLst>
              <a:lin ang="13500000" scaled="1"/>
              <a:tileRect/>
            </a:gradFill>
            <a:ln w="19050">
              <a:noFill/>
            </a:ln>
            <a:effectLst>
              <a:outerShdw blurRad="228600" dist="101600" dir="2700000" algn="tl" rotWithShape="0">
                <a:prstClr val="black">
                  <a:alpha val="24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sp>
          <p:nvSpPr>
            <p:cNvPr id="81" name="Freeform 5"/>
            <p:cNvSpPr/>
            <p:nvPr/>
          </p:nvSpPr>
          <p:spPr bwMode="auto">
            <a:xfrm>
              <a:off x="780904" y="1776236"/>
              <a:ext cx="2636048" cy="2372844"/>
            </a:xfrm>
            <a:custGeom>
              <a:avLst/>
              <a:gdLst>
                <a:gd name="T0" fmla="*/ 802 w 2624"/>
                <a:gd name="T1" fmla="*/ 2362 h 2362"/>
                <a:gd name="T2" fmla="*/ 766 w 2624"/>
                <a:gd name="T3" fmla="*/ 2358 h 2362"/>
                <a:gd name="T4" fmla="*/ 730 w 2624"/>
                <a:gd name="T5" fmla="*/ 2350 h 2362"/>
                <a:gd name="T6" fmla="*/ 656 w 2624"/>
                <a:gd name="T7" fmla="*/ 2318 h 2362"/>
                <a:gd name="T8" fmla="*/ 590 w 2624"/>
                <a:gd name="T9" fmla="*/ 2270 h 2362"/>
                <a:gd name="T10" fmla="*/ 564 w 2624"/>
                <a:gd name="T11" fmla="*/ 2242 h 2362"/>
                <a:gd name="T12" fmla="*/ 544 w 2624"/>
                <a:gd name="T13" fmla="*/ 2212 h 2362"/>
                <a:gd name="T14" fmla="*/ 34 w 2624"/>
                <a:gd name="T15" fmla="*/ 1330 h 2362"/>
                <a:gd name="T16" fmla="*/ 20 w 2624"/>
                <a:gd name="T17" fmla="*/ 1298 h 2362"/>
                <a:gd name="T18" fmla="*/ 8 w 2624"/>
                <a:gd name="T19" fmla="*/ 1260 h 2362"/>
                <a:gd name="T20" fmla="*/ 0 w 2624"/>
                <a:gd name="T21" fmla="*/ 1180 h 2362"/>
                <a:gd name="T22" fmla="*/ 8 w 2624"/>
                <a:gd name="T23" fmla="*/ 1102 h 2362"/>
                <a:gd name="T24" fmla="*/ 20 w 2624"/>
                <a:gd name="T25" fmla="*/ 1064 h 2362"/>
                <a:gd name="T26" fmla="*/ 34 w 2624"/>
                <a:gd name="T27" fmla="*/ 1032 h 2362"/>
                <a:gd name="T28" fmla="*/ 544 w 2624"/>
                <a:gd name="T29" fmla="*/ 150 h 2362"/>
                <a:gd name="T30" fmla="*/ 564 w 2624"/>
                <a:gd name="T31" fmla="*/ 120 h 2362"/>
                <a:gd name="T32" fmla="*/ 590 w 2624"/>
                <a:gd name="T33" fmla="*/ 92 h 2362"/>
                <a:gd name="T34" fmla="*/ 656 w 2624"/>
                <a:gd name="T35" fmla="*/ 44 h 2362"/>
                <a:gd name="T36" fmla="*/ 730 w 2624"/>
                <a:gd name="T37" fmla="*/ 12 h 2362"/>
                <a:gd name="T38" fmla="*/ 766 w 2624"/>
                <a:gd name="T39" fmla="*/ 4 h 2362"/>
                <a:gd name="T40" fmla="*/ 802 w 2624"/>
                <a:gd name="T41" fmla="*/ 0 h 2362"/>
                <a:gd name="T42" fmla="*/ 1820 w 2624"/>
                <a:gd name="T43" fmla="*/ 0 h 2362"/>
                <a:gd name="T44" fmla="*/ 1858 w 2624"/>
                <a:gd name="T45" fmla="*/ 4 h 2362"/>
                <a:gd name="T46" fmla="*/ 1894 w 2624"/>
                <a:gd name="T47" fmla="*/ 12 h 2362"/>
                <a:gd name="T48" fmla="*/ 1968 w 2624"/>
                <a:gd name="T49" fmla="*/ 44 h 2362"/>
                <a:gd name="T50" fmla="*/ 2032 w 2624"/>
                <a:gd name="T51" fmla="*/ 92 h 2362"/>
                <a:gd name="T52" fmla="*/ 2060 w 2624"/>
                <a:gd name="T53" fmla="*/ 120 h 2362"/>
                <a:gd name="T54" fmla="*/ 2080 w 2624"/>
                <a:gd name="T55" fmla="*/ 150 h 2362"/>
                <a:gd name="T56" fmla="*/ 2588 w 2624"/>
                <a:gd name="T57" fmla="*/ 1032 h 2362"/>
                <a:gd name="T58" fmla="*/ 2604 w 2624"/>
                <a:gd name="T59" fmla="*/ 1064 h 2362"/>
                <a:gd name="T60" fmla="*/ 2616 w 2624"/>
                <a:gd name="T61" fmla="*/ 1102 h 2362"/>
                <a:gd name="T62" fmla="*/ 2624 w 2624"/>
                <a:gd name="T63" fmla="*/ 1180 h 2362"/>
                <a:gd name="T64" fmla="*/ 2616 w 2624"/>
                <a:gd name="T65" fmla="*/ 1260 h 2362"/>
                <a:gd name="T66" fmla="*/ 2604 w 2624"/>
                <a:gd name="T67" fmla="*/ 1298 h 2362"/>
                <a:gd name="T68" fmla="*/ 2588 w 2624"/>
                <a:gd name="T69" fmla="*/ 1330 h 2362"/>
                <a:gd name="T70" fmla="*/ 2080 w 2624"/>
                <a:gd name="T71" fmla="*/ 2212 h 2362"/>
                <a:gd name="T72" fmla="*/ 2060 w 2624"/>
                <a:gd name="T73" fmla="*/ 2242 h 2362"/>
                <a:gd name="T74" fmla="*/ 2032 w 2624"/>
                <a:gd name="T75" fmla="*/ 2270 h 2362"/>
                <a:gd name="T76" fmla="*/ 1968 w 2624"/>
                <a:gd name="T77" fmla="*/ 2318 h 2362"/>
                <a:gd name="T78" fmla="*/ 1894 w 2624"/>
                <a:gd name="T79" fmla="*/ 2350 h 2362"/>
                <a:gd name="T80" fmla="*/ 1858 w 2624"/>
                <a:gd name="T81" fmla="*/ 2358 h 2362"/>
                <a:gd name="T82" fmla="*/ 1820 w 2624"/>
                <a:gd name="T83" fmla="*/ 2362 h 2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624" h="2362">
                  <a:moveTo>
                    <a:pt x="802" y="2362"/>
                  </a:moveTo>
                  <a:lnTo>
                    <a:pt x="802" y="2362"/>
                  </a:lnTo>
                  <a:lnTo>
                    <a:pt x="784" y="2360"/>
                  </a:lnTo>
                  <a:lnTo>
                    <a:pt x="766" y="2358"/>
                  </a:lnTo>
                  <a:lnTo>
                    <a:pt x="748" y="2354"/>
                  </a:lnTo>
                  <a:lnTo>
                    <a:pt x="730" y="2350"/>
                  </a:lnTo>
                  <a:lnTo>
                    <a:pt x="692" y="2336"/>
                  </a:lnTo>
                  <a:lnTo>
                    <a:pt x="656" y="2318"/>
                  </a:lnTo>
                  <a:lnTo>
                    <a:pt x="622" y="2296"/>
                  </a:lnTo>
                  <a:lnTo>
                    <a:pt x="590" y="2270"/>
                  </a:lnTo>
                  <a:lnTo>
                    <a:pt x="578" y="2256"/>
                  </a:lnTo>
                  <a:lnTo>
                    <a:pt x="564" y="2242"/>
                  </a:lnTo>
                  <a:lnTo>
                    <a:pt x="554" y="2228"/>
                  </a:lnTo>
                  <a:lnTo>
                    <a:pt x="544" y="2212"/>
                  </a:lnTo>
                  <a:lnTo>
                    <a:pt x="34" y="1330"/>
                  </a:lnTo>
                  <a:lnTo>
                    <a:pt x="34" y="1330"/>
                  </a:lnTo>
                  <a:lnTo>
                    <a:pt x="26" y="1314"/>
                  </a:lnTo>
                  <a:lnTo>
                    <a:pt x="20" y="1298"/>
                  </a:lnTo>
                  <a:lnTo>
                    <a:pt x="14" y="1280"/>
                  </a:lnTo>
                  <a:lnTo>
                    <a:pt x="8" y="1260"/>
                  </a:lnTo>
                  <a:lnTo>
                    <a:pt x="2" y="1222"/>
                  </a:lnTo>
                  <a:lnTo>
                    <a:pt x="0" y="1180"/>
                  </a:lnTo>
                  <a:lnTo>
                    <a:pt x="2" y="1140"/>
                  </a:lnTo>
                  <a:lnTo>
                    <a:pt x="8" y="1102"/>
                  </a:lnTo>
                  <a:lnTo>
                    <a:pt x="14" y="1082"/>
                  </a:lnTo>
                  <a:lnTo>
                    <a:pt x="20" y="1064"/>
                  </a:lnTo>
                  <a:lnTo>
                    <a:pt x="26" y="1048"/>
                  </a:lnTo>
                  <a:lnTo>
                    <a:pt x="34" y="1032"/>
                  </a:lnTo>
                  <a:lnTo>
                    <a:pt x="544" y="150"/>
                  </a:lnTo>
                  <a:lnTo>
                    <a:pt x="544" y="150"/>
                  </a:lnTo>
                  <a:lnTo>
                    <a:pt x="554" y="134"/>
                  </a:lnTo>
                  <a:lnTo>
                    <a:pt x="564" y="120"/>
                  </a:lnTo>
                  <a:lnTo>
                    <a:pt x="578" y="106"/>
                  </a:lnTo>
                  <a:lnTo>
                    <a:pt x="590" y="92"/>
                  </a:lnTo>
                  <a:lnTo>
                    <a:pt x="622" y="66"/>
                  </a:lnTo>
                  <a:lnTo>
                    <a:pt x="656" y="44"/>
                  </a:lnTo>
                  <a:lnTo>
                    <a:pt x="692" y="26"/>
                  </a:lnTo>
                  <a:lnTo>
                    <a:pt x="730" y="12"/>
                  </a:lnTo>
                  <a:lnTo>
                    <a:pt x="748" y="6"/>
                  </a:lnTo>
                  <a:lnTo>
                    <a:pt x="766" y="4"/>
                  </a:lnTo>
                  <a:lnTo>
                    <a:pt x="784" y="0"/>
                  </a:lnTo>
                  <a:lnTo>
                    <a:pt x="802" y="0"/>
                  </a:lnTo>
                  <a:lnTo>
                    <a:pt x="1820" y="0"/>
                  </a:lnTo>
                  <a:lnTo>
                    <a:pt x="1820" y="0"/>
                  </a:lnTo>
                  <a:lnTo>
                    <a:pt x="1838" y="0"/>
                  </a:lnTo>
                  <a:lnTo>
                    <a:pt x="1858" y="4"/>
                  </a:lnTo>
                  <a:lnTo>
                    <a:pt x="1876" y="6"/>
                  </a:lnTo>
                  <a:lnTo>
                    <a:pt x="1894" y="12"/>
                  </a:lnTo>
                  <a:lnTo>
                    <a:pt x="1932" y="26"/>
                  </a:lnTo>
                  <a:lnTo>
                    <a:pt x="1968" y="44"/>
                  </a:lnTo>
                  <a:lnTo>
                    <a:pt x="2002" y="66"/>
                  </a:lnTo>
                  <a:lnTo>
                    <a:pt x="2032" y="92"/>
                  </a:lnTo>
                  <a:lnTo>
                    <a:pt x="2046" y="106"/>
                  </a:lnTo>
                  <a:lnTo>
                    <a:pt x="2060" y="120"/>
                  </a:lnTo>
                  <a:lnTo>
                    <a:pt x="2070" y="134"/>
                  </a:lnTo>
                  <a:lnTo>
                    <a:pt x="2080" y="150"/>
                  </a:lnTo>
                  <a:lnTo>
                    <a:pt x="2588" y="1032"/>
                  </a:lnTo>
                  <a:lnTo>
                    <a:pt x="2588" y="1032"/>
                  </a:lnTo>
                  <a:lnTo>
                    <a:pt x="2598" y="1048"/>
                  </a:lnTo>
                  <a:lnTo>
                    <a:pt x="2604" y="1064"/>
                  </a:lnTo>
                  <a:lnTo>
                    <a:pt x="2610" y="1082"/>
                  </a:lnTo>
                  <a:lnTo>
                    <a:pt x="2616" y="1102"/>
                  </a:lnTo>
                  <a:lnTo>
                    <a:pt x="2622" y="1140"/>
                  </a:lnTo>
                  <a:lnTo>
                    <a:pt x="2624" y="1180"/>
                  </a:lnTo>
                  <a:lnTo>
                    <a:pt x="2622" y="1222"/>
                  </a:lnTo>
                  <a:lnTo>
                    <a:pt x="2616" y="1260"/>
                  </a:lnTo>
                  <a:lnTo>
                    <a:pt x="2610" y="1280"/>
                  </a:lnTo>
                  <a:lnTo>
                    <a:pt x="2604" y="1298"/>
                  </a:lnTo>
                  <a:lnTo>
                    <a:pt x="2598" y="1314"/>
                  </a:lnTo>
                  <a:lnTo>
                    <a:pt x="2588" y="1330"/>
                  </a:lnTo>
                  <a:lnTo>
                    <a:pt x="2080" y="2212"/>
                  </a:lnTo>
                  <a:lnTo>
                    <a:pt x="2080" y="2212"/>
                  </a:lnTo>
                  <a:lnTo>
                    <a:pt x="2070" y="2228"/>
                  </a:lnTo>
                  <a:lnTo>
                    <a:pt x="2060" y="2242"/>
                  </a:lnTo>
                  <a:lnTo>
                    <a:pt x="2046" y="2256"/>
                  </a:lnTo>
                  <a:lnTo>
                    <a:pt x="2032" y="2270"/>
                  </a:lnTo>
                  <a:lnTo>
                    <a:pt x="2002" y="2296"/>
                  </a:lnTo>
                  <a:lnTo>
                    <a:pt x="1968" y="2318"/>
                  </a:lnTo>
                  <a:lnTo>
                    <a:pt x="1932" y="2336"/>
                  </a:lnTo>
                  <a:lnTo>
                    <a:pt x="1894" y="2350"/>
                  </a:lnTo>
                  <a:lnTo>
                    <a:pt x="1876" y="2354"/>
                  </a:lnTo>
                  <a:lnTo>
                    <a:pt x="1858" y="2358"/>
                  </a:lnTo>
                  <a:lnTo>
                    <a:pt x="1838" y="2360"/>
                  </a:lnTo>
                  <a:lnTo>
                    <a:pt x="1820" y="2362"/>
                  </a:lnTo>
                  <a:lnTo>
                    <a:pt x="802" y="2362"/>
                  </a:lnTo>
                  <a:close/>
                </a:path>
              </a:pathLst>
            </a:custGeom>
            <a:gradFill flip="none" rotWithShape="1">
              <a:gsLst>
                <a:gs pos="100000">
                  <a:srgbClr val="DEDEDE"/>
                </a:gs>
                <a:gs pos="31000">
                  <a:schemeClr val="bg1"/>
                </a:gs>
              </a:gsLst>
              <a:lin ang="13500000" scaled="1"/>
              <a:tileRect/>
            </a:gra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890">
                <a:solidFill>
                  <a:prstClr val="white"/>
                </a:solidFill>
                <a:latin typeface="微软雅黑" panose="020B0503020204020204" pitchFamily="34" charset="-122"/>
                <a:ea typeface="微软雅黑" panose="020B0503020204020204" pitchFamily="34" charset="-122"/>
              </a:endParaRPr>
            </a:p>
          </p:txBody>
        </p:sp>
      </p:grpSp>
      <p:sp>
        <p:nvSpPr>
          <p:cNvPr id="82" name="TextBox 2"/>
          <p:cNvSpPr txBox="1"/>
          <p:nvPr/>
        </p:nvSpPr>
        <p:spPr>
          <a:xfrm>
            <a:off x="5469877" y="900137"/>
            <a:ext cx="1425881" cy="678647"/>
          </a:xfrm>
          <a:prstGeom prst="rect">
            <a:avLst/>
          </a:prstGeom>
          <a:noFill/>
        </p:spPr>
        <p:txBody>
          <a:bodyPr wrap="square" lIns="0" tIns="0" rIns="0" bIns="0" rtlCol="0">
            <a:spAutoFit/>
          </a:bodyPr>
          <a:lstStyle/>
          <a:p>
            <a:pPr algn="ctr"/>
            <a:r>
              <a:rPr lang="zh-CN" altLang="en-US" sz="2205" dirty="0">
                <a:solidFill>
                  <a:srgbClr val="1F497D"/>
                </a:solidFill>
                <a:latin typeface="微软雅黑" panose="020B0503020204020204" pitchFamily="34" charset="-122"/>
                <a:ea typeface="微软雅黑" panose="020B0503020204020204" pitchFamily="34" charset="-122"/>
              </a:rPr>
              <a:t>协同效应</a:t>
            </a:r>
            <a:endParaRPr lang="en-US" altLang="zh-CN" sz="2205" dirty="0">
              <a:solidFill>
                <a:srgbClr val="1F497D"/>
              </a:solidFill>
              <a:latin typeface="微软雅黑" panose="020B0503020204020204" pitchFamily="34" charset="-122"/>
              <a:ea typeface="微软雅黑" panose="020B0503020204020204" pitchFamily="34" charset="-122"/>
            </a:endParaRPr>
          </a:p>
          <a:p>
            <a:pPr algn="ctr"/>
            <a:r>
              <a:rPr lang="zh-CN" altLang="en-US" sz="2205" dirty="0">
                <a:solidFill>
                  <a:srgbClr val="1F497D"/>
                </a:solidFill>
                <a:latin typeface="微软雅黑" panose="020B0503020204020204" pitchFamily="34" charset="-122"/>
                <a:ea typeface="微软雅黑" panose="020B0503020204020204" pitchFamily="34" charset="-122"/>
              </a:rPr>
              <a:t>风险</a:t>
            </a:r>
            <a:endParaRPr lang="zh-CN" altLang="en-US" sz="2205" dirty="0">
              <a:solidFill>
                <a:srgbClr val="1F497D"/>
              </a:solidFill>
              <a:latin typeface="微软雅黑" panose="020B0503020204020204" pitchFamily="34" charset="-122"/>
              <a:ea typeface="微软雅黑" panose="020B0503020204020204" pitchFamily="34" charset="-122"/>
            </a:endParaRPr>
          </a:p>
        </p:txBody>
      </p:sp>
      <p:sp>
        <p:nvSpPr>
          <p:cNvPr id="83" name="TextBox 2"/>
          <p:cNvSpPr txBox="1"/>
          <p:nvPr/>
        </p:nvSpPr>
        <p:spPr>
          <a:xfrm>
            <a:off x="5451268" y="2484313"/>
            <a:ext cx="1425881" cy="984885"/>
          </a:xfrm>
          <a:prstGeom prst="rect">
            <a:avLst/>
          </a:prstGeom>
          <a:noFill/>
        </p:spPr>
        <p:txBody>
          <a:bodyPr wrap="square" lIns="0" tIns="0" rIns="0" bIns="0" rtlCol="0">
            <a:spAutoFit/>
          </a:bodyPr>
          <a:lstStyle/>
          <a:p>
            <a:pPr algn="ctr"/>
            <a:r>
              <a:rPr lang="zh-CN" altLang="en-US" sz="3200" b="1" dirty="0">
                <a:solidFill>
                  <a:schemeClr val="bg1"/>
                </a:solidFill>
                <a:latin typeface="微软雅黑" panose="020B0503020204020204" pitchFamily="34" charset="-122"/>
                <a:ea typeface="微软雅黑" panose="020B0503020204020204" pitchFamily="34" charset="-122"/>
              </a:rPr>
              <a:t>动机与风险</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pic>
        <p:nvPicPr>
          <p:cNvPr id="84" name="Picture 5" descr="ipad.png"/>
          <p:cNvPicPr>
            <a:picLocks noChangeAspect="1"/>
          </p:cNvPicPr>
          <p:nvPr/>
        </p:nvPicPr>
        <p:blipFill rotWithShape="1">
          <a:blip r:embed="rId1"/>
          <a:srcRect l="16477" r="18608" b="17008"/>
          <a:stretch>
            <a:fillRect/>
          </a:stretch>
        </p:blipFill>
        <p:spPr>
          <a:xfrm>
            <a:off x="540445" y="1980257"/>
            <a:ext cx="2579279" cy="3162006"/>
          </a:xfrm>
          <a:prstGeom prst="rect">
            <a:avLst/>
          </a:prstGeom>
        </p:spPr>
      </p:pic>
      <p:pic>
        <p:nvPicPr>
          <p:cNvPr id="85"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1117" t="9499" r="-50" b="9499"/>
          <a:stretch>
            <a:fillRect/>
          </a:stretch>
        </p:blipFill>
        <p:spPr>
          <a:xfrm>
            <a:off x="783006" y="2203853"/>
            <a:ext cx="2086104" cy="2613231"/>
          </a:xfrm>
          <a:prstGeom prst="rect">
            <a:avLst/>
          </a:prstGeom>
          <a:effectLst>
            <a:innerShdw blurRad="63500" dist="25400" dir="13500000">
              <a:prstClr val="black">
                <a:alpha val="26000"/>
              </a:prstClr>
            </a:innerShdw>
          </a:effectLst>
        </p:spPr>
      </p:pic>
      <p:pic>
        <p:nvPicPr>
          <p:cNvPr id="86" name="Picture 7" descr="ipad-light.png"/>
          <p:cNvPicPr>
            <a:picLocks noChangeAspect="1"/>
          </p:cNvPicPr>
          <p:nvPr/>
        </p:nvPicPr>
        <p:blipFill>
          <a:blip r:embed="rId3"/>
          <a:stretch>
            <a:fillRect/>
          </a:stretch>
        </p:blipFill>
        <p:spPr>
          <a:xfrm flipH="1">
            <a:off x="1737272" y="2064249"/>
            <a:ext cx="1220451" cy="2762237"/>
          </a:xfrm>
          <a:prstGeom prst="rect">
            <a:avLst/>
          </a:prstGeom>
        </p:spPr>
      </p:pic>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1" y="0"/>
            <a:ext cx="4055491" cy="5400675"/>
          </a:xfrm>
          <a:prstGeom prst="rect">
            <a:avLst/>
          </a:prstGeom>
          <a:solidFill>
            <a:schemeClr val="dk2"/>
          </a:solidFill>
          <a:ln>
            <a:no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25" name="组合 42"/>
          <p:cNvGrpSpPr/>
          <p:nvPr/>
        </p:nvGrpSpPr>
        <p:grpSpPr>
          <a:xfrm>
            <a:off x="1089619" y="1667139"/>
            <a:ext cx="1876256" cy="1852972"/>
            <a:chOff x="304800" y="673100"/>
            <a:chExt cx="4000500" cy="4000500"/>
          </a:xfrm>
          <a:effectLst>
            <a:outerShdw blurRad="444500" dist="254000" dir="684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rgbClr val="C00000"/>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5" name="椭圆 44"/>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rgbClr val="C00000"/>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46" name="矩形 45"/>
          <p:cNvSpPr/>
          <p:nvPr/>
        </p:nvSpPr>
        <p:spPr>
          <a:xfrm>
            <a:off x="1338021" y="2182773"/>
            <a:ext cx="1379794" cy="688848"/>
          </a:xfrm>
          <a:prstGeom prst="rect">
            <a:avLst/>
          </a:prstGeom>
        </p:spPr>
        <p:txBody>
          <a:bodyPr lIns="72585" tIns="36293" rIns="72585" bIns="36293">
            <a:spAutoFit/>
          </a:bodyPr>
          <a:lstStyle/>
          <a:p>
            <a:pPr algn="ctr" defTabSz="741680" fontAlgn="auto">
              <a:spcBef>
                <a:spcPts val="0"/>
              </a:spcBef>
              <a:spcAft>
                <a:spcPts val="0"/>
              </a:spcAft>
              <a:defRPr/>
            </a:pPr>
            <a:r>
              <a:rPr lang="zh-CN" altLang="en-US" sz="4000" b="1" kern="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目录</a:t>
            </a:r>
            <a:endParaRPr lang="zh-CN" altLang="en-US" sz="4000" b="1" kern="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47" name="Rectangle 4"/>
          <p:cNvSpPr txBox="1">
            <a:spLocks noChangeArrowheads="1"/>
          </p:cNvSpPr>
          <p:nvPr/>
        </p:nvSpPr>
        <p:spPr bwMode="auto">
          <a:xfrm>
            <a:off x="1481063" y="2852856"/>
            <a:ext cx="1093708" cy="300038"/>
          </a:xfrm>
          <a:prstGeom prst="rect">
            <a:avLst/>
          </a:prstGeom>
          <a:noFill/>
          <a:ln>
            <a:noFill/>
          </a:ln>
          <a:effectLst/>
        </p:spPr>
        <p:txBody>
          <a:bodyPr lIns="54432" tIns="27215" rIns="54432" bIns="27215" anchor="ctr"/>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fontAlgn="auto">
              <a:spcBef>
                <a:spcPts val="0"/>
              </a:spcBef>
              <a:spcAft>
                <a:spcPts val="0"/>
              </a:spcAft>
              <a:defRPr/>
            </a:pPr>
            <a:r>
              <a:rPr lang="en-US" altLang="zh-CN" sz="1200" b="0" kern="0" dirty="0">
                <a:solidFill>
                  <a:srgbClr val="080808"/>
                </a:solidFill>
                <a:latin typeface="微软雅黑" panose="020B0503020204020204" pitchFamily="34" charset="-122"/>
                <a:ea typeface="微软雅黑" panose="020B0503020204020204" pitchFamily="34" charset="-122"/>
                <a:cs typeface="+mn-ea"/>
                <a:sym typeface="微软雅黑" panose="020B0503020204020204" pitchFamily="34" charset="-122"/>
              </a:rPr>
              <a:t>CONTENTS</a:t>
            </a:r>
            <a:endParaRPr lang="zh-CN" altLang="en-US" sz="1200" b="0" kern="0" dirty="0">
              <a:solidFill>
                <a:srgbClr val="080808"/>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 name="圆角矩形 6"/>
          <p:cNvSpPr/>
          <p:nvPr/>
        </p:nvSpPr>
        <p:spPr>
          <a:xfrm>
            <a:off x="5048280" y="826037"/>
            <a:ext cx="3465083" cy="427588"/>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2" name="组合 1"/>
          <p:cNvGrpSpPr/>
          <p:nvPr/>
        </p:nvGrpSpPr>
        <p:grpSpPr bwMode="auto">
          <a:xfrm>
            <a:off x="4755859" y="706594"/>
            <a:ext cx="677238" cy="667583"/>
            <a:chOff x="5360449" y="1017327"/>
            <a:chExt cx="848803" cy="847785"/>
          </a:xfrm>
        </p:grpSpPr>
        <p:sp>
          <p:nvSpPr>
            <p:cNvPr id="8"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 name="Oval 6"/>
            <p:cNvSpPr>
              <a:spLocks noChangeArrowheads="1"/>
            </p:cNvSpPr>
            <p:nvPr/>
          </p:nvSpPr>
          <p:spPr bwMode="auto">
            <a:xfrm>
              <a:off x="5398526" y="1055430"/>
              <a:ext cx="772649" cy="771580"/>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 name="Oval 7"/>
            <p:cNvSpPr>
              <a:spLocks noChangeArrowheads="1"/>
            </p:cNvSpPr>
            <p:nvPr/>
          </p:nvSpPr>
          <p:spPr bwMode="auto">
            <a:xfrm>
              <a:off x="5512758" y="1169738"/>
              <a:ext cx="544186" cy="542963"/>
            </a:xfrm>
            <a:prstGeom prst="ellipse">
              <a:avLst/>
            </a:prstGeom>
            <a:solidFill>
              <a:schemeClr val="dk2"/>
            </a:soli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 name="文本框 10"/>
            <p:cNvSpPr txBox="1"/>
            <p:nvPr/>
          </p:nvSpPr>
          <p:spPr>
            <a:xfrm>
              <a:off x="5626989" y="1211016"/>
              <a:ext cx="315723" cy="488570"/>
            </a:xfrm>
            <a:prstGeom prst="rect">
              <a:avLst/>
            </a:prstGeom>
            <a:noFill/>
          </p:spPr>
          <p:txBody>
            <a:bodyPr>
              <a:spAutoFit/>
            </a:bodyPr>
            <a:lstStyle/>
            <a:p>
              <a:pPr algn="ctr" fontAlgn="auto">
                <a:spcBef>
                  <a:spcPts val="0"/>
                </a:spcBef>
                <a:spcAft>
                  <a:spcPts val="0"/>
                </a:spcAft>
                <a:defRPr/>
              </a:pPr>
              <a:r>
                <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rPr>
                <a:t>一</a:t>
              </a:r>
              <a:endPar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2" name="文本框 11"/>
          <p:cNvSpPr txBox="1"/>
          <p:nvPr/>
        </p:nvSpPr>
        <p:spPr>
          <a:xfrm>
            <a:off x="5449352" y="857862"/>
            <a:ext cx="3042000" cy="365683"/>
          </a:xfrm>
          <a:prstGeom prst="rect">
            <a:avLst/>
          </a:prstGeom>
          <a:noFill/>
        </p:spPr>
        <p:txBody>
          <a:bodyPr wrap="square" lIns="72585" tIns="36293" rIns="72585" bIns="36293">
            <a:spAutoFit/>
          </a:bodyPr>
          <a:lstStyle/>
          <a:p>
            <a:pPr algn="ctr" fontAlgn="auto">
              <a:spcBef>
                <a:spcPts val="0"/>
              </a:spcBef>
              <a:spcAft>
                <a:spcPts val="0"/>
              </a:spcAft>
              <a:defRPr/>
            </a:pPr>
            <a:r>
              <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寻找未来的成功者</a:t>
            </a:r>
            <a:endPar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3" name="圆角矩形 12"/>
          <p:cNvSpPr/>
          <p:nvPr/>
        </p:nvSpPr>
        <p:spPr>
          <a:xfrm>
            <a:off x="5048279" y="1929740"/>
            <a:ext cx="3465083" cy="427588"/>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4" name="组合 2"/>
          <p:cNvGrpSpPr/>
          <p:nvPr/>
        </p:nvGrpSpPr>
        <p:grpSpPr bwMode="auto">
          <a:xfrm>
            <a:off x="4755859" y="1810206"/>
            <a:ext cx="677238" cy="667583"/>
            <a:chOff x="5360449" y="2011217"/>
            <a:chExt cx="848803" cy="847785"/>
          </a:xfrm>
        </p:grpSpPr>
        <p:sp>
          <p:nvSpPr>
            <p:cNvPr id="14" name="Oval 5"/>
            <p:cNvSpPr>
              <a:spLocks noChangeArrowheads="1"/>
            </p:cNvSpPr>
            <p:nvPr/>
          </p:nvSpPr>
          <p:spPr bwMode="auto">
            <a:xfrm>
              <a:off x="5360449" y="201121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5" name="Oval 6"/>
            <p:cNvSpPr>
              <a:spLocks noChangeArrowheads="1"/>
            </p:cNvSpPr>
            <p:nvPr/>
          </p:nvSpPr>
          <p:spPr bwMode="auto">
            <a:xfrm>
              <a:off x="5398526" y="2049320"/>
              <a:ext cx="772649" cy="771580"/>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6" name="Oval 7"/>
            <p:cNvSpPr>
              <a:spLocks noChangeArrowheads="1"/>
            </p:cNvSpPr>
            <p:nvPr/>
          </p:nvSpPr>
          <p:spPr bwMode="auto">
            <a:xfrm>
              <a:off x="5512758" y="2163628"/>
              <a:ext cx="544186" cy="542963"/>
            </a:xfrm>
            <a:prstGeom prst="ellipse">
              <a:avLst/>
            </a:prstGeom>
            <a:solidFill>
              <a:schemeClr val="dk2"/>
            </a:soli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7" name="文本框 16"/>
            <p:cNvSpPr txBox="1"/>
            <p:nvPr/>
          </p:nvSpPr>
          <p:spPr>
            <a:xfrm>
              <a:off x="5626989" y="2204906"/>
              <a:ext cx="315723" cy="488570"/>
            </a:xfrm>
            <a:prstGeom prst="rect">
              <a:avLst/>
            </a:prstGeom>
            <a:noFill/>
          </p:spPr>
          <p:txBody>
            <a:bodyPr>
              <a:spAutoFit/>
            </a:bodyPr>
            <a:lstStyle/>
            <a:p>
              <a:pPr algn="ctr" fontAlgn="auto">
                <a:spcBef>
                  <a:spcPts val="0"/>
                </a:spcBef>
                <a:spcAft>
                  <a:spcPts val="0"/>
                </a:spcAft>
                <a:defRPr/>
              </a:pPr>
              <a:r>
                <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rPr>
                <a:t>二</a:t>
              </a:r>
              <a:endPar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8" name="文本框 17"/>
          <p:cNvSpPr txBox="1"/>
          <p:nvPr/>
        </p:nvSpPr>
        <p:spPr>
          <a:xfrm>
            <a:off x="5449352" y="1961474"/>
            <a:ext cx="3041272" cy="384721"/>
          </a:xfrm>
          <a:prstGeom prst="rect">
            <a:avLst/>
          </a:prstGeom>
          <a:noFill/>
        </p:spPr>
        <p:txBody>
          <a:bodyPr wrap="square">
            <a:spAutoFit/>
          </a:bodyPr>
          <a:lstStyle/>
          <a:p>
            <a:pPr algn="ctr" fontAlgn="auto">
              <a:spcBef>
                <a:spcPts val="0"/>
              </a:spcBef>
              <a:spcAft>
                <a:spcPts val="0"/>
              </a:spcAft>
              <a:defRPr/>
            </a:pPr>
            <a:r>
              <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风险必须是可控的</a:t>
            </a:r>
            <a:endPar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9" name="圆角矩形 18"/>
          <p:cNvSpPr/>
          <p:nvPr/>
        </p:nvSpPr>
        <p:spPr>
          <a:xfrm>
            <a:off x="5048279" y="3033442"/>
            <a:ext cx="3465083" cy="427588"/>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 name="组合 3"/>
          <p:cNvGrpSpPr/>
          <p:nvPr/>
        </p:nvGrpSpPr>
        <p:grpSpPr bwMode="auto">
          <a:xfrm>
            <a:off x="4755859" y="2913818"/>
            <a:ext cx="677238" cy="667583"/>
            <a:chOff x="5360449" y="3005107"/>
            <a:chExt cx="848803" cy="847785"/>
          </a:xfrm>
        </p:grpSpPr>
        <p:sp>
          <p:nvSpPr>
            <p:cNvPr id="20" name="Oval 5"/>
            <p:cNvSpPr>
              <a:spLocks noChangeArrowheads="1"/>
            </p:cNvSpPr>
            <p:nvPr/>
          </p:nvSpPr>
          <p:spPr bwMode="auto">
            <a:xfrm>
              <a:off x="5360449" y="300510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1" name="Oval 6"/>
            <p:cNvSpPr>
              <a:spLocks noChangeArrowheads="1"/>
            </p:cNvSpPr>
            <p:nvPr/>
          </p:nvSpPr>
          <p:spPr bwMode="auto">
            <a:xfrm>
              <a:off x="5398526" y="3043210"/>
              <a:ext cx="772649" cy="771580"/>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2" name="Oval 7"/>
            <p:cNvSpPr>
              <a:spLocks noChangeArrowheads="1"/>
            </p:cNvSpPr>
            <p:nvPr/>
          </p:nvSpPr>
          <p:spPr bwMode="auto">
            <a:xfrm>
              <a:off x="5512758" y="3157518"/>
              <a:ext cx="544186" cy="542963"/>
            </a:xfrm>
            <a:prstGeom prst="ellipse">
              <a:avLst/>
            </a:prstGeom>
            <a:solidFill>
              <a:schemeClr val="dk2"/>
            </a:soli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3" name="文本框 22"/>
            <p:cNvSpPr txBox="1"/>
            <p:nvPr/>
          </p:nvSpPr>
          <p:spPr>
            <a:xfrm>
              <a:off x="5626989" y="3198796"/>
              <a:ext cx="315723" cy="488570"/>
            </a:xfrm>
            <a:prstGeom prst="rect">
              <a:avLst/>
            </a:prstGeom>
            <a:noFill/>
          </p:spPr>
          <p:txBody>
            <a:bodyPr>
              <a:spAutoFit/>
            </a:bodyPr>
            <a:lstStyle/>
            <a:p>
              <a:pPr algn="ctr" fontAlgn="auto">
                <a:spcBef>
                  <a:spcPts val="0"/>
                </a:spcBef>
                <a:spcAft>
                  <a:spcPts val="0"/>
                </a:spcAft>
                <a:defRPr/>
              </a:pPr>
              <a:r>
                <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rPr>
                <a:t>三</a:t>
              </a:r>
              <a:endPar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24" name="文本框 23"/>
          <p:cNvSpPr txBox="1"/>
          <p:nvPr/>
        </p:nvSpPr>
        <p:spPr>
          <a:xfrm>
            <a:off x="5449352" y="3065086"/>
            <a:ext cx="3042000" cy="384721"/>
          </a:xfrm>
          <a:prstGeom prst="rect">
            <a:avLst/>
          </a:prstGeom>
          <a:noFill/>
        </p:spPr>
        <p:txBody>
          <a:bodyPr wrap="square">
            <a:spAutoFit/>
          </a:bodyPr>
          <a:lstStyle/>
          <a:p>
            <a:pPr algn="ctr" fontAlgn="auto">
              <a:spcBef>
                <a:spcPts val="0"/>
              </a:spcBef>
              <a:spcAft>
                <a:spcPts val="0"/>
              </a:spcAft>
              <a:defRPr/>
            </a:pPr>
            <a:r>
              <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投资与并购的门路</a:t>
            </a:r>
            <a:endPar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2" name="圆角矩形 18"/>
          <p:cNvSpPr/>
          <p:nvPr/>
        </p:nvSpPr>
        <p:spPr>
          <a:xfrm>
            <a:off x="5048279" y="4137055"/>
            <a:ext cx="3465083" cy="427588"/>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33" name="组合 3"/>
          <p:cNvGrpSpPr/>
          <p:nvPr/>
        </p:nvGrpSpPr>
        <p:grpSpPr bwMode="auto">
          <a:xfrm>
            <a:off x="4755859" y="4017431"/>
            <a:ext cx="677238" cy="667583"/>
            <a:chOff x="5360449" y="3005107"/>
            <a:chExt cx="848803" cy="847785"/>
          </a:xfrm>
        </p:grpSpPr>
        <p:sp>
          <p:nvSpPr>
            <p:cNvPr id="35" name="Oval 5"/>
            <p:cNvSpPr>
              <a:spLocks noChangeArrowheads="1"/>
            </p:cNvSpPr>
            <p:nvPr/>
          </p:nvSpPr>
          <p:spPr bwMode="auto">
            <a:xfrm>
              <a:off x="5360449" y="300510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6" name="Oval 6"/>
            <p:cNvSpPr>
              <a:spLocks noChangeArrowheads="1"/>
            </p:cNvSpPr>
            <p:nvPr/>
          </p:nvSpPr>
          <p:spPr bwMode="auto">
            <a:xfrm>
              <a:off x="5398526" y="3043210"/>
              <a:ext cx="772649" cy="771580"/>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7" name="Oval 7"/>
            <p:cNvSpPr>
              <a:spLocks noChangeArrowheads="1"/>
            </p:cNvSpPr>
            <p:nvPr/>
          </p:nvSpPr>
          <p:spPr bwMode="auto">
            <a:xfrm>
              <a:off x="5512758" y="3157518"/>
              <a:ext cx="544186" cy="542963"/>
            </a:xfrm>
            <a:prstGeom prst="ellipse">
              <a:avLst/>
            </a:prstGeom>
            <a:solidFill>
              <a:schemeClr val="dk2"/>
            </a:solidFill>
            <a:ln w="15875" cap="flat">
              <a:noFill/>
              <a:prstDash val="solid"/>
              <a:miter lim="800000"/>
            </a:ln>
          </p:spPr>
          <p:txBody>
            <a:bodyPr/>
            <a:lstStyle/>
            <a:p>
              <a:pPr fontAlgn="auto">
                <a:spcBef>
                  <a:spcPts val="0"/>
                </a:spcBef>
                <a:spcAft>
                  <a:spcPts val="0"/>
                </a:spcAft>
                <a:defRPr/>
              </a:pPr>
              <a:endParaRPr lang="zh-CN" altLang="en-US" sz="1000"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38" name="文本框 37"/>
            <p:cNvSpPr txBox="1"/>
            <p:nvPr/>
          </p:nvSpPr>
          <p:spPr>
            <a:xfrm>
              <a:off x="5626989" y="3198796"/>
              <a:ext cx="315723" cy="488570"/>
            </a:xfrm>
            <a:prstGeom prst="rect">
              <a:avLst/>
            </a:prstGeom>
            <a:noFill/>
          </p:spPr>
          <p:txBody>
            <a:bodyPr>
              <a:spAutoFit/>
            </a:bodyPr>
            <a:lstStyle/>
            <a:p>
              <a:pPr algn="ctr" fontAlgn="auto">
                <a:spcBef>
                  <a:spcPts val="0"/>
                </a:spcBef>
                <a:spcAft>
                  <a:spcPts val="0"/>
                </a:spcAft>
                <a:defRPr/>
              </a:pPr>
              <a:r>
                <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rPr>
                <a:t>四</a:t>
              </a:r>
              <a:endParaRPr lang="zh-CN" altLang="en-US" sz="19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34" name="文本框 33"/>
          <p:cNvSpPr txBox="1"/>
          <p:nvPr/>
        </p:nvSpPr>
        <p:spPr>
          <a:xfrm>
            <a:off x="5449352" y="4168699"/>
            <a:ext cx="3042000" cy="384721"/>
          </a:xfrm>
          <a:prstGeom prst="rect">
            <a:avLst/>
          </a:prstGeom>
          <a:noFill/>
        </p:spPr>
        <p:txBody>
          <a:bodyPr wrap="square">
            <a:spAutoFit/>
          </a:bodyPr>
          <a:lstStyle/>
          <a:p>
            <a:pPr algn="ctr" fontAlgn="auto">
              <a:spcBef>
                <a:spcPts val="0"/>
              </a:spcBef>
              <a:spcAft>
                <a:spcPts val="0"/>
              </a:spcAft>
              <a:defRPr/>
            </a:pPr>
            <a:r>
              <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并购贷款尽调流程</a:t>
            </a:r>
            <a:endParaRPr lang="zh-CN" altLang="en-US" sz="1900"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Tree>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2337" y="1958589"/>
            <a:ext cx="9721850" cy="1735209"/>
          </a:xfrm>
          <a:prstGeom prst="rect">
            <a:avLst/>
          </a:prstGeom>
          <a:solidFill>
            <a:schemeClr val="dk2"/>
          </a:solidFill>
          <a:ln>
            <a:no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2" name="组合 63"/>
          <p:cNvGrpSpPr/>
          <p:nvPr/>
        </p:nvGrpSpPr>
        <p:grpSpPr>
          <a:xfrm>
            <a:off x="8806888" y="4730803"/>
            <a:ext cx="1038589" cy="1025700"/>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6" name="椭圆 6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67" name="椭圆 66"/>
          <p:cNvSpPr/>
          <p:nvPr/>
        </p:nvSpPr>
        <p:spPr>
          <a:xfrm>
            <a:off x="8082554" y="4866859"/>
            <a:ext cx="773444" cy="76384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 name="椭圆 67"/>
          <p:cNvSpPr/>
          <p:nvPr/>
        </p:nvSpPr>
        <p:spPr>
          <a:xfrm>
            <a:off x="5662219" y="5091887"/>
            <a:ext cx="291149"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3" name="组合 68"/>
          <p:cNvGrpSpPr/>
          <p:nvPr/>
        </p:nvGrpSpPr>
        <p:grpSpPr>
          <a:xfrm>
            <a:off x="5932701" y="4783775"/>
            <a:ext cx="663330" cy="655098"/>
            <a:chOff x="304800" y="673100"/>
            <a:chExt cx="4000500" cy="4000500"/>
          </a:xfrm>
          <a:effectLst>
            <a:outerShdw blurRad="317500" dist="190500" dir="8100000" algn="tr" rotWithShape="0">
              <a:prstClr val="black">
                <a:alpha val="50000"/>
              </a:prstClr>
            </a:outerShdw>
          </a:effectLst>
        </p:grpSpPr>
        <p:sp>
          <p:nvSpPr>
            <p:cNvPr id="70" name="同心圆 6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1" name="椭圆 7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4" name="组合 71"/>
          <p:cNvGrpSpPr/>
          <p:nvPr/>
        </p:nvGrpSpPr>
        <p:grpSpPr>
          <a:xfrm>
            <a:off x="8369038" y="4576385"/>
            <a:ext cx="233666" cy="230766"/>
            <a:chOff x="304800" y="673100"/>
            <a:chExt cx="4000500" cy="4000500"/>
          </a:xfrm>
          <a:effectLst>
            <a:outerShdw blurRad="381000" dist="152400" dir="8100000" algn="tr" rotWithShape="0">
              <a:prstClr val="black">
                <a:alpha val="70000"/>
              </a:prstClr>
            </a:outerShdw>
          </a:effectLst>
        </p:grpSpPr>
        <p:sp>
          <p:nvSpPr>
            <p:cNvPr id="73" name="同心圆 7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4" name="椭圆 7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5" name="组合 74"/>
          <p:cNvGrpSpPr/>
          <p:nvPr/>
        </p:nvGrpSpPr>
        <p:grpSpPr>
          <a:xfrm>
            <a:off x="6821958" y="5122710"/>
            <a:ext cx="306114" cy="302315"/>
            <a:chOff x="304800" y="673100"/>
            <a:chExt cx="4000500" cy="4000500"/>
          </a:xfrm>
          <a:effectLst>
            <a:outerShdw blurRad="381000" dist="152400" dir="8100000" algn="tr" rotWithShape="0">
              <a:prstClr val="black">
                <a:alpha val="70000"/>
              </a:prstClr>
            </a:outerShdw>
          </a:effectLst>
        </p:grpSpPr>
        <p:sp>
          <p:nvSpPr>
            <p:cNvPr id="76" name="同心圆 7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7" name="椭圆 7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78" name="椭圆 77"/>
          <p:cNvSpPr/>
          <p:nvPr/>
        </p:nvSpPr>
        <p:spPr>
          <a:xfrm>
            <a:off x="6690102" y="4784349"/>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9" name="椭圆 78"/>
          <p:cNvSpPr/>
          <p:nvPr/>
        </p:nvSpPr>
        <p:spPr>
          <a:xfrm>
            <a:off x="5255876" y="5171897"/>
            <a:ext cx="145575"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 name="组合 79"/>
          <p:cNvGrpSpPr/>
          <p:nvPr/>
        </p:nvGrpSpPr>
        <p:grpSpPr>
          <a:xfrm>
            <a:off x="7272809" y="4783844"/>
            <a:ext cx="678580" cy="670159"/>
            <a:chOff x="304800" y="673100"/>
            <a:chExt cx="4000500" cy="4000500"/>
          </a:xfrm>
          <a:effectLst>
            <a:outerShdw blurRad="317500" dist="190500" dir="8100000" algn="tr" rotWithShape="0">
              <a:prstClr val="black">
                <a:alpha val="50000"/>
              </a:prstClr>
            </a:outerShdw>
          </a:effectLst>
        </p:grpSpPr>
        <p:sp>
          <p:nvSpPr>
            <p:cNvPr id="81" name="同心圆 8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2" name="椭圆 8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83" name="椭圆 82"/>
          <p:cNvSpPr/>
          <p:nvPr/>
        </p:nvSpPr>
        <p:spPr>
          <a:xfrm>
            <a:off x="8855998"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4" name="椭圆 83"/>
          <p:cNvSpPr/>
          <p:nvPr/>
        </p:nvSpPr>
        <p:spPr>
          <a:xfrm>
            <a:off x="7611652"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7" name="组合 84"/>
          <p:cNvGrpSpPr/>
          <p:nvPr/>
        </p:nvGrpSpPr>
        <p:grpSpPr>
          <a:xfrm>
            <a:off x="3914325" y="715054"/>
            <a:ext cx="1893200" cy="1869705"/>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7" name="椭圆 8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23" name="文本框 22"/>
          <p:cNvSpPr txBox="1"/>
          <p:nvPr/>
        </p:nvSpPr>
        <p:spPr>
          <a:xfrm>
            <a:off x="2496021" y="2770346"/>
            <a:ext cx="4729808" cy="565737"/>
          </a:xfrm>
          <a:prstGeom prst="rect">
            <a:avLst/>
          </a:prstGeom>
          <a:noFill/>
        </p:spPr>
        <p:txBody>
          <a:bodyPr wrap="square" lIns="72585" tIns="36293" rIns="72585" bIns="36293">
            <a:spAutoFit/>
          </a:bodyPr>
          <a:lstStyle/>
          <a:p>
            <a:pPr algn="ctr" fontAlgn="auto">
              <a:spcBef>
                <a:spcPts val="0"/>
              </a:spcBef>
              <a:spcAft>
                <a:spcPts val="0"/>
              </a:spcAft>
              <a:defRPr/>
            </a:pPr>
            <a:r>
              <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并购贷款尽调流程</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5" name="文本框 94"/>
          <p:cNvSpPr txBox="1"/>
          <p:nvPr/>
        </p:nvSpPr>
        <p:spPr>
          <a:xfrm>
            <a:off x="3914057" y="1420178"/>
            <a:ext cx="1853228" cy="519571"/>
          </a:xfrm>
          <a:prstGeom prst="rect">
            <a:avLst/>
          </a:prstGeom>
          <a:noFill/>
        </p:spPr>
        <p:txBody>
          <a:bodyPr lIns="72585" tIns="36293" rIns="72585" bIns="36293">
            <a:spAutoFit/>
          </a:bodyPr>
          <a:lstStyle/>
          <a:p>
            <a:pPr algn="ctr" fontAlgn="auto">
              <a:spcBef>
                <a:spcPts val="0"/>
              </a:spcBef>
              <a:spcAft>
                <a:spcPts val="0"/>
              </a:spcAft>
              <a:defRPr/>
            </a:pPr>
            <a:r>
              <a:rPr lang="en-US" altLang="zh-CN"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PART 04</a:t>
            </a:r>
            <a:endParaRPr lang="zh-CN" altLang="en-US"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cxnSp>
        <p:nvCxnSpPr>
          <p:cNvPr id="96" name="直接连接符 95"/>
          <p:cNvCxnSpPr/>
          <p:nvPr/>
        </p:nvCxnSpPr>
        <p:spPr>
          <a:xfrm>
            <a:off x="2692697" y="3401478"/>
            <a:ext cx="4336457" cy="37899"/>
          </a:xfrm>
          <a:prstGeom prst="line">
            <a:avLst/>
          </a:prstGeom>
          <a:ln w="50800">
            <a:gradFill>
              <a:gsLst>
                <a:gs pos="50000">
                  <a:schemeClr val="accent1">
                    <a:lumMod val="5000"/>
                    <a:lumOff val="95000"/>
                  </a:schemeClr>
                </a:gs>
                <a:gs pos="51000">
                  <a:schemeClr val="bg1">
                    <a:lumMod val="7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8" name="组合 100"/>
          <p:cNvGrpSpPr/>
          <p:nvPr/>
        </p:nvGrpSpPr>
        <p:grpSpPr>
          <a:xfrm flipH="1">
            <a:off x="-34763" y="4730803"/>
            <a:ext cx="1038589" cy="1025700"/>
            <a:chOff x="304800" y="673100"/>
            <a:chExt cx="4000500" cy="4000500"/>
          </a:xfrm>
          <a:effectLst>
            <a:outerShdw blurRad="444500" dist="254000" dir="8100000" algn="tr" rotWithShape="0">
              <a:prstClr val="black">
                <a:alpha val="50000"/>
              </a:prstClr>
            </a:outerShdw>
          </a:effectLst>
        </p:grpSpPr>
        <p:sp>
          <p:nvSpPr>
            <p:cNvPr id="102" name="同心圆 10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3" name="椭圆 10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04" name="椭圆 103"/>
          <p:cNvSpPr/>
          <p:nvPr/>
        </p:nvSpPr>
        <p:spPr>
          <a:xfrm flipH="1">
            <a:off x="992439" y="4900613"/>
            <a:ext cx="773444" cy="76259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5" name="椭圆 104"/>
          <p:cNvSpPr/>
          <p:nvPr/>
        </p:nvSpPr>
        <p:spPr>
          <a:xfrm flipH="1">
            <a:off x="3857094" y="5091887"/>
            <a:ext cx="292415"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9" name="组合 105"/>
          <p:cNvGrpSpPr/>
          <p:nvPr/>
        </p:nvGrpSpPr>
        <p:grpSpPr>
          <a:xfrm flipH="1">
            <a:off x="3214684" y="4783775"/>
            <a:ext cx="663330" cy="655098"/>
            <a:chOff x="304800" y="673100"/>
            <a:chExt cx="4000500" cy="4000500"/>
          </a:xfrm>
          <a:effectLst>
            <a:outerShdw blurRad="317500" dist="190500" dir="8100000" algn="tr" rotWithShape="0">
              <a:prstClr val="black">
                <a:alpha val="50000"/>
              </a:prstClr>
            </a:outerShdw>
          </a:effectLst>
        </p:grpSpPr>
        <p:sp>
          <p:nvSpPr>
            <p:cNvPr id="107" name="同心圆 1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8" name="椭圆 1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0" name="组合 108"/>
          <p:cNvGrpSpPr/>
          <p:nvPr/>
        </p:nvGrpSpPr>
        <p:grpSpPr>
          <a:xfrm flipH="1">
            <a:off x="1208009" y="4576385"/>
            <a:ext cx="233666" cy="230766"/>
            <a:chOff x="304800" y="673100"/>
            <a:chExt cx="4000500" cy="4000500"/>
          </a:xfrm>
          <a:effectLst>
            <a:outerShdw blurRad="381000" dist="152400" dir="8100000" algn="tr" rotWithShape="0">
              <a:prstClr val="black">
                <a:alpha val="70000"/>
              </a:prstClr>
            </a:outerShdw>
          </a:effectLst>
        </p:grpSpPr>
        <p:sp>
          <p:nvSpPr>
            <p:cNvPr id="110" name="同心圆 1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1" name="椭圆 110"/>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1" name="组合 111"/>
          <p:cNvGrpSpPr/>
          <p:nvPr/>
        </p:nvGrpSpPr>
        <p:grpSpPr>
          <a:xfrm flipH="1">
            <a:off x="2682641" y="5122710"/>
            <a:ext cx="306114" cy="302315"/>
            <a:chOff x="304800" y="673100"/>
            <a:chExt cx="4000500" cy="4000500"/>
          </a:xfrm>
          <a:effectLst>
            <a:outerShdw blurRad="381000" dist="152400" dir="8100000" algn="tr" rotWithShape="0">
              <a:prstClr val="black">
                <a:alpha val="70000"/>
              </a:prstClr>
            </a:outerShdw>
          </a:effectLst>
        </p:grpSpPr>
        <p:sp>
          <p:nvSpPr>
            <p:cNvPr id="113" name="同心圆 1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4" name="椭圆 11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15" name="椭圆 114"/>
          <p:cNvSpPr/>
          <p:nvPr/>
        </p:nvSpPr>
        <p:spPr>
          <a:xfrm flipH="1">
            <a:off x="2829210" y="4784349"/>
            <a:ext cx="292415"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6" name="椭圆 115"/>
          <p:cNvSpPr/>
          <p:nvPr/>
        </p:nvSpPr>
        <p:spPr>
          <a:xfrm flipH="1">
            <a:off x="4409011" y="5171897"/>
            <a:ext cx="145574"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2" name="组合 116"/>
          <p:cNvGrpSpPr/>
          <p:nvPr/>
        </p:nvGrpSpPr>
        <p:grpSpPr>
          <a:xfrm flipH="1">
            <a:off x="1859326" y="4783844"/>
            <a:ext cx="678580" cy="670159"/>
            <a:chOff x="304800" y="673100"/>
            <a:chExt cx="4000500" cy="4000500"/>
          </a:xfrm>
          <a:effectLst>
            <a:outerShdw blurRad="317500" dist="190500" dir="8100000" algn="tr" rotWithShape="0">
              <a:prstClr val="black">
                <a:alpha val="50000"/>
              </a:prstClr>
            </a:outerShdw>
          </a:effectLst>
        </p:grpSpPr>
        <p:sp>
          <p:nvSpPr>
            <p:cNvPr id="118" name="同心圆 1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9" name="椭圆 1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20" name="椭圆 119"/>
          <p:cNvSpPr/>
          <p:nvPr/>
        </p:nvSpPr>
        <p:spPr>
          <a:xfrm flipH="1">
            <a:off x="663314"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1" name="椭圆 120"/>
          <p:cNvSpPr/>
          <p:nvPr/>
        </p:nvSpPr>
        <p:spPr>
          <a:xfrm flipH="1">
            <a:off x="2051969"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3" name="组合 122"/>
          <p:cNvGrpSpPr/>
          <p:nvPr/>
        </p:nvGrpSpPr>
        <p:grpSpPr>
          <a:xfrm flipH="1">
            <a:off x="4764477" y="5211760"/>
            <a:ext cx="306114" cy="302315"/>
            <a:chOff x="304800" y="673100"/>
            <a:chExt cx="4000500" cy="4000500"/>
          </a:xfrm>
          <a:effectLst>
            <a:outerShdw blurRad="381000" dist="152400" dir="8100000" algn="tr" rotWithShape="0">
              <a:prstClr val="black">
                <a:alpha val="70000"/>
              </a:prstClr>
            </a:outerShdw>
          </a:effectLst>
        </p:grpSpPr>
        <p:sp>
          <p:nvSpPr>
            <p:cNvPr id="124" name="同心圆 12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5" name="椭圆 124"/>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Tree>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4" name="组合 103"/>
          <p:cNvGrpSpPr/>
          <p:nvPr/>
        </p:nvGrpSpPr>
        <p:grpSpPr>
          <a:xfrm>
            <a:off x="218765" y="108049"/>
            <a:ext cx="848803" cy="847785"/>
            <a:chOff x="5360449" y="1017327"/>
            <a:chExt cx="848803" cy="847785"/>
          </a:xfrm>
        </p:grpSpPr>
        <p:sp>
          <p:nvSpPr>
            <p:cNvPr id="10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0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8" name="文本框 10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1</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09" name="文本框 10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尽调流程</a:t>
            </a:r>
            <a:r>
              <a:rPr lang="en-US" altLang="zh-CN" sz="2400" dirty="0">
                <a:solidFill>
                  <a:srgbClr val="1F497D"/>
                </a:solidFill>
                <a:latin typeface="微软雅黑" panose="020B0503020204020204" pitchFamily="34" charset="-122"/>
                <a:ea typeface="微软雅黑" panose="020B0503020204020204" pitchFamily="34" charset="-122"/>
              </a:rPr>
              <a:t>(</a:t>
            </a:r>
            <a:r>
              <a:rPr lang="zh-CN" altLang="en-US" sz="2400" dirty="0">
                <a:solidFill>
                  <a:srgbClr val="1F497D"/>
                </a:solidFill>
                <a:latin typeface="微软雅黑" panose="020B0503020204020204" pitchFamily="34" charset="-122"/>
                <a:ea typeface="微软雅黑" panose="020B0503020204020204" pitchFamily="34" charset="-122"/>
              </a:rPr>
              <a:t>一）</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
        <p:nvSpPr>
          <p:cNvPr id="60" name="任意多边形 177"/>
          <p:cNvSpPr/>
          <p:nvPr/>
        </p:nvSpPr>
        <p:spPr>
          <a:xfrm>
            <a:off x="627450" y="3614203"/>
            <a:ext cx="8144318" cy="438144"/>
          </a:xfrm>
          <a:custGeom>
            <a:avLst/>
            <a:gdLst>
              <a:gd name="connsiteX0" fmla="*/ 10364264 w 10937102"/>
              <a:gd name="connsiteY0" fmla="*/ 134536 h 438144"/>
              <a:gd name="connsiteX1" fmla="*/ 10471287 w 10937102"/>
              <a:gd name="connsiteY1" fmla="*/ 134536 h 438144"/>
              <a:gd name="connsiteX2" fmla="*/ 10471287 w 10937102"/>
              <a:gd name="connsiteY2" fmla="*/ 303605 h 438144"/>
              <a:gd name="connsiteX3" fmla="*/ 10364264 w 10937102"/>
              <a:gd name="connsiteY3" fmla="*/ 303605 h 438144"/>
              <a:gd name="connsiteX4" fmla="*/ 10128735 w 10937102"/>
              <a:gd name="connsiteY4" fmla="*/ 134536 h 438144"/>
              <a:gd name="connsiteX5" fmla="*/ 10327043 w 10937102"/>
              <a:gd name="connsiteY5" fmla="*/ 134536 h 438144"/>
              <a:gd name="connsiteX6" fmla="*/ 10327043 w 10937102"/>
              <a:gd name="connsiteY6" fmla="*/ 303605 h 438144"/>
              <a:gd name="connsiteX7" fmla="*/ 10128735 w 10937102"/>
              <a:gd name="connsiteY7" fmla="*/ 303605 h 438144"/>
              <a:gd name="connsiteX8" fmla="*/ 483895 w 10937102"/>
              <a:gd name="connsiteY8" fmla="*/ 134536 h 438144"/>
              <a:gd name="connsiteX9" fmla="*/ 10091515 w 10937102"/>
              <a:gd name="connsiteY9" fmla="*/ 134536 h 438144"/>
              <a:gd name="connsiteX10" fmla="*/ 10091515 w 10937102"/>
              <a:gd name="connsiteY10" fmla="*/ 303605 h 438144"/>
              <a:gd name="connsiteX11" fmla="*/ 483895 w 10937102"/>
              <a:gd name="connsiteY11" fmla="*/ 303605 h 438144"/>
              <a:gd name="connsiteX12" fmla="*/ 242854 w 10937102"/>
              <a:gd name="connsiteY12" fmla="*/ 134536 h 438144"/>
              <a:gd name="connsiteX13" fmla="*/ 441162 w 10937102"/>
              <a:gd name="connsiteY13" fmla="*/ 134536 h 438144"/>
              <a:gd name="connsiteX14" fmla="*/ 441162 w 10937102"/>
              <a:gd name="connsiteY14" fmla="*/ 303605 h 438144"/>
              <a:gd name="connsiteX15" fmla="*/ 242854 w 10937102"/>
              <a:gd name="connsiteY15" fmla="*/ 303605 h 438144"/>
              <a:gd name="connsiteX16" fmla="*/ 93097 w 10937102"/>
              <a:gd name="connsiteY16" fmla="*/ 134536 h 438144"/>
              <a:gd name="connsiteX17" fmla="*/ 200120 w 10937102"/>
              <a:gd name="connsiteY17" fmla="*/ 134536 h 438144"/>
              <a:gd name="connsiteX18" fmla="*/ 200120 w 10937102"/>
              <a:gd name="connsiteY18" fmla="*/ 303605 h 438144"/>
              <a:gd name="connsiteX19" fmla="*/ 93097 w 10937102"/>
              <a:gd name="connsiteY19" fmla="*/ 303605 h 438144"/>
              <a:gd name="connsiteX20" fmla="*/ 0 w 10937102"/>
              <a:gd name="connsiteY20" fmla="*/ 134536 h 438144"/>
              <a:gd name="connsiteX21" fmla="*/ 50364 w 10937102"/>
              <a:gd name="connsiteY21" fmla="*/ 134536 h 438144"/>
              <a:gd name="connsiteX22" fmla="*/ 50364 w 10937102"/>
              <a:gd name="connsiteY22" fmla="*/ 303605 h 438144"/>
              <a:gd name="connsiteX23" fmla="*/ 0 w 10937102"/>
              <a:gd name="connsiteY23" fmla="*/ 303605 h 438144"/>
              <a:gd name="connsiteX24" fmla="*/ 10558872 w 10937102"/>
              <a:gd name="connsiteY24" fmla="*/ 0 h 438144"/>
              <a:gd name="connsiteX25" fmla="*/ 10937102 w 10937102"/>
              <a:gd name="connsiteY25" fmla="*/ 219072 h 438144"/>
              <a:gd name="connsiteX26" fmla="*/ 10558872 w 10937102"/>
              <a:gd name="connsiteY26" fmla="*/ 438144 h 438144"/>
              <a:gd name="connsiteX27" fmla="*/ 10558872 w 10937102"/>
              <a:gd name="connsiteY27" fmla="*/ 303605 h 438144"/>
              <a:gd name="connsiteX28" fmla="*/ 10508508 w 10937102"/>
              <a:gd name="connsiteY28" fmla="*/ 303605 h 438144"/>
              <a:gd name="connsiteX29" fmla="*/ 10508508 w 10937102"/>
              <a:gd name="connsiteY29" fmla="*/ 134536 h 438144"/>
              <a:gd name="connsiteX30" fmla="*/ 10558872 w 10937102"/>
              <a:gd name="connsiteY30" fmla="*/ 134536 h 438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937102" h="438144">
                <a:moveTo>
                  <a:pt x="10364264" y="134536"/>
                </a:moveTo>
                <a:lnTo>
                  <a:pt x="10471287" y="134536"/>
                </a:lnTo>
                <a:lnTo>
                  <a:pt x="10471287" y="303605"/>
                </a:lnTo>
                <a:lnTo>
                  <a:pt x="10364264" y="303605"/>
                </a:lnTo>
                <a:close/>
                <a:moveTo>
                  <a:pt x="10128735" y="134536"/>
                </a:moveTo>
                <a:lnTo>
                  <a:pt x="10327043" y="134536"/>
                </a:lnTo>
                <a:lnTo>
                  <a:pt x="10327043" y="303605"/>
                </a:lnTo>
                <a:lnTo>
                  <a:pt x="10128735" y="303605"/>
                </a:lnTo>
                <a:close/>
                <a:moveTo>
                  <a:pt x="483895" y="134536"/>
                </a:moveTo>
                <a:lnTo>
                  <a:pt x="10091515" y="134536"/>
                </a:lnTo>
                <a:lnTo>
                  <a:pt x="10091515" y="303605"/>
                </a:lnTo>
                <a:lnTo>
                  <a:pt x="483895" y="303605"/>
                </a:lnTo>
                <a:close/>
                <a:moveTo>
                  <a:pt x="242854" y="134536"/>
                </a:moveTo>
                <a:lnTo>
                  <a:pt x="441162" y="134536"/>
                </a:lnTo>
                <a:lnTo>
                  <a:pt x="441162" y="303605"/>
                </a:lnTo>
                <a:lnTo>
                  <a:pt x="242854" y="303605"/>
                </a:lnTo>
                <a:close/>
                <a:moveTo>
                  <a:pt x="93097" y="134536"/>
                </a:moveTo>
                <a:lnTo>
                  <a:pt x="200120" y="134536"/>
                </a:lnTo>
                <a:lnTo>
                  <a:pt x="200120" y="303605"/>
                </a:lnTo>
                <a:lnTo>
                  <a:pt x="93097" y="303605"/>
                </a:lnTo>
                <a:close/>
                <a:moveTo>
                  <a:pt x="0" y="134536"/>
                </a:moveTo>
                <a:lnTo>
                  <a:pt x="50364" y="134536"/>
                </a:lnTo>
                <a:lnTo>
                  <a:pt x="50364" y="303605"/>
                </a:lnTo>
                <a:lnTo>
                  <a:pt x="0" y="303605"/>
                </a:lnTo>
                <a:close/>
                <a:moveTo>
                  <a:pt x="10558872" y="0"/>
                </a:moveTo>
                <a:lnTo>
                  <a:pt x="10937102" y="219072"/>
                </a:lnTo>
                <a:lnTo>
                  <a:pt x="10558872" y="438144"/>
                </a:lnTo>
                <a:lnTo>
                  <a:pt x="10558872" y="303605"/>
                </a:lnTo>
                <a:lnTo>
                  <a:pt x="10508508" y="303605"/>
                </a:lnTo>
                <a:lnTo>
                  <a:pt x="10508508" y="134536"/>
                </a:lnTo>
                <a:lnTo>
                  <a:pt x="10558872" y="134536"/>
                </a:lnTo>
                <a:close/>
              </a:path>
            </a:pathLst>
          </a:custGeom>
          <a:solidFill>
            <a:sysClr val="window" lastClr="FFFFFF">
              <a:lumMod val="85000"/>
            </a:sysClr>
          </a:solidFill>
          <a:ln w="12700" cap="flat" cmpd="sng" algn="ctr">
            <a:noFill/>
            <a:prstDash val="solid"/>
            <a:miter lim="800000"/>
          </a:ln>
          <a:effectLst>
            <a:innerShdw blurRad="63500" dist="508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4" name="TextBox 89"/>
          <p:cNvSpPr txBox="1"/>
          <p:nvPr/>
        </p:nvSpPr>
        <p:spPr>
          <a:xfrm>
            <a:off x="904669" y="1638404"/>
            <a:ext cx="2447817" cy="1197572"/>
          </a:xfrm>
          <a:prstGeom prst="rect">
            <a:avLst/>
          </a:prstGeom>
          <a:noFill/>
        </p:spPr>
        <p:txBody>
          <a:bodyPr wrap="square" lIns="91431" tIns="0" rIns="91431"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1.</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项目营销</a:t>
            </a:r>
            <a:endPar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rPr>
              <a:t>2.</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项目立项</a:t>
            </a:r>
            <a:endPar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3.</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项目专业团队组建</a:t>
            </a:r>
            <a:endPar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68" name="TextBox 94"/>
          <p:cNvSpPr txBox="1"/>
          <p:nvPr/>
        </p:nvSpPr>
        <p:spPr>
          <a:xfrm>
            <a:off x="6013053" y="1638404"/>
            <a:ext cx="2447817" cy="1197572"/>
          </a:xfrm>
          <a:prstGeom prst="rect">
            <a:avLst/>
          </a:prstGeom>
          <a:noFill/>
        </p:spPr>
        <p:txBody>
          <a:bodyPr wrap="square" lIns="91431" tIns="0" rIns="91431"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rPr>
              <a:t>1.</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金融服务方案评审</a:t>
            </a:r>
            <a:endPar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2.</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法律合规评审</a:t>
            </a:r>
            <a:endPar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rPr>
              <a:t>3.</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风险评审</a:t>
            </a:r>
            <a:endPar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76" name="TextBox 120"/>
          <p:cNvSpPr txBox="1"/>
          <p:nvPr/>
        </p:nvSpPr>
        <p:spPr>
          <a:xfrm>
            <a:off x="3630570" y="1846153"/>
            <a:ext cx="1679343" cy="782074"/>
          </a:xfrm>
          <a:prstGeom prst="rect">
            <a:avLst/>
          </a:prstGeom>
          <a:noFill/>
        </p:spPr>
        <p:txBody>
          <a:bodyPr wrap="square" lIns="91431" tIns="0" rIns="91431"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1.</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尽职调查</a:t>
            </a:r>
            <a:endPar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2.</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风险评估</a:t>
            </a:r>
            <a:endPar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p:txBody>
      </p:sp>
      <p:grpSp>
        <p:nvGrpSpPr>
          <p:cNvPr id="89" name="组合 88"/>
          <p:cNvGrpSpPr/>
          <p:nvPr/>
        </p:nvGrpSpPr>
        <p:grpSpPr>
          <a:xfrm>
            <a:off x="1360476" y="3274002"/>
            <a:ext cx="1096779" cy="1096604"/>
            <a:chOff x="2127403" y="3027577"/>
            <a:chExt cx="1096779" cy="1096604"/>
          </a:xfrm>
        </p:grpSpPr>
        <p:sp>
          <p:nvSpPr>
            <p:cNvPr id="90" name="同心圆 207"/>
            <p:cNvSpPr/>
            <p:nvPr/>
          </p:nvSpPr>
          <p:spPr>
            <a:xfrm>
              <a:off x="2127403" y="3027577"/>
              <a:ext cx="1096779" cy="1096604"/>
            </a:xfrm>
            <a:prstGeom prst="donut">
              <a:avLst>
                <a:gd name="adj" fmla="val 4653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12700" cap="flat" cmpd="sng" algn="ctr">
              <a:noFill/>
              <a:prstDash val="solid"/>
              <a:miter lim="800000"/>
            </a:ln>
            <a:effectLst>
              <a:outerShdw blurRad="139700" dist="38100" dir="2700000" algn="tl" rotWithShape="0">
                <a:prstClr val="black">
                  <a:alpha val="28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1" name="椭圆 90"/>
            <p:cNvSpPr/>
            <p:nvPr/>
          </p:nvSpPr>
          <p:spPr>
            <a:xfrm>
              <a:off x="2224734" y="3124894"/>
              <a:ext cx="902116" cy="901970"/>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2" name="椭圆 91"/>
            <p:cNvSpPr/>
            <p:nvPr/>
          </p:nvSpPr>
          <p:spPr>
            <a:xfrm>
              <a:off x="2316358" y="3216503"/>
              <a:ext cx="718868" cy="718752"/>
            </a:xfrm>
            <a:prstGeom prst="ellipse">
              <a:avLst/>
            </a:prstGeom>
            <a:solidFill>
              <a:srgbClr val="1F497D"/>
            </a:solidFill>
            <a:ln w="12700" cap="flat" cmpd="sng" algn="ctr">
              <a:noFill/>
              <a:prstDash val="solid"/>
              <a:miter lim="800000"/>
            </a:ln>
            <a:effectLst>
              <a:innerShdw blurRad="63500" dist="50800" dir="13500000">
                <a:prstClr val="black">
                  <a:alpha val="34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93" name="TextBox 45"/>
          <p:cNvSpPr txBox="1"/>
          <p:nvPr/>
        </p:nvSpPr>
        <p:spPr>
          <a:xfrm>
            <a:off x="1550600" y="3564433"/>
            <a:ext cx="716531" cy="631984"/>
          </a:xfrm>
          <a:prstGeom prst="rect">
            <a:avLst/>
          </a:prstGeom>
          <a:noFill/>
        </p:spPr>
        <p:txBody>
          <a:bodyPr wrap="square" lIns="138192" tIns="69096" rIns="138192" bIns="69096" rtlCol="0">
            <a:spAutoFit/>
          </a:bodyPr>
          <a:lstStyle/>
          <a:p>
            <a:pPr algn="ctr"/>
            <a:r>
              <a:rPr lang="zh-CN" altLang="en-US" sz="1600" b="1" dirty="0">
                <a:solidFill>
                  <a:prstClr val="white"/>
                </a:solidFill>
                <a:latin typeface="微软雅黑" panose="020B0503020204020204" pitchFamily="34" charset="-122"/>
                <a:ea typeface="微软雅黑" panose="020B0503020204020204" pitchFamily="34" charset="-122"/>
              </a:rPr>
              <a:t>前期准备</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grpSp>
        <p:nvGrpSpPr>
          <p:cNvPr id="99" name="组合 98"/>
          <p:cNvGrpSpPr/>
          <p:nvPr/>
        </p:nvGrpSpPr>
        <p:grpSpPr>
          <a:xfrm>
            <a:off x="6517109" y="3173313"/>
            <a:ext cx="1096779" cy="1096604"/>
            <a:chOff x="2127403" y="3027577"/>
            <a:chExt cx="1096779" cy="1096604"/>
          </a:xfrm>
        </p:grpSpPr>
        <p:sp>
          <p:nvSpPr>
            <p:cNvPr id="100" name="同心圆 217"/>
            <p:cNvSpPr/>
            <p:nvPr/>
          </p:nvSpPr>
          <p:spPr>
            <a:xfrm>
              <a:off x="2127403" y="3027577"/>
              <a:ext cx="1096779" cy="1096604"/>
            </a:xfrm>
            <a:prstGeom prst="donut">
              <a:avLst>
                <a:gd name="adj" fmla="val 4653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12700" cap="flat" cmpd="sng" algn="ctr">
              <a:noFill/>
              <a:prstDash val="solid"/>
              <a:miter lim="800000"/>
            </a:ln>
            <a:effectLst>
              <a:outerShdw blurRad="139700" dist="38100" dir="2700000" algn="tl" rotWithShape="0">
                <a:prstClr val="black">
                  <a:alpha val="28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1" name="椭圆 100"/>
            <p:cNvSpPr/>
            <p:nvPr/>
          </p:nvSpPr>
          <p:spPr>
            <a:xfrm>
              <a:off x="2224734" y="3124894"/>
              <a:ext cx="902116" cy="901970"/>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2" name="椭圆 101"/>
            <p:cNvSpPr/>
            <p:nvPr/>
          </p:nvSpPr>
          <p:spPr>
            <a:xfrm>
              <a:off x="2316358" y="3216503"/>
              <a:ext cx="718868" cy="718752"/>
            </a:xfrm>
            <a:prstGeom prst="ellipse">
              <a:avLst/>
            </a:prstGeom>
            <a:solidFill>
              <a:srgbClr val="1F497D"/>
            </a:solidFill>
            <a:ln w="12700" cap="flat" cmpd="sng" algn="ctr">
              <a:noFill/>
              <a:prstDash val="solid"/>
              <a:miter lim="800000"/>
            </a:ln>
            <a:effectLst>
              <a:innerShdw blurRad="63500" dist="50800" dir="13500000">
                <a:prstClr val="black">
                  <a:alpha val="34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110" name="TextBox 45"/>
          <p:cNvSpPr txBox="1"/>
          <p:nvPr/>
        </p:nvSpPr>
        <p:spPr>
          <a:xfrm>
            <a:off x="6707233" y="3463744"/>
            <a:ext cx="716531" cy="631984"/>
          </a:xfrm>
          <a:prstGeom prst="rect">
            <a:avLst/>
          </a:prstGeom>
          <a:noFill/>
        </p:spPr>
        <p:txBody>
          <a:bodyPr wrap="square" lIns="138192" tIns="69096" rIns="138192" bIns="69096" rtlCol="0">
            <a:spAutoFit/>
          </a:bodyPr>
          <a:lstStyle/>
          <a:p>
            <a:pPr algn="ctr"/>
            <a:r>
              <a:rPr lang="zh-CN" altLang="en-US" sz="1600" b="1" dirty="0">
                <a:solidFill>
                  <a:prstClr val="white"/>
                </a:solidFill>
                <a:latin typeface="微软雅黑" panose="020B0503020204020204" pitchFamily="34" charset="-122"/>
                <a:ea typeface="微软雅黑" panose="020B0503020204020204" pitchFamily="34" charset="-122"/>
              </a:rPr>
              <a:t>分行评审</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grpSp>
        <p:nvGrpSpPr>
          <p:cNvPr id="116" name="组合 115"/>
          <p:cNvGrpSpPr/>
          <p:nvPr/>
        </p:nvGrpSpPr>
        <p:grpSpPr>
          <a:xfrm>
            <a:off x="3670566" y="3022754"/>
            <a:ext cx="1599354" cy="1599100"/>
            <a:chOff x="2127403" y="3027577"/>
            <a:chExt cx="1096779" cy="1096604"/>
          </a:xfrm>
        </p:grpSpPr>
        <p:sp>
          <p:nvSpPr>
            <p:cNvPr id="117" name="同心圆 227"/>
            <p:cNvSpPr/>
            <p:nvPr/>
          </p:nvSpPr>
          <p:spPr>
            <a:xfrm>
              <a:off x="2127403" y="3027577"/>
              <a:ext cx="1096779" cy="1096604"/>
            </a:xfrm>
            <a:prstGeom prst="donut">
              <a:avLst>
                <a:gd name="adj" fmla="val 4653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12700" cap="flat" cmpd="sng" algn="ctr">
              <a:noFill/>
              <a:prstDash val="solid"/>
              <a:miter lim="800000"/>
            </a:ln>
            <a:effectLst>
              <a:outerShdw blurRad="139700" dist="38100" dir="2700000" algn="tl" rotWithShape="0">
                <a:prstClr val="black">
                  <a:alpha val="28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8" name="椭圆 117"/>
            <p:cNvSpPr/>
            <p:nvPr/>
          </p:nvSpPr>
          <p:spPr>
            <a:xfrm>
              <a:off x="2224734" y="3124894"/>
              <a:ext cx="902116" cy="901970"/>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9" name="椭圆 118"/>
            <p:cNvSpPr/>
            <p:nvPr/>
          </p:nvSpPr>
          <p:spPr>
            <a:xfrm>
              <a:off x="2316358" y="3216503"/>
              <a:ext cx="718868" cy="718752"/>
            </a:xfrm>
            <a:prstGeom prst="ellipse">
              <a:avLst/>
            </a:prstGeom>
            <a:solidFill>
              <a:srgbClr val="1F497D"/>
            </a:solidFill>
            <a:ln w="12700" cap="flat" cmpd="sng" algn="ctr">
              <a:noFill/>
              <a:prstDash val="solid"/>
              <a:miter lim="800000"/>
            </a:ln>
            <a:effectLst>
              <a:innerShdw blurRad="63500" dist="50800" dir="13500000">
                <a:prstClr val="black">
                  <a:alpha val="34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120" name="TextBox 45"/>
          <p:cNvSpPr txBox="1"/>
          <p:nvPr/>
        </p:nvSpPr>
        <p:spPr>
          <a:xfrm>
            <a:off x="3926637" y="3492425"/>
            <a:ext cx="1150312" cy="631984"/>
          </a:xfrm>
          <a:prstGeom prst="rect">
            <a:avLst/>
          </a:prstGeom>
          <a:noFill/>
        </p:spPr>
        <p:txBody>
          <a:bodyPr wrap="square" lIns="138192" tIns="69096" rIns="138192" bIns="69096" rtlCol="0">
            <a:spAutoFit/>
          </a:bodyPr>
          <a:lstStyle/>
          <a:p>
            <a:pPr algn="ctr"/>
            <a:r>
              <a:rPr lang="zh-CN" altLang="en-US" sz="1600" b="1" dirty="0">
                <a:solidFill>
                  <a:prstClr val="white"/>
                </a:solidFill>
                <a:latin typeface="微软雅黑" panose="020B0503020204020204" pitchFamily="34" charset="-122"/>
                <a:ea typeface="微软雅黑" panose="020B0503020204020204" pitchFamily="34" charset="-122"/>
              </a:rPr>
              <a:t>尽调及风险评估</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4" name="组合 103"/>
          <p:cNvGrpSpPr/>
          <p:nvPr/>
        </p:nvGrpSpPr>
        <p:grpSpPr>
          <a:xfrm>
            <a:off x="218765" y="108049"/>
            <a:ext cx="848803" cy="847785"/>
            <a:chOff x="5360449" y="1017327"/>
            <a:chExt cx="848803" cy="847785"/>
          </a:xfrm>
        </p:grpSpPr>
        <p:sp>
          <p:nvSpPr>
            <p:cNvPr id="10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0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8" name="文本框 10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2</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09" name="文本框 10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尽调流程（二）</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
        <p:nvSpPr>
          <p:cNvPr id="60" name="任意多边形 177"/>
          <p:cNvSpPr/>
          <p:nvPr/>
        </p:nvSpPr>
        <p:spPr>
          <a:xfrm>
            <a:off x="627450" y="3614203"/>
            <a:ext cx="8144318" cy="438144"/>
          </a:xfrm>
          <a:custGeom>
            <a:avLst/>
            <a:gdLst>
              <a:gd name="connsiteX0" fmla="*/ 10364264 w 10937102"/>
              <a:gd name="connsiteY0" fmla="*/ 134536 h 438144"/>
              <a:gd name="connsiteX1" fmla="*/ 10471287 w 10937102"/>
              <a:gd name="connsiteY1" fmla="*/ 134536 h 438144"/>
              <a:gd name="connsiteX2" fmla="*/ 10471287 w 10937102"/>
              <a:gd name="connsiteY2" fmla="*/ 303605 h 438144"/>
              <a:gd name="connsiteX3" fmla="*/ 10364264 w 10937102"/>
              <a:gd name="connsiteY3" fmla="*/ 303605 h 438144"/>
              <a:gd name="connsiteX4" fmla="*/ 10128735 w 10937102"/>
              <a:gd name="connsiteY4" fmla="*/ 134536 h 438144"/>
              <a:gd name="connsiteX5" fmla="*/ 10327043 w 10937102"/>
              <a:gd name="connsiteY5" fmla="*/ 134536 h 438144"/>
              <a:gd name="connsiteX6" fmla="*/ 10327043 w 10937102"/>
              <a:gd name="connsiteY6" fmla="*/ 303605 h 438144"/>
              <a:gd name="connsiteX7" fmla="*/ 10128735 w 10937102"/>
              <a:gd name="connsiteY7" fmla="*/ 303605 h 438144"/>
              <a:gd name="connsiteX8" fmla="*/ 483895 w 10937102"/>
              <a:gd name="connsiteY8" fmla="*/ 134536 h 438144"/>
              <a:gd name="connsiteX9" fmla="*/ 10091515 w 10937102"/>
              <a:gd name="connsiteY9" fmla="*/ 134536 h 438144"/>
              <a:gd name="connsiteX10" fmla="*/ 10091515 w 10937102"/>
              <a:gd name="connsiteY10" fmla="*/ 303605 h 438144"/>
              <a:gd name="connsiteX11" fmla="*/ 483895 w 10937102"/>
              <a:gd name="connsiteY11" fmla="*/ 303605 h 438144"/>
              <a:gd name="connsiteX12" fmla="*/ 242854 w 10937102"/>
              <a:gd name="connsiteY12" fmla="*/ 134536 h 438144"/>
              <a:gd name="connsiteX13" fmla="*/ 441162 w 10937102"/>
              <a:gd name="connsiteY13" fmla="*/ 134536 h 438144"/>
              <a:gd name="connsiteX14" fmla="*/ 441162 w 10937102"/>
              <a:gd name="connsiteY14" fmla="*/ 303605 h 438144"/>
              <a:gd name="connsiteX15" fmla="*/ 242854 w 10937102"/>
              <a:gd name="connsiteY15" fmla="*/ 303605 h 438144"/>
              <a:gd name="connsiteX16" fmla="*/ 93097 w 10937102"/>
              <a:gd name="connsiteY16" fmla="*/ 134536 h 438144"/>
              <a:gd name="connsiteX17" fmla="*/ 200120 w 10937102"/>
              <a:gd name="connsiteY17" fmla="*/ 134536 h 438144"/>
              <a:gd name="connsiteX18" fmla="*/ 200120 w 10937102"/>
              <a:gd name="connsiteY18" fmla="*/ 303605 h 438144"/>
              <a:gd name="connsiteX19" fmla="*/ 93097 w 10937102"/>
              <a:gd name="connsiteY19" fmla="*/ 303605 h 438144"/>
              <a:gd name="connsiteX20" fmla="*/ 0 w 10937102"/>
              <a:gd name="connsiteY20" fmla="*/ 134536 h 438144"/>
              <a:gd name="connsiteX21" fmla="*/ 50364 w 10937102"/>
              <a:gd name="connsiteY21" fmla="*/ 134536 h 438144"/>
              <a:gd name="connsiteX22" fmla="*/ 50364 w 10937102"/>
              <a:gd name="connsiteY22" fmla="*/ 303605 h 438144"/>
              <a:gd name="connsiteX23" fmla="*/ 0 w 10937102"/>
              <a:gd name="connsiteY23" fmla="*/ 303605 h 438144"/>
              <a:gd name="connsiteX24" fmla="*/ 10558872 w 10937102"/>
              <a:gd name="connsiteY24" fmla="*/ 0 h 438144"/>
              <a:gd name="connsiteX25" fmla="*/ 10937102 w 10937102"/>
              <a:gd name="connsiteY25" fmla="*/ 219072 h 438144"/>
              <a:gd name="connsiteX26" fmla="*/ 10558872 w 10937102"/>
              <a:gd name="connsiteY26" fmla="*/ 438144 h 438144"/>
              <a:gd name="connsiteX27" fmla="*/ 10558872 w 10937102"/>
              <a:gd name="connsiteY27" fmla="*/ 303605 h 438144"/>
              <a:gd name="connsiteX28" fmla="*/ 10508508 w 10937102"/>
              <a:gd name="connsiteY28" fmla="*/ 303605 h 438144"/>
              <a:gd name="connsiteX29" fmla="*/ 10508508 w 10937102"/>
              <a:gd name="connsiteY29" fmla="*/ 134536 h 438144"/>
              <a:gd name="connsiteX30" fmla="*/ 10558872 w 10937102"/>
              <a:gd name="connsiteY30" fmla="*/ 134536 h 438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937102" h="438144">
                <a:moveTo>
                  <a:pt x="10364264" y="134536"/>
                </a:moveTo>
                <a:lnTo>
                  <a:pt x="10471287" y="134536"/>
                </a:lnTo>
                <a:lnTo>
                  <a:pt x="10471287" y="303605"/>
                </a:lnTo>
                <a:lnTo>
                  <a:pt x="10364264" y="303605"/>
                </a:lnTo>
                <a:close/>
                <a:moveTo>
                  <a:pt x="10128735" y="134536"/>
                </a:moveTo>
                <a:lnTo>
                  <a:pt x="10327043" y="134536"/>
                </a:lnTo>
                <a:lnTo>
                  <a:pt x="10327043" y="303605"/>
                </a:lnTo>
                <a:lnTo>
                  <a:pt x="10128735" y="303605"/>
                </a:lnTo>
                <a:close/>
                <a:moveTo>
                  <a:pt x="483895" y="134536"/>
                </a:moveTo>
                <a:lnTo>
                  <a:pt x="10091515" y="134536"/>
                </a:lnTo>
                <a:lnTo>
                  <a:pt x="10091515" y="303605"/>
                </a:lnTo>
                <a:lnTo>
                  <a:pt x="483895" y="303605"/>
                </a:lnTo>
                <a:close/>
                <a:moveTo>
                  <a:pt x="242854" y="134536"/>
                </a:moveTo>
                <a:lnTo>
                  <a:pt x="441162" y="134536"/>
                </a:lnTo>
                <a:lnTo>
                  <a:pt x="441162" y="303605"/>
                </a:lnTo>
                <a:lnTo>
                  <a:pt x="242854" y="303605"/>
                </a:lnTo>
                <a:close/>
                <a:moveTo>
                  <a:pt x="93097" y="134536"/>
                </a:moveTo>
                <a:lnTo>
                  <a:pt x="200120" y="134536"/>
                </a:lnTo>
                <a:lnTo>
                  <a:pt x="200120" y="303605"/>
                </a:lnTo>
                <a:lnTo>
                  <a:pt x="93097" y="303605"/>
                </a:lnTo>
                <a:close/>
                <a:moveTo>
                  <a:pt x="0" y="134536"/>
                </a:moveTo>
                <a:lnTo>
                  <a:pt x="50364" y="134536"/>
                </a:lnTo>
                <a:lnTo>
                  <a:pt x="50364" y="303605"/>
                </a:lnTo>
                <a:lnTo>
                  <a:pt x="0" y="303605"/>
                </a:lnTo>
                <a:close/>
                <a:moveTo>
                  <a:pt x="10558872" y="0"/>
                </a:moveTo>
                <a:lnTo>
                  <a:pt x="10937102" y="219072"/>
                </a:lnTo>
                <a:lnTo>
                  <a:pt x="10558872" y="438144"/>
                </a:lnTo>
                <a:lnTo>
                  <a:pt x="10558872" y="303605"/>
                </a:lnTo>
                <a:lnTo>
                  <a:pt x="10508508" y="303605"/>
                </a:lnTo>
                <a:lnTo>
                  <a:pt x="10508508" y="134536"/>
                </a:lnTo>
                <a:lnTo>
                  <a:pt x="10558872" y="134536"/>
                </a:lnTo>
                <a:close/>
              </a:path>
            </a:pathLst>
          </a:custGeom>
          <a:solidFill>
            <a:sysClr val="window" lastClr="FFFFFF">
              <a:lumMod val="85000"/>
            </a:sysClr>
          </a:solidFill>
          <a:ln w="12700" cap="flat" cmpd="sng" algn="ctr">
            <a:noFill/>
            <a:prstDash val="solid"/>
            <a:miter lim="800000"/>
          </a:ln>
          <a:effectLst>
            <a:innerShdw blurRad="63500" dist="50800" dir="13500000">
              <a:prstClr val="black">
                <a:alpha val="50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64" name="TextBox 89"/>
          <p:cNvSpPr txBox="1"/>
          <p:nvPr/>
        </p:nvSpPr>
        <p:spPr>
          <a:xfrm>
            <a:off x="1188517" y="1375298"/>
            <a:ext cx="1656184" cy="1197572"/>
          </a:xfrm>
          <a:prstGeom prst="rect">
            <a:avLst/>
          </a:prstGeom>
          <a:noFill/>
        </p:spPr>
        <p:txBody>
          <a:bodyPr wrap="square" lIns="91431" tIns="0" rIns="91431"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1.</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风险复审</a:t>
            </a:r>
            <a:endPar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rPr>
              <a:t>2.</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业务审批</a:t>
            </a:r>
            <a:endPar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3.</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变更与复议</a:t>
            </a:r>
            <a:endPar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68" name="TextBox 94"/>
          <p:cNvSpPr txBox="1"/>
          <p:nvPr/>
        </p:nvSpPr>
        <p:spPr>
          <a:xfrm>
            <a:off x="6172636" y="959800"/>
            <a:ext cx="2447815" cy="2028569"/>
          </a:xfrm>
          <a:prstGeom prst="rect">
            <a:avLst/>
          </a:prstGeom>
          <a:noFill/>
        </p:spPr>
        <p:txBody>
          <a:bodyPr wrap="square" lIns="91431" tIns="0" rIns="91431"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rPr>
              <a:t>1.</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商机再挖掘和综合收益后评价</a:t>
            </a:r>
            <a:endPar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2.</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定期安排存续期管理</a:t>
            </a:r>
            <a:endPar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rPr>
              <a:t>3.</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每年组织并购贷款全面风险评估</a:t>
            </a:r>
            <a:endPar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p:txBody>
      </p:sp>
      <p:sp>
        <p:nvSpPr>
          <p:cNvPr id="76" name="TextBox 120"/>
          <p:cNvSpPr txBox="1"/>
          <p:nvPr/>
        </p:nvSpPr>
        <p:spPr>
          <a:xfrm>
            <a:off x="3561664" y="1167549"/>
            <a:ext cx="2092054" cy="1613070"/>
          </a:xfrm>
          <a:prstGeom prst="rect">
            <a:avLst/>
          </a:prstGeom>
          <a:noFill/>
        </p:spPr>
        <p:txBody>
          <a:bodyPr wrap="square" lIns="91431" tIns="0" rIns="91431" bIns="0" rtlCol="0" anchor="t">
            <a:spAutoFit/>
          </a:body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1.</a:t>
            </a:r>
            <a:r>
              <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rPr>
              <a:t>签订并购贷款借款合同</a:t>
            </a:r>
            <a:endParaRPr kumimoji="0" lang="en-US" altLang="zh-CN"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a:p>
            <a:pPr marL="0" marR="0" lvl="0" indent="0" defTabSz="914400" eaLnBrk="1" fontAlgn="auto" latinLnBrk="0" hangingPunct="1">
              <a:lnSpc>
                <a:spcPct val="150000"/>
              </a:lnSpc>
              <a:spcBef>
                <a:spcPts val="0"/>
              </a:spcBef>
              <a:spcAft>
                <a:spcPts val="0"/>
              </a:spcAft>
              <a:buClrTx/>
              <a:buSzTx/>
              <a:buFontTx/>
              <a:buNone/>
              <a:defRPr/>
            </a:pPr>
            <a:r>
              <a:rPr lang="en-US" altLang="zh-CN" kern="0" dirty="0">
                <a:solidFill>
                  <a:srgbClr val="1F497D"/>
                </a:solidFill>
                <a:latin typeface="微软雅黑" panose="020B0503020204020204" pitchFamily="34" charset="-122"/>
                <a:ea typeface="微软雅黑" panose="020B0503020204020204" pitchFamily="34" charset="-122"/>
                <a:cs typeface="华文黑体" pitchFamily="2" charset="-122"/>
              </a:rPr>
              <a:t>2.</a:t>
            </a:r>
            <a:r>
              <a:rPr lang="zh-CN" altLang="en-US" kern="0" dirty="0">
                <a:solidFill>
                  <a:srgbClr val="1F497D"/>
                </a:solidFill>
                <a:latin typeface="微软雅黑" panose="020B0503020204020204" pitchFamily="34" charset="-122"/>
                <a:ea typeface="微软雅黑" panose="020B0503020204020204" pitchFamily="34" charset="-122"/>
                <a:cs typeface="华文黑体" pitchFamily="2" charset="-122"/>
              </a:rPr>
              <a:t>分行放款中心审核放款手续</a:t>
            </a:r>
            <a:endParaRPr kumimoji="0" lang="zh-CN" altLang="en-US" b="0" i="0" u="none" strike="noStrike" kern="0" cap="none" spc="0" normalizeH="0" baseline="0" noProof="0" dirty="0">
              <a:ln>
                <a:noFill/>
              </a:ln>
              <a:solidFill>
                <a:srgbClr val="1F497D"/>
              </a:solidFill>
              <a:effectLst/>
              <a:uLnTx/>
              <a:uFillTx/>
              <a:latin typeface="微软雅黑" panose="020B0503020204020204" pitchFamily="34" charset="-122"/>
              <a:ea typeface="微软雅黑" panose="020B0503020204020204" pitchFamily="34" charset="-122"/>
              <a:cs typeface="华文黑体" pitchFamily="2" charset="-122"/>
            </a:endParaRPr>
          </a:p>
        </p:txBody>
      </p:sp>
      <p:grpSp>
        <p:nvGrpSpPr>
          <p:cNvPr id="89" name="组合 88"/>
          <p:cNvGrpSpPr/>
          <p:nvPr/>
        </p:nvGrpSpPr>
        <p:grpSpPr>
          <a:xfrm>
            <a:off x="1360476" y="3274002"/>
            <a:ext cx="1096779" cy="1096604"/>
            <a:chOff x="2127403" y="3027577"/>
            <a:chExt cx="1096779" cy="1096604"/>
          </a:xfrm>
        </p:grpSpPr>
        <p:sp>
          <p:nvSpPr>
            <p:cNvPr id="90" name="同心圆 207"/>
            <p:cNvSpPr/>
            <p:nvPr/>
          </p:nvSpPr>
          <p:spPr>
            <a:xfrm>
              <a:off x="2127403" y="3027577"/>
              <a:ext cx="1096779" cy="1096604"/>
            </a:xfrm>
            <a:prstGeom prst="donut">
              <a:avLst>
                <a:gd name="adj" fmla="val 4653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12700" cap="flat" cmpd="sng" algn="ctr">
              <a:noFill/>
              <a:prstDash val="solid"/>
              <a:miter lim="800000"/>
            </a:ln>
            <a:effectLst>
              <a:outerShdw blurRad="139700" dist="38100" dir="2700000" algn="tl" rotWithShape="0">
                <a:prstClr val="black">
                  <a:alpha val="28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91" name="椭圆 90"/>
            <p:cNvSpPr/>
            <p:nvPr/>
          </p:nvSpPr>
          <p:spPr>
            <a:xfrm>
              <a:off x="2224734" y="3124894"/>
              <a:ext cx="902116" cy="901970"/>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92" name="椭圆 91"/>
            <p:cNvSpPr/>
            <p:nvPr/>
          </p:nvSpPr>
          <p:spPr>
            <a:xfrm>
              <a:off x="2316358" y="3216503"/>
              <a:ext cx="718868" cy="718752"/>
            </a:xfrm>
            <a:prstGeom prst="ellipse">
              <a:avLst/>
            </a:prstGeom>
            <a:solidFill>
              <a:srgbClr val="1F497D"/>
            </a:solidFill>
            <a:ln w="12700" cap="flat" cmpd="sng" algn="ctr">
              <a:noFill/>
              <a:prstDash val="solid"/>
              <a:miter lim="800000"/>
            </a:ln>
            <a:effectLst>
              <a:innerShdw blurRad="63500" dist="50800" dir="13500000">
                <a:prstClr val="black">
                  <a:alpha val="34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93" name="TextBox 45"/>
          <p:cNvSpPr txBox="1"/>
          <p:nvPr/>
        </p:nvSpPr>
        <p:spPr>
          <a:xfrm>
            <a:off x="1550600" y="3564433"/>
            <a:ext cx="716531" cy="631984"/>
          </a:xfrm>
          <a:prstGeom prst="rect">
            <a:avLst/>
          </a:prstGeom>
          <a:noFill/>
        </p:spPr>
        <p:txBody>
          <a:bodyPr wrap="square" lIns="138192" tIns="69096" rIns="138192" bIns="69096" rtlCol="0">
            <a:spAutoFit/>
          </a:bodyPr>
          <a:lstStyle/>
          <a:p>
            <a:pPr algn="ctr"/>
            <a:r>
              <a:rPr lang="zh-CN" altLang="en-US" sz="1600" b="1" dirty="0">
                <a:solidFill>
                  <a:prstClr val="white"/>
                </a:solidFill>
                <a:latin typeface="微软雅黑" panose="020B0503020204020204" pitchFamily="34" charset="-122"/>
                <a:ea typeface="微软雅黑" panose="020B0503020204020204" pitchFamily="34" charset="-122"/>
              </a:rPr>
              <a:t>总行审批</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grpSp>
        <p:nvGrpSpPr>
          <p:cNvPr id="99" name="组合 98"/>
          <p:cNvGrpSpPr/>
          <p:nvPr/>
        </p:nvGrpSpPr>
        <p:grpSpPr>
          <a:xfrm>
            <a:off x="6517109" y="3173313"/>
            <a:ext cx="1096779" cy="1096604"/>
            <a:chOff x="2127403" y="3027577"/>
            <a:chExt cx="1096779" cy="1096604"/>
          </a:xfrm>
        </p:grpSpPr>
        <p:sp>
          <p:nvSpPr>
            <p:cNvPr id="100" name="同心圆 217"/>
            <p:cNvSpPr/>
            <p:nvPr/>
          </p:nvSpPr>
          <p:spPr>
            <a:xfrm>
              <a:off x="2127403" y="3027577"/>
              <a:ext cx="1096779" cy="1096604"/>
            </a:xfrm>
            <a:prstGeom prst="donut">
              <a:avLst>
                <a:gd name="adj" fmla="val 4653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12700" cap="flat" cmpd="sng" algn="ctr">
              <a:noFill/>
              <a:prstDash val="solid"/>
              <a:miter lim="800000"/>
            </a:ln>
            <a:effectLst>
              <a:outerShdw blurRad="139700" dist="38100" dir="2700000" algn="tl" rotWithShape="0">
                <a:prstClr val="black">
                  <a:alpha val="28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01" name="椭圆 100"/>
            <p:cNvSpPr/>
            <p:nvPr/>
          </p:nvSpPr>
          <p:spPr>
            <a:xfrm>
              <a:off x="2224734" y="3124894"/>
              <a:ext cx="902116" cy="901970"/>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2" name="椭圆 101"/>
            <p:cNvSpPr/>
            <p:nvPr/>
          </p:nvSpPr>
          <p:spPr>
            <a:xfrm>
              <a:off x="2316358" y="3216503"/>
              <a:ext cx="718868" cy="718752"/>
            </a:xfrm>
            <a:prstGeom prst="ellipse">
              <a:avLst/>
            </a:prstGeom>
            <a:solidFill>
              <a:srgbClr val="1F497D"/>
            </a:solidFill>
            <a:ln w="12700" cap="flat" cmpd="sng" algn="ctr">
              <a:noFill/>
              <a:prstDash val="solid"/>
              <a:miter lim="800000"/>
            </a:ln>
            <a:effectLst>
              <a:innerShdw blurRad="63500" dist="50800" dir="13500000">
                <a:prstClr val="black">
                  <a:alpha val="34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110" name="TextBox 45"/>
          <p:cNvSpPr txBox="1"/>
          <p:nvPr/>
        </p:nvSpPr>
        <p:spPr>
          <a:xfrm>
            <a:off x="6589117" y="3420417"/>
            <a:ext cx="900947" cy="631984"/>
          </a:xfrm>
          <a:prstGeom prst="rect">
            <a:avLst/>
          </a:prstGeom>
          <a:noFill/>
        </p:spPr>
        <p:txBody>
          <a:bodyPr wrap="square" lIns="138192" tIns="69096" rIns="138192" bIns="69096" rtlCol="0">
            <a:spAutoFit/>
          </a:bodyPr>
          <a:lstStyle/>
          <a:p>
            <a:pPr algn="ctr"/>
            <a:r>
              <a:rPr lang="zh-CN" altLang="en-US" sz="1600" b="1" dirty="0">
                <a:solidFill>
                  <a:prstClr val="white"/>
                </a:solidFill>
                <a:latin typeface="微软雅黑" panose="020B0503020204020204" pitchFamily="34" charset="-122"/>
                <a:ea typeface="微软雅黑" panose="020B0503020204020204" pitchFamily="34" charset="-122"/>
              </a:rPr>
              <a:t>存续期管理</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grpSp>
        <p:nvGrpSpPr>
          <p:cNvPr id="116" name="组合 115"/>
          <p:cNvGrpSpPr/>
          <p:nvPr/>
        </p:nvGrpSpPr>
        <p:grpSpPr>
          <a:xfrm>
            <a:off x="3670566" y="3022754"/>
            <a:ext cx="1599354" cy="1599100"/>
            <a:chOff x="2127403" y="3027577"/>
            <a:chExt cx="1096779" cy="1096604"/>
          </a:xfrm>
        </p:grpSpPr>
        <p:sp>
          <p:nvSpPr>
            <p:cNvPr id="117" name="同心圆 227"/>
            <p:cNvSpPr/>
            <p:nvPr/>
          </p:nvSpPr>
          <p:spPr>
            <a:xfrm>
              <a:off x="2127403" y="3027577"/>
              <a:ext cx="1096779" cy="1096604"/>
            </a:xfrm>
            <a:prstGeom prst="donut">
              <a:avLst>
                <a:gd name="adj" fmla="val 46539"/>
              </a:avLst>
            </a:prstGeom>
            <a:gradFill>
              <a:gsLst>
                <a:gs pos="0">
                  <a:sysClr val="window" lastClr="FFFFFF">
                    <a:lumMod val="95000"/>
                  </a:sysClr>
                </a:gs>
                <a:gs pos="55000">
                  <a:sysClr val="window" lastClr="FFFFFF">
                    <a:lumMod val="95000"/>
                  </a:sysClr>
                </a:gs>
                <a:gs pos="100000">
                  <a:sysClr val="window" lastClr="FFFFFF">
                    <a:lumMod val="85000"/>
                  </a:sysClr>
                </a:gs>
              </a:gsLst>
              <a:lin ang="8100000" scaled="0"/>
            </a:gradFill>
            <a:ln w="12700" cap="flat" cmpd="sng" algn="ctr">
              <a:noFill/>
              <a:prstDash val="solid"/>
              <a:miter lim="800000"/>
            </a:ln>
            <a:effectLst>
              <a:outerShdw blurRad="139700" dist="38100" dir="2700000" algn="tl" rotWithShape="0">
                <a:prstClr val="black">
                  <a:alpha val="28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118" name="椭圆 117"/>
            <p:cNvSpPr/>
            <p:nvPr/>
          </p:nvSpPr>
          <p:spPr>
            <a:xfrm>
              <a:off x="2224734" y="3124894"/>
              <a:ext cx="902116" cy="901970"/>
            </a:xfrm>
            <a:prstGeom prst="ellipse">
              <a:avLst/>
            </a:prstGeom>
            <a:gradFill>
              <a:gsLst>
                <a:gs pos="0">
                  <a:sysClr val="window" lastClr="FFFFFF"/>
                </a:gs>
                <a:gs pos="51000">
                  <a:sysClr val="window" lastClr="FFFFFF">
                    <a:lumMod val="95000"/>
                  </a:sysClr>
                </a:gs>
                <a:gs pos="100000">
                  <a:sysClr val="window" lastClr="FFFFFF">
                    <a:lumMod val="85000"/>
                  </a:sysClr>
                </a:gs>
              </a:gsLst>
              <a:lin ang="18900000" scaled="0"/>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19" name="椭圆 118"/>
            <p:cNvSpPr/>
            <p:nvPr/>
          </p:nvSpPr>
          <p:spPr>
            <a:xfrm>
              <a:off x="2316358" y="3216503"/>
              <a:ext cx="718868" cy="718752"/>
            </a:xfrm>
            <a:prstGeom prst="ellipse">
              <a:avLst/>
            </a:prstGeom>
            <a:solidFill>
              <a:srgbClr val="1F497D"/>
            </a:solidFill>
            <a:ln w="12700" cap="flat" cmpd="sng" algn="ctr">
              <a:noFill/>
              <a:prstDash val="solid"/>
              <a:miter lim="800000"/>
            </a:ln>
            <a:effectLst>
              <a:innerShdw blurRad="63500" dist="50800" dir="13500000">
                <a:prstClr val="black">
                  <a:alpha val="34000"/>
                </a:prstClr>
              </a:inn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black"/>
                </a:solidFill>
                <a:effectLst/>
                <a:uLnTx/>
                <a:uFillTx/>
                <a:latin typeface="Calibri" panose="020F0502020204030204"/>
                <a:ea typeface="宋体" panose="02010600030101010101" pitchFamily="2" charset="-122"/>
                <a:cs typeface="+mn-cs"/>
              </a:endParaRPr>
            </a:p>
          </p:txBody>
        </p:sp>
      </p:grpSp>
      <p:sp>
        <p:nvSpPr>
          <p:cNvPr id="120" name="TextBox 45"/>
          <p:cNvSpPr txBox="1"/>
          <p:nvPr/>
        </p:nvSpPr>
        <p:spPr>
          <a:xfrm>
            <a:off x="3926637" y="3492425"/>
            <a:ext cx="1150312" cy="631984"/>
          </a:xfrm>
          <a:prstGeom prst="rect">
            <a:avLst/>
          </a:prstGeom>
          <a:noFill/>
        </p:spPr>
        <p:txBody>
          <a:bodyPr wrap="square" lIns="138192" tIns="69096" rIns="138192" bIns="69096" rtlCol="0">
            <a:spAutoFit/>
          </a:bodyPr>
          <a:lstStyle/>
          <a:p>
            <a:pPr algn="ctr"/>
            <a:r>
              <a:rPr lang="zh-CN" altLang="en-US" sz="1600" b="1" dirty="0">
                <a:solidFill>
                  <a:prstClr val="white"/>
                </a:solidFill>
                <a:latin typeface="微软雅黑" panose="020B0503020204020204" pitchFamily="34" charset="-122"/>
                <a:ea typeface="微软雅黑" panose="020B0503020204020204" pitchFamily="34" charset="-122"/>
              </a:rPr>
              <a:t>合同签订和放款</a:t>
            </a:r>
            <a:endParaRPr lang="zh-CN" altLang="en-US" sz="1600" b="1" dirty="0">
              <a:solidFill>
                <a:prstClr val="white"/>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2343147"/>
            <a:ext cx="9721850" cy="1920335"/>
          </a:xfrm>
          <a:prstGeom prst="rect">
            <a:avLst/>
          </a:prstGeom>
          <a:solidFill>
            <a:srgbClr val="004186"/>
          </a:solidFill>
          <a:ln>
            <a:solidFill>
              <a:srgbClr val="004186"/>
            </a:solid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2" name="TextBox 1"/>
          <p:cNvSpPr txBox="1"/>
          <p:nvPr/>
        </p:nvSpPr>
        <p:spPr>
          <a:xfrm>
            <a:off x="163098" y="2779757"/>
            <a:ext cx="9181391" cy="928692"/>
          </a:xfrm>
          <a:prstGeom prst="rect">
            <a:avLst/>
          </a:prstGeom>
          <a:noFill/>
        </p:spPr>
        <p:txBody>
          <a:bodyPr wrap="square" lIns="96752" tIns="48375" rIns="96752" bIns="48375">
            <a:spAutoFit/>
          </a:bodyPr>
          <a:lstStyle/>
          <a:p>
            <a:pPr algn="ctr" fontAlgn="auto">
              <a:spcBef>
                <a:spcPts val="0"/>
              </a:spcBef>
              <a:spcAft>
                <a:spcPts val="0"/>
              </a:spcAft>
              <a:defRPr/>
            </a:pPr>
            <a:r>
              <a:rPr lang="zh-CN" altLang="en-US" sz="5400" b="1"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rPr>
              <a:t>感谢您的耐心聆听！</a:t>
            </a:r>
            <a:endParaRPr lang="zh-CN" altLang="en-US" sz="5400" b="1"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pic>
        <p:nvPicPr>
          <p:cNvPr id="39" name="图片 38">
            <a:hlinkClick r:id="" action="ppaction://media"/>
          </p:cNvPr>
          <p:cNvPicPr>
            <a:picLocks noRot="1" noChangeAspect="1"/>
          </p:cNvPicPr>
          <p:nvPr>
            <a:videoFile r:link="rId1"/>
          </p:nvPr>
        </p:nvPicPr>
        <p:blipFill>
          <a:blip r:embed="rId2" cstate="print"/>
          <a:srcRect/>
          <a:stretch>
            <a:fillRect/>
          </a:stretch>
        </p:blipFill>
        <p:spPr bwMode="auto">
          <a:xfrm>
            <a:off x="9478804" y="-676335"/>
            <a:ext cx="486093" cy="480060"/>
          </a:xfrm>
          <a:prstGeom prst="rect">
            <a:avLst/>
          </a:prstGeom>
          <a:noFill/>
          <a:ln w="9525">
            <a:noFill/>
            <a:miter lim="800000"/>
            <a:headEnd/>
            <a:tailEnd/>
          </a:ln>
        </p:spPr>
      </p:pic>
      <p:grpSp>
        <p:nvGrpSpPr>
          <p:cNvPr id="7" name="组合 54"/>
          <p:cNvGrpSpPr/>
          <p:nvPr/>
        </p:nvGrpSpPr>
        <p:grpSpPr>
          <a:xfrm>
            <a:off x="2315248" y="26860"/>
            <a:ext cx="458812" cy="453117"/>
            <a:chOff x="304800" y="673100"/>
            <a:chExt cx="4000500" cy="4000500"/>
          </a:xfrm>
          <a:effectLst>
            <a:outerShdw blurRad="444500" dist="254000" dir="8100000" algn="tr" rotWithShape="0">
              <a:prstClr val="black">
                <a:alpha val="50000"/>
              </a:prstClr>
            </a:outerShdw>
          </a:effectLst>
        </p:grpSpPr>
        <p:sp>
          <p:nvSpPr>
            <p:cNvPr id="56" name="同心圆 4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57" name="椭圆 56"/>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8" name="组合 57"/>
          <p:cNvGrpSpPr/>
          <p:nvPr/>
        </p:nvGrpSpPr>
        <p:grpSpPr>
          <a:xfrm>
            <a:off x="2303567" y="1915401"/>
            <a:ext cx="631608" cy="623769"/>
            <a:chOff x="304800" y="673100"/>
            <a:chExt cx="4000500" cy="4000500"/>
          </a:xfrm>
          <a:effectLst>
            <a:outerShdw blurRad="444500" dist="254000" dir="8100000" algn="tr" rotWithShape="0">
              <a:prstClr val="black">
                <a:alpha val="50000"/>
              </a:prstClr>
            </a:outerShdw>
          </a:effectLst>
        </p:grpSpPr>
        <p:sp>
          <p:nvSpPr>
            <p:cNvPr id="59" name="同心圆 4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0" name="椭圆 59"/>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9" name="组合 60"/>
          <p:cNvGrpSpPr/>
          <p:nvPr/>
        </p:nvGrpSpPr>
        <p:grpSpPr>
          <a:xfrm>
            <a:off x="312275" y="137976"/>
            <a:ext cx="2282190" cy="2253866"/>
            <a:chOff x="304800" y="673100"/>
            <a:chExt cx="4000500" cy="4000500"/>
          </a:xfrm>
          <a:effectLst>
            <a:outerShdw blurRad="444500" dist="254000" dir="8100000" algn="tr" rotWithShape="0">
              <a:prstClr val="black">
                <a:alpha val="50000"/>
              </a:prstClr>
            </a:outerShdw>
          </a:effectLst>
        </p:grpSpPr>
        <p:sp>
          <p:nvSpPr>
            <p:cNvPr id="62" name="同心圆 5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3" name="椭圆 62"/>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0" name="组合 63"/>
          <p:cNvGrpSpPr/>
          <p:nvPr/>
        </p:nvGrpSpPr>
        <p:grpSpPr>
          <a:xfrm>
            <a:off x="53406" y="224657"/>
            <a:ext cx="918702" cy="907300"/>
            <a:chOff x="304800" y="673100"/>
            <a:chExt cx="4000500" cy="4000500"/>
          </a:xfrm>
          <a:effectLst>
            <a:outerShdw blurRad="444500" dist="254000" dir="8100000" algn="tr" rotWithShape="0">
              <a:prstClr val="black">
                <a:alpha val="50000"/>
              </a:prstClr>
            </a:outerShdw>
          </a:effectLst>
        </p:grpSpPr>
        <p:sp>
          <p:nvSpPr>
            <p:cNvPr id="65" name="同心圆 5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6" name="椭圆 65"/>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1" name="组合 66"/>
          <p:cNvGrpSpPr/>
          <p:nvPr/>
        </p:nvGrpSpPr>
        <p:grpSpPr>
          <a:xfrm>
            <a:off x="69086" y="1976213"/>
            <a:ext cx="458812" cy="453117"/>
            <a:chOff x="304800" y="673100"/>
            <a:chExt cx="4000500" cy="4000500"/>
          </a:xfrm>
          <a:effectLst>
            <a:outerShdw blurRad="444500" dist="254000" dir="8100000" algn="tr" rotWithShape="0">
              <a:prstClr val="black">
                <a:alpha val="50000"/>
              </a:prstClr>
            </a:outerShdw>
          </a:effectLst>
        </p:grpSpPr>
        <p:sp>
          <p:nvSpPr>
            <p:cNvPr id="68" name="同心圆 7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chemeClr val="tx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9" name="椭圆 68"/>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pic>
        <p:nvPicPr>
          <p:cNvPr id="73" name="图片 72"/>
          <p:cNvPicPr>
            <a:picLocks noChangeAspect="1"/>
          </p:cNvPicPr>
          <p:nvPr/>
        </p:nvPicPr>
        <p:blipFill>
          <a:blip r:embed="rId3"/>
          <a:srcRect/>
          <a:stretch>
            <a:fillRect/>
          </a:stretch>
        </p:blipFill>
        <p:spPr bwMode="auto">
          <a:xfrm>
            <a:off x="468371" y="368797"/>
            <a:ext cx="1943105" cy="1918989"/>
          </a:xfrm>
          <a:prstGeom prst="rect">
            <a:avLst/>
          </a:prstGeom>
          <a:noFill/>
          <a:ln w="9525">
            <a:noFill/>
            <a:miter lim="800000"/>
            <a:headEnd/>
            <a:tailEnd/>
          </a:ln>
        </p:spPr>
      </p:pic>
    </p:spTree>
  </p:cSld>
  <p:clrMapOvr>
    <a:masterClrMapping/>
  </p:clrMapOvr>
  <p:transition advClick="0"/>
  <p:timing>
    <p:tnLst>
      <p:par>
        <p:cTn id="1" dur="indefinite" restart="never" nodeType="tmRoot">
          <p:childTnLst>
            <p:video>
              <p:cMediaNode vol="80000" numSld="20" showWhenStopped="0">
                <p:cTn id="2" repeatCount="indefinite" fill="remove" display="0">
                  <p:stCondLst>
                    <p:cond delay="indefinite"/>
                  </p:stCondLst>
                  <p:endCondLst>
                    <p:cond evt="onStopAudio" delay="0">
                      <p:tgtEl>
                        <p:sldTgt/>
                      </p:tgtEl>
                    </p:cond>
                  </p:endCondLst>
                </p:cTn>
                <p:tgtEl>
                  <p:spTgt spid="39"/>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2337" y="1958589"/>
            <a:ext cx="9721850" cy="1735209"/>
          </a:xfrm>
          <a:prstGeom prst="rect">
            <a:avLst/>
          </a:prstGeom>
          <a:solidFill>
            <a:schemeClr val="dk2"/>
          </a:solidFill>
          <a:ln>
            <a:no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2" name="组合 63"/>
          <p:cNvGrpSpPr/>
          <p:nvPr/>
        </p:nvGrpSpPr>
        <p:grpSpPr>
          <a:xfrm>
            <a:off x="8806888" y="4730803"/>
            <a:ext cx="1038589" cy="1025700"/>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6" name="椭圆 6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67" name="椭圆 66"/>
          <p:cNvSpPr/>
          <p:nvPr/>
        </p:nvSpPr>
        <p:spPr>
          <a:xfrm>
            <a:off x="8082554" y="4866859"/>
            <a:ext cx="773444" cy="76384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 name="椭圆 67"/>
          <p:cNvSpPr/>
          <p:nvPr/>
        </p:nvSpPr>
        <p:spPr>
          <a:xfrm>
            <a:off x="5662219" y="5091887"/>
            <a:ext cx="291149"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3" name="组合 68"/>
          <p:cNvGrpSpPr/>
          <p:nvPr/>
        </p:nvGrpSpPr>
        <p:grpSpPr>
          <a:xfrm>
            <a:off x="5932701" y="4783775"/>
            <a:ext cx="663330" cy="655098"/>
            <a:chOff x="304800" y="673100"/>
            <a:chExt cx="4000500" cy="4000500"/>
          </a:xfrm>
          <a:effectLst>
            <a:outerShdw blurRad="317500" dist="190500" dir="8100000" algn="tr" rotWithShape="0">
              <a:prstClr val="black">
                <a:alpha val="50000"/>
              </a:prstClr>
            </a:outerShdw>
          </a:effectLst>
        </p:grpSpPr>
        <p:sp>
          <p:nvSpPr>
            <p:cNvPr id="70" name="同心圆 6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1" name="椭圆 7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4" name="组合 71"/>
          <p:cNvGrpSpPr/>
          <p:nvPr/>
        </p:nvGrpSpPr>
        <p:grpSpPr>
          <a:xfrm>
            <a:off x="8369038" y="4576385"/>
            <a:ext cx="233666" cy="230766"/>
            <a:chOff x="304800" y="673100"/>
            <a:chExt cx="4000500" cy="4000500"/>
          </a:xfrm>
          <a:effectLst>
            <a:outerShdw blurRad="381000" dist="152400" dir="8100000" algn="tr" rotWithShape="0">
              <a:prstClr val="black">
                <a:alpha val="70000"/>
              </a:prstClr>
            </a:outerShdw>
          </a:effectLst>
        </p:grpSpPr>
        <p:sp>
          <p:nvSpPr>
            <p:cNvPr id="73" name="同心圆 7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4" name="椭圆 7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5" name="组合 74"/>
          <p:cNvGrpSpPr/>
          <p:nvPr/>
        </p:nvGrpSpPr>
        <p:grpSpPr>
          <a:xfrm>
            <a:off x="6821958" y="5122710"/>
            <a:ext cx="306114" cy="302315"/>
            <a:chOff x="304800" y="673100"/>
            <a:chExt cx="4000500" cy="4000500"/>
          </a:xfrm>
          <a:effectLst>
            <a:outerShdw blurRad="381000" dist="152400" dir="8100000" algn="tr" rotWithShape="0">
              <a:prstClr val="black">
                <a:alpha val="70000"/>
              </a:prstClr>
            </a:outerShdw>
          </a:effectLst>
        </p:grpSpPr>
        <p:sp>
          <p:nvSpPr>
            <p:cNvPr id="76" name="同心圆 7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7" name="椭圆 7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78" name="椭圆 77"/>
          <p:cNvSpPr/>
          <p:nvPr/>
        </p:nvSpPr>
        <p:spPr>
          <a:xfrm>
            <a:off x="6690102" y="4784349"/>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9" name="椭圆 78"/>
          <p:cNvSpPr/>
          <p:nvPr/>
        </p:nvSpPr>
        <p:spPr>
          <a:xfrm>
            <a:off x="5255876" y="5171897"/>
            <a:ext cx="145575"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 name="组合 79"/>
          <p:cNvGrpSpPr/>
          <p:nvPr/>
        </p:nvGrpSpPr>
        <p:grpSpPr>
          <a:xfrm>
            <a:off x="7272809" y="4783844"/>
            <a:ext cx="678580" cy="670159"/>
            <a:chOff x="304800" y="673100"/>
            <a:chExt cx="4000500" cy="4000500"/>
          </a:xfrm>
          <a:effectLst>
            <a:outerShdw blurRad="317500" dist="190500" dir="8100000" algn="tr" rotWithShape="0">
              <a:prstClr val="black">
                <a:alpha val="50000"/>
              </a:prstClr>
            </a:outerShdw>
          </a:effectLst>
        </p:grpSpPr>
        <p:sp>
          <p:nvSpPr>
            <p:cNvPr id="81" name="同心圆 8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2" name="椭圆 8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83" name="椭圆 82"/>
          <p:cNvSpPr/>
          <p:nvPr/>
        </p:nvSpPr>
        <p:spPr>
          <a:xfrm>
            <a:off x="8855998"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4" name="椭圆 83"/>
          <p:cNvSpPr/>
          <p:nvPr/>
        </p:nvSpPr>
        <p:spPr>
          <a:xfrm>
            <a:off x="7611652"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7" name="组合 84"/>
          <p:cNvGrpSpPr/>
          <p:nvPr/>
        </p:nvGrpSpPr>
        <p:grpSpPr>
          <a:xfrm>
            <a:off x="3914325" y="715054"/>
            <a:ext cx="1893200" cy="1869705"/>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7" name="椭圆 8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23" name="文本框 22"/>
          <p:cNvSpPr txBox="1"/>
          <p:nvPr/>
        </p:nvSpPr>
        <p:spPr>
          <a:xfrm>
            <a:off x="2496021" y="2770346"/>
            <a:ext cx="4729808" cy="565737"/>
          </a:xfrm>
          <a:prstGeom prst="rect">
            <a:avLst/>
          </a:prstGeom>
          <a:noFill/>
        </p:spPr>
        <p:txBody>
          <a:bodyPr wrap="square" lIns="72585" tIns="36293" rIns="72585" bIns="36293">
            <a:spAutoFit/>
          </a:bodyPr>
          <a:lstStyle/>
          <a:p>
            <a:pPr algn="ctr" fontAlgn="auto">
              <a:spcBef>
                <a:spcPts val="0"/>
              </a:spcBef>
              <a:spcAft>
                <a:spcPts val="0"/>
              </a:spcAft>
              <a:defRPr/>
            </a:pPr>
            <a:r>
              <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寻找未来的成功者</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5" name="文本框 94"/>
          <p:cNvSpPr txBox="1"/>
          <p:nvPr/>
        </p:nvSpPr>
        <p:spPr>
          <a:xfrm>
            <a:off x="3914057" y="1420178"/>
            <a:ext cx="1853228" cy="519571"/>
          </a:xfrm>
          <a:prstGeom prst="rect">
            <a:avLst/>
          </a:prstGeom>
          <a:noFill/>
        </p:spPr>
        <p:txBody>
          <a:bodyPr lIns="72585" tIns="36293" rIns="72585" bIns="36293">
            <a:spAutoFit/>
          </a:bodyPr>
          <a:lstStyle/>
          <a:p>
            <a:pPr algn="ctr" fontAlgn="auto">
              <a:spcBef>
                <a:spcPts val="0"/>
              </a:spcBef>
              <a:spcAft>
                <a:spcPts val="0"/>
              </a:spcAft>
              <a:defRPr/>
            </a:pPr>
            <a:r>
              <a:rPr lang="en-US" altLang="zh-CN"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PART 01</a:t>
            </a:r>
            <a:endParaRPr lang="zh-CN" altLang="en-US"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cxnSp>
        <p:nvCxnSpPr>
          <p:cNvPr id="96" name="直接连接符 95"/>
          <p:cNvCxnSpPr/>
          <p:nvPr/>
        </p:nvCxnSpPr>
        <p:spPr>
          <a:xfrm>
            <a:off x="2692697" y="3401478"/>
            <a:ext cx="4336457" cy="37899"/>
          </a:xfrm>
          <a:prstGeom prst="line">
            <a:avLst/>
          </a:prstGeom>
          <a:ln w="50800">
            <a:gradFill>
              <a:gsLst>
                <a:gs pos="50000">
                  <a:schemeClr val="accent1">
                    <a:lumMod val="5000"/>
                    <a:lumOff val="95000"/>
                  </a:schemeClr>
                </a:gs>
                <a:gs pos="51000">
                  <a:schemeClr val="bg1">
                    <a:lumMod val="7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8" name="组合 100"/>
          <p:cNvGrpSpPr/>
          <p:nvPr/>
        </p:nvGrpSpPr>
        <p:grpSpPr>
          <a:xfrm flipH="1">
            <a:off x="-34763" y="4730803"/>
            <a:ext cx="1038589" cy="1025700"/>
            <a:chOff x="304800" y="673100"/>
            <a:chExt cx="4000500" cy="4000500"/>
          </a:xfrm>
          <a:effectLst>
            <a:outerShdw blurRad="444500" dist="254000" dir="8100000" algn="tr" rotWithShape="0">
              <a:prstClr val="black">
                <a:alpha val="50000"/>
              </a:prstClr>
            </a:outerShdw>
          </a:effectLst>
        </p:grpSpPr>
        <p:sp>
          <p:nvSpPr>
            <p:cNvPr id="102" name="同心圆 10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3" name="椭圆 10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04" name="椭圆 103"/>
          <p:cNvSpPr/>
          <p:nvPr/>
        </p:nvSpPr>
        <p:spPr>
          <a:xfrm flipH="1">
            <a:off x="992439" y="4900613"/>
            <a:ext cx="773444" cy="76259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5" name="椭圆 104"/>
          <p:cNvSpPr/>
          <p:nvPr/>
        </p:nvSpPr>
        <p:spPr>
          <a:xfrm flipH="1">
            <a:off x="3857094" y="5091887"/>
            <a:ext cx="292415"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9" name="组合 105"/>
          <p:cNvGrpSpPr/>
          <p:nvPr/>
        </p:nvGrpSpPr>
        <p:grpSpPr>
          <a:xfrm flipH="1">
            <a:off x="3214684" y="4783775"/>
            <a:ext cx="663330" cy="655098"/>
            <a:chOff x="304800" y="673100"/>
            <a:chExt cx="4000500" cy="4000500"/>
          </a:xfrm>
          <a:effectLst>
            <a:outerShdw blurRad="317500" dist="190500" dir="8100000" algn="tr" rotWithShape="0">
              <a:prstClr val="black">
                <a:alpha val="50000"/>
              </a:prstClr>
            </a:outerShdw>
          </a:effectLst>
        </p:grpSpPr>
        <p:sp>
          <p:nvSpPr>
            <p:cNvPr id="107" name="同心圆 1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8" name="椭圆 1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0" name="组合 108"/>
          <p:cNvGrpSpPr/>
          <p:nvPr/>
        </p:nvGrpSpPr>
        <p:grpSpPr>
          <a:xfrm flipH="1">
            <a:off x="1208009" y="4576385"/>
            <a:ext cx="233666" cy="230766"/>
            <a:chOff x="304800" y="673100"/>
            <a:chExt cx="4000500" cy="4000500"/>
          </a:xfrm>
          <a:effectLst>
            <a:outerShdw blurRad="381000" dist="152400" dir="8100000" algn="tr" rotWithShape="0">
              <a:prstClr val="black">
                <a:alpha val="70000"/>
              </a:prstClr>
            </a:outerShdw>
          </a:effectLst>
        </p:grpSpPr>
        <p:sp>
          <p:nvSpPr>
            <p:cNvPr id="110" name="同心圆 1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1" name="椭圆 110"/>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1" name="组合 111"/>
          <p:cNvGrpSpPr/>
          <p:nvPr/>
        </p:nvGrpSpPr>
        <p:grpSpPr>
          <a:xfrm flipH="1">
            <a:off x="2682641" y="5122710"/>
            <a:ext cx="306114" cy="302315"/>
            <a:chOff x="304800" y="673100"/>
            <a:chExt cx="4000500" cy="4000500"/>
          </a:xfrm>
          <a:effectLst>
            <a:outerShdw blurRad="381000" dist="152400" dir="8100000" algn="tr" rotWithShape="0">
              <a:prstClr val="black">
                <a:alpha val="70000"/>
              </a:prstClr>
            </a:outerShdw>
          </a:effectLst>
        </p:grpSpPr>
        <p:sp>
          <p:nvSpPr>
            <p:cNvPr id="113" name="同心圆 1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4" name="椭圆 11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15" name="椭圆 114"/>
          <p:cNvSpPr/>
          <p:nvPr/>
        </p:nvSpPr>
        <p:spPr>
          <a:xfrm flipH="1">
            <a:off x="2829210" y="4784349"/>
            <a:ext cx="292415"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6" name="椭圆 115"/>
          <p:cNvSpPr/>
          <p:nvPr/>
        </p:nvSpPr>
        <p:spPr>
          <a:xfrm flipH="1">
            <a:off x="4409011" y="5171897"/>
            <a:ext cx="145574"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2" name="组合 116"/>
          <p:cNvGrpSpPr/>
          <p:nvPr/>
        </p:nvGrpSpPr>
        <p:grpSpPr>
          <a:xfrm flipH="1">
            <a:off x="1859326" y="4783844"/>
            <a:ext cx="678580" cy="670159"/>
            <a:chOff x="304800" y="673100"/>
            <a:chExt cx="4000500" cy="4000500"/>
          </a:xfrm>
          <a:effectLst>
            <a:outerShdw blurRad="317500" dist="190500" dir="8100000" algn="tr" rotWithShape="0">
              <a:prstClr val="black">
                <a:alpha val="50000"/>
              </a:prstClr>
            </a:outerShdw>
          </a:effectLst>
        </p:grpSpPr>
        <p:sp>
          <p:nvSpPr>
            <p:cNvPr id="118" name="同心圆 1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9" name="椭圆 1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20" name="椭圆 119"/>
          <p:cNvSpPr/>
          <p:nvPr/>
        </p:nvSpPr>
        <p:spPr>
          <a:xfrm flipH="1">
            <a:off x="663314"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1" name="椭圆 120"/>
          <p:cNvSpPr/>
          <p:nvPr/>
        </p:nvSpPr>
        <p:spPr>
          <a:xfrm flipH="1">
            <a:off x="2051969"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3" name="组合 122"/>
          <p:cNvGrpSpPr/>
          <p:nvPr/>
        </p:nvGrpSpPr>
        <p:grpSpPr>
          <a:xfrm flipH="1">
            <a:off x="4764477" y="5211760"/>
            <a:ext cx="306114" cy="302315"/>
            <a:chOff x="304800" y="673100"/>
            <a:chExt cx="4000500" cy="4000500"/>
          </a:xfrm>
          <a:effectLst>
            <a:outerShdw blurRad="381000" dist="152400" dir="8100000" algn="tr" rotWithShape="0">
              <a:prstClr val="black">
                <a:alpha val="70000"/>
              </a:prstClr>
            </a:outerShdw>
          </a:effectLst>
        </p:grpSpPr>
        <p:sp>
          <p:nvSpPr>
            <p:cNvPr id="124" name="同心圆 12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5" name="椭圆 124"/>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66" name="组合 65"/>
          <p:cNvGrpSpPr/>
          <p:nvPr/>
        </p:nvGrpSpPr>
        <p:grpSpPr>
          <a:xfrm>
            <a:off x="218765" y="108049"/>
            <a:ext cx="848803" cy="847785"/>
            <a:chOff x="5360449" y="1017327"/>
            <a:chExt cx="848803" cy="847785"/>
          </a:xfrm>
        </p:grpSpPr>
        <p:sp>
          <p:nvSpPr>
            <p:cNvPr id="67"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68"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69"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70" name="文本框 69"/>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1</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71" name="文本框 70"/>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信贷与投资的四个核心维度</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
        <p:nvSpPr>
          <p:cNvPr id="73" name="椭圆 72"/>
          <p:cNvSpPr/>
          <p:nvPr/>
        </p:nvSpPr>
        <p:spPr>
          <a:xfrm>
            <a:off x="828477" y="1980257"/>
            <a:ext cx="1639150" cy="1639149"/>
          </a:xfrm>
          <a:prstGeom prst="ellipse">
            <a:avLst/>
          </a:prstGeom>
          <a:solidFill>
            <a:srgbClr val="1F497D"/>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50800" dir="13500000">
              <a:prstClr val="black">
                <a:alpha val="30000"/>
              </a:prstClr>
            </a:innerShdw>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投向</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75" name="椭圆 74"/>
          <p:cNvSpPr/>
          <p:nvPr/>
        </p:nvSpPr>
        <p:spPr>
          <a:xfrm>
            <a:off x="2935034" y="1980257"/>
            <a:ext cx="1639150" cy="1639149"/>
          </a:xfrm>
          <a:prstGeom prst="ellipse">
            <a:avLst/>
          </a:prstGeom>
          <a:solidFill>
            <a:srgbClr val="1F497D"/>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50800" dir="13500000">
              <a:prstClr val="black">
                <a:alpha val="30000"/>
              </a:prstClr>
            </a:innerShdw>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投量</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76" name="椭圆 75"/>
          <p:cNvSpPr/>
          <p:nvPr/>
        </p:nvSpPr>
        <p:spPr>
          <a:xfrm>
            <a:off x="5041591" y="1980257"/>
            <a:ext cx="1639150" cy="1639149"/>
          </a:xfrm>
          <a:prstGeom prst="ellipse">
            <a:avLst/>
          </a:prstGeom>
          <a:solidFill>
            <a:srgbClr val="1F497D"/>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50800" dir="13500000">
              <a:prstClr val="black">
                <a:alpha val="30000"/>
              </a:prstClr>
            </a:innerShdw>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投速</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
        <p:nvSpPr>
          <p:cNvPr id="78" name="椭圆 77"/>
          <p:cNvSpPr/>
          <p:nvPr/>
        </p:nvSpPr>
        <p:spPr>
          <a:xfrm>
            <a:off x="7148147" y="1980257"/>
            <a:ext cx="1639150" cy="1639149"/>
          </a:xfrm>
          <a:prstGeom prst="ellipse">
            <a:avLst/>
          </a:prstGeom>
          <a:solidFill>
            <a:srgbClr val="1F497D"/>
          </a:solidFill>
          <a:ln w="19050" cap="flat" cmpd="sng" algn="ctr">
            <a:gradFill flip="none" rotWithShape="1">
              <a:gsLst>
                <a:gs pos="0">
                  <a:sysClr val="window" lastClr="FFFFFF">
                    <a:lumMod val="85000"/>
                  </a:sysClr>
                </a:gs>
                <a:gs pos="100000">
                  <a:sysClr val="window" lastClr="FFFFFF"/>
                </a:gs>
              </a:gsLst>
              <a:lin ang="2700000" scaled="1"/>
              <a:tileRect/>
            </a:gradFill>
            <a:prstDash val="solid"/>
            <a:miter lim="800000"/>
          </a:ln>
          <a:effectLst>
            <a:innerShdw blurRad="88900" dist="50800" dir="13500000">
              <a:prstClr val="black">
                <a:alpha val="30000"/>
              </a:prstClr>
            </a:innerShdw>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rPr>
              <a:t>投法</a:t>
            </a:r>
            <a:endParaRPr kumimoji="0" lang="zh-CN" altLang="en-US" sz="3600" b="1" i="0" u="none" strike="noStrike" kern="0" cap="none" spc="0" normalizeH="0" baseline="0" noProof="0" dirty="0">
              <a:ln>
                <a:noFill/>
              </a:ln>
              <a:solidFill>
                <a:schemeClr val="bg1"/>
              </a:solidFill>
              <a:effectLst/>
              <a:uLnTx/>
              <a:uFillTx/>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组合 68"/>
          <p:cNvGrpSpPr/>
          <p:nvPr/>
        </p:nvGrpSpPr>
        <p:grpSpPr>
          <a:xfrm>
            <a:off x="2558094" y="878499"/>
            <a:ext cx="4463071" cy="494967"/>
            <a:chOff x="2558094" y="924413"/>
            <a:chExt cx="4463071" cy="494967"/>
          </a:xfrm>
        </p:grpSpPr>
        <p:sp>
          <p:nvSpPr>
            <p:cNvPr id="65" name="矩形: 圆角 64"/>
            <p:cNvSpPr/>
            <p:nvPr/>
          </p:nvSpPr>
          <p:spPr>
            <a:xfrm>
              <a:off x="2558094" y="924413"/>
              <a:ext cx="4463071" cy="494967"/>
            </a:xfrm>
            <a:prstGeom prst="round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16"/>
            <p:cNvSpPr txBox="1"/>
            <p:nvPr/>
          </p:nvSpPr>
          <p:spPr>
            <a:xfrm>
              <a:off x="2901658" y="955234"/>
              <a:ext cx="3775942" cy="433324"/>
            </a:xfrm>
            <a:prstGeom prst="rect">
              <a:avLst/>
            </a:prstGeom>
            <a:noFill/>
          </p:spPr>
          <p:txBody>
            <a:bodyPr wrap="square" lIns="0" tIns="0" rIns="0" bIns="0" rtlCol="0">
              <a:spAutoFit/>
            </a:bodyPr>
            <a:lstStyle/>
            <a:p>
              <a:pPr algn="just" defTabSz="540385">
                <a:lnSpc>
                  <a:spcPct val="130000"/>
                </a:lnSpc>
              </a:pPr>
              <a:r>
                <a:rPr lang="zh-CN" altLang="en-US" sz="2400" dirty="0">
                  <a:solidFill>
                    <a:schemeClr val="bg1"/>
                  </a:solidFill>
                  <a:latin typeface="微软雅黑" panose="020B0503020204020204" pitchFamily="34" charset="-122"/>
                  <a:ea typeface="微软雅黑" panose="020B0503020204020204" pitchFamily="34" charset="-122"/>
                </a:rPr>
                <a:t>客户越大，收益不一定越高</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34" name="组合 33"/>
          <p:cNvGrpSpPr/>
          <p:nvPr/>
        </p:nvGrpSpPr>
        <p:grpSpPr>
          <a:xfrm>
            <a:off x="3356713" y="1366268"/>
            <a:ext cx="3008424" cy="2956171"/>
            <a:chOff x="3564781" y="1426704"/>
            <a:chExt cx="3008424" cy="2956171"/>
          </a:xfrm>
        </p:grpSpPr>
        <p:grpSp>
          <p:nvGrpSpPr>
            <p:cNvPr id="4" name="组合 3"/>
            <p:cNvGrpSpPr/>
            <p:nvPr/>
          </p:nvGrpSpPr>
          <p:grpSpPr>
            <a:xfrm>
              <a:off x="3809729" y="1630330"/>
              <a:ext cx="2580157" cy="2580158"/>
              <a:chOff x="2506610" y="1245258"/>
              <a:chExt cx="3186403" cy="3186403"/>
            </a:xfrm>
          </p:grpSpPr>
          <p:grpSp>
            <p:nvGrpSpPr>
              <p:cNvPr id="10" name="组合 9"/>
              <p:cNvGrpSpPr/>
              <p:nvPr/>
            </p:nvGrpSpPr>
            <p:grpSpPr>
              <a:xfrm>
                <a:off x="2506610" y="1245258"/>
                <a:ext cx="3186403" cy="3186403"/>
                <a:chOff x="304800" y="673100"/>
                <a:chExt cx="4000500"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1065" kern="0">
                    <a:solidFill>
                      <a:prstClr val="black"/>
                    </a:solidFill>
                    <a:latin typeface="宋体" panose="02010600030101010101" pitchFamily="2" charset="-122"/>
                    <a:ea typeface="宋体" panose="02010600030101010101" pitchFamily="2" charset="-122"/>
                  </a:endParaRPr>
                </a:p>
              </p:txBody>
            </p:sp>
            <p:sp>
              <p:nvSpPr>
                <p:cNvPr id="12" name="椭圆 1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1065" kern="0">
                    <a:solidFill>
                      <a:prstClr val="white"/>
                    </a:solidFill>
                    <a:latin typeface="宋体" panose="02010600030101010101" pitchFamily="2" charset="-122"/>
                    <a:ea typeface="宋体" panose="02010600030101010101" pitchFamily="2" charset="-122"/>
                  </a:endParaRPr>
                </a:p>
              </p:txBody>
            </p:sp>
          </p:grpSp>
          <p:sp>
            <p:nvSpPr>
              <p:cNvPr id="26" name="TextBox 19"/>
              <p:cNvSpPr txBox="1"/>
              <p:nvPr/>
            </p:nvSpPr>
            <p:spPr>
              <a:xfrm>
                <a:off x="2887271" y="1944187"/>
                <a:ext cx="2425083" cy="1692127"/>
              </a:xfrm>
              <a:prstGeom prst="rect">
                <a:avLst/>
              </a:prstGeom>
              <a:noFill/>
            </p:spPr>
            <p:txBody>
              <a:bodyPr wrap="square" lIns="0" tIns="0" rIns="0" bIns="0" rtlCol="0">
                <a:spAutoFit/>
              </a:bodyPr>
              <a:lstStyle/>
              <a:p>
                <a:pPr algn="ctr" defTabSz="540385">
                  <a:lnSpc>
                    <a:spcPct val="130000"/>
                  </a:lnSpc>
                </a:pPr>
                <a:r>
                  <a:rPr lang="zh-CN" altLang="en-US" sz="3600" dirty="0">
                    <a:solidFill>
                      <a:srgbClr val="1F497D"/>
                    </a:solidFill>
                    <a:latin typeface="微软雅黑" panose="020B0503020204020204" pitchFamily="34" charset="-122"/>
                    <a:ea typeface="微软雅黑" panose="020B0503020204020204" pitchFamily="34" charset="-122"/>
                  </a:rPr>
                  <a:t>四个</a:t>
                </a:r>
                <a:endParaRPr lang="en-US" altLang="zh-CN" sz="3600" dirty="0">
                  <a:solidFill>
                    <a:srgbClr val="1F497D"/>
                  </a:solidFill>
                  <a:latin typeface="微软雅黑" panose="020B0503020204020204" pitchFamily="34" charset="-122"/>
                  <a:ea typeface="微软雅黑" panose="020B0503020204020204" pitchFamily="34" charset="-122"/>
                </a:endParaRPr>
              </a:p>
              <a:p>
                <a:pPr algn="ctr" defTabSz="540385">
                  <a:lnSpc>
                    <a:spcPct val="130000"/>
                  </a:lnSpc>
                </a:pPr>
                <a:r>
                  <a:rPr lang="zh-CN" altLang="en-US" sz="3600" dirty="0">
                    <a:solidFill>
                      <a:srgbClr val="1F497D"/>
                    </a:solidFill>
                    <a:latin typeface="微软雅黑" panose="020B0503020204020204" pitchFamily="34" charset="-122"/>
                    <a:ea typeface="微软雅黑" panose="020B0503020204020204" pitchFamily="34" charset="-122"/>
                  </a:rPr>
                  <a:t>不等式</a:t>
                </a:r>
                <a:endParaRPr lang="en-US" altLang="zh-CN" sz="3600" dirty="0">
                  <a:solidFill>
                    <a:srgbClr val="1F497D"/>
                  </a:solidFill>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4817030" y="1426704"/>
              <a:ext cx="565555" cy="565553"/>
              <a:chOff x="304800" y="673100"/>
              <a:chExt cx="4000500" cy="4000500"/>
            </a:xfrm>
            <a:effectLst>
              <a:outerShdw blurRad="317500" dist="190500" dir="8100000" algn="tr" rotWithShape="0">
                <a:prstClr val="black">
                  <a:alpha val="50000"/>
                </a:prstClr>
              </a:outerShdw>
            </a:effectLst>
          </p:grpSpPr>
          <p:sp>
            <p:nvSpPr>
              <p:cNvPr id="14" name="同心圆 1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2520" b="1" kern="0">
                  <a:solidFill>
                    <a:srgbClr val="0070C0"/>
                  </a:solidFill>
                  <a:latin typeface="微软雅黑" panose="020B0503020204020204" pitchFamily="34" charset="-122"/>
                  <a:ea typeface="微软雅黑" panose="020B0503020204020204" pitchFamily="34" charset="-122"/>
                </a:endParaRPr>
              </a:p>
            </p:txBody>
          </p:sp>
          <p:sp>
            <p:nvSpPr>
              <p:cNvPr id="15" name="椭圆 14"/>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r>
                  <a:rPr lang="en-US" altLang="zh-CN" sz="2520" b="1" kern="0" dirty="0">
                    <a:solidFill>
                      <a:srgbClr val="1F497D"/>
                    </a:solidFill>
                    <a:latin typeface="微软雅黑" panose="020B0503020204020204" pitchFamily="34" charset="-122"/>
                    <a:ea typeface="微软雅黑" panose="020B0503020204020204" pitchFamily="34" charset="-122"/>
                  </a:rPr>
                  <a:t>1</a:t>
                </a:r>
                <a:endParaRPr lang="zh-CN" altLang="en-US" sz="2520" b="1" kern="0" dirty="0">
                  <a:solidFill>
                    <a:srgbClr val="1F497D"/>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4817030" y="3817322"/>
              <a:ext cx="565555" cy="565553"/>
              <a:chOff x="304800" y="673100"/>
              <a:chExt cx="4000500" cy="4000500"/>
            </a:xfrm>
            <a:effectLst>
              <a:outerShdw blurRad="317500" dist="190500" dir="8100000" algn="tr" rotWithShape="0">
                <a:prstClr val="black">
                  <a:alpha val="50000"/>
                </a:prstClr>
              </a:outerShdw>
            </a:effectLst>
          </p:grpSpPr>
          <p:sp>
            <p:nvSpPr>
              <p:cNvPr id="20" name="同心圆 1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2520" b="1" kern="0">
                  <a:solidFill>
                    <a:srgbClr val="0070C0"/>
                  </a:solidFill>
                  <a:latin typeface="微软雅黑" panose="020B0503020204020204" pitchFamily="34" charset="-122"/>
                  <a:ea typeface="微软雅黑" panose="020B0503020204020204" pitchFamily="34" charset="-122"/>
                </a:endParaRPr>
              </a:p>
            </p:txBody>
          </p:sp>
          <p:sp>
            <p:nvSpPr>
              <p:cNvPr id="21" name="椭圆 20"/>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r>
                  <a:rPr lang="en-US" altLang="zh-CN" sz="2520" b="1" kern="0" dirty="0">
                    <a:solidFill>
                      <a:srgbClr val="1F497D"/>
                    </a:solidFill>
                    <a:latin typeface="微软雅黑" panose="020B0503020204020204" pitchFamily="34" charset="-122"/>
                    <a:ea typeface="微软雅黑" panose="020B0503020204020204" pitchFamily="34" charset="-122"/>
                  </a:rPr>
                  <a:t>3</a:t>
                </a:r>
                <a:endParaRPr lang="zh-CN" altLang="en-US" sz="2520" b="1" kern="0" dirty="0">
                  <a:solidFill>
                    <a:srgbClr val="1F497D"/>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6007650" y="2699468"/>
              <a:ext cx="565555" cy="565553"/>
              <a:chOff x="304800" y="673100"/>
              <a:chExt cx="4000500" cy="4000500"/>
            </a:xfrm>
            <a:effectLst>
              <a:outerShdw blurRad="317500" dist="190500" dir="8100000" algn="tr" rotWithShape="0">
                <a:prstClr val="black">
                  <a:alpha val="50000"/>
                </a:prstClr>
              </a:outerShdw>
            </a:effectLst>
          </p:grpSpPr>
          <p:sp>
            <p:nvSpPr>
              <p:cNvPr id="17" name="同心圆 1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2520" b="1" kern="0">
                  <a:solidFill>
                    <a:srgbClr val="0070C0"/>
                  </a:solidFill>
                  <a:latin typeface="微软雅黑" panose="020B0503020204020204" pitchFamily="34" charset="-122"/>
                  <a:ea typeface="微软雅黑" panose="020B0503020204020204" pitchFamily="34" charset="-122"/>
                </a:endParaRPr>
              </a:p>
            </p:txBody>
          </p:sp>
          <p:sp>
            <p:nvSpPr>
              <p:cNvPr id="18" name="椭圆 17"/>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r>
                  <a:rPr lang="en-US" altLang="zh-CN" sz="2520" b="1" kern="0" dirty="0">
                    <a:solidFill>
                      <a:srgbClr val="1F497D"/>
                    </a:solidFill>
                    <a:latin typeface="微软雅黑" panose="020B0503020204020204" pitchFamily="34" charset="-122"/>
                    <a:ea typeface="微软雅黑" panose="020B0503020204020204" pitchFamily="34" charset="-122"/>
                  </a:rPr>
                  <a:t>2</a:t>
                </a:r>
                <a:endParaRPr lang="zh-CN" altLang="en-US" sz="2520" b="1" kern="0" dirty="0">
                  <a:solidFill>
                    <a:srgbClr val="1F497D"/>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3564781" y="2699468"/>
              <a:ext cx="565555" cy="565553"/>
              <a:chOff x="304800" y="673100"/>
              <a:chExt cx="4000500" cy="4000500"/>
            </a:xfrm>
            <a:effectLst>
              <a:outerShdw blurRad="317500" dist="190500" dir="8100000" algn="tr" rotWithShape="0">
                <a:prstClr val="black">
                  <a:alpha val="50000"/>
                </a:prstClr>
              </a:outerShdw>
            </a:effectLst>
          </p:grpSpPr>
          <p:sp>
            <p:nvSpPr>
              <p:cNvPr id="40" name="同心圆 1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endParaRPr lang="zh-CN" altLang="en-US" sz="2520" b="1" kern="0">
                  <a:solidFill>
                    <a:srgbClr val="0070C0"/>
                  </a:solidFill>
                  <a:latin typeface="微软雅黑" panose="020B0503020204020204" pitchFamily="34" charset="-122"/>
                  <a:ea typeface="微软雅黑" panose="020B0503020204020204" pitchFamily="34" charset="-122"/>
                </a:endParaRPr>
              </a:p>
            </p:txBody>
          </p:sp>
          <p:sp>
            <p:nvSpPr>
              <p:cNvPr id="41" name="椭圆 40"/>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12700" cap="flat" cmpd="sng" algn="ctr">
                <a:noFill/>
                <a:prstDash val="solid"/>
                <a:miter lim="800000"/>
              </a:ln>
              <a:effectLst/>
            </p:spPr>
            <p:txBody>
              <a:bodyPr rtlCol="0" anchor="ctr"/>
              <a:lstStyle/>
              <a:p>
                <a:pPr algn="ctr" defTabSz="540385" fontAlgn="auto">
                  <a:spcBef>
                    <a:spcPts val="0"/>
                  </a:spcBef>
                  <a:spcAft>
                    <a:spcPts val="0"/>
                  </a:spcAft>
                  <a:defRPr/>
                </a:pPr>
                <a:r>
                  <a:rPr lang="en-US" altLang="zh-CN" sz="2520" b="1" kern="0" dirty="0">
                    <a:solidFill>
                      <a:srgbClr val="1F497D"/>
                    </a:solidFill>
                    <a:latin typeface="微软雅黑" panose="020B0503020204020204" pitchFamily="34" charset="-122"/>
                    <a:ea typeface="微软雅黑" panose="020B0503020204020204" pitchFamily="34" charset="-122"/>
                  </a:rPr>
                  <a:t>4</a:t>
                </a:r>
                <a:endParaRPr lang="zh-CN" altLang="en-US" sz="2520" b="1" kern="0" dirty="0">
                  <a:solidFill>
                    <a:srgbClr val="1F497D"/>
                  </a:solidFill>
                  <a:latin typeface="微软雅黑" panose="020B0503020204020204" pitchFamily="34" charset="-122"/>
                  <a:ea typeface="微软雅黑" panose="020B0503020204020204" pitchFamily="34" charset="-122"/>
                </a:endParaRPr>
              </a:p>
            </p:txBody>
          </p:sp>
        </p:grpSp>
      </p:grpSp>
      <p:grpSp>
        <p:nvGrpSpPr>
          <p:cNvPr id="68" name="组合 67"/>
          <p:cNvGrpSpPr/>
          <p:nvPr/>
        </p:nvGrpSpPr>
        <p:grpSpPr>
          <a:xfrm>
            <a:off x="2558094" y="4365610"/>
            <a:ext cx="4463071" cy="494967"/>
            <a:chOff x="2558094" y="4411524"/>
            <a:chExt cx="4463071" cy="494967"/>
          </a:xfrm>
        </p:grpSpPr>
        <p:sp>
          <p:nvSpPr>
            <p:cNvPr id="67" name="矩形: 圆角 66"/>
            <p:cNvSpPr/>
            <p:nvPr/>
          </p:nvSpPr>
          <p:spPr>
            <a:xfrm>
              <a:off x="2558094" y="4411524"/>
              <a:ext cx="4463071" cy="494967"/>
            </a:xfrm>
            <a:prstGeom prst="round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TextBox 16"/>
            <p:cNvSpPr txBox="1"/>
            <p:nvPr/>
          </p:nvSpPr>
          <p:spPr>
            <a:xfrm>
              <a:off x="2751462" y="4442345"/>
              <a:ext cx="4076334" cy="433324"/>
            </a:xfrm>
            <a:prstGeom prst="rect">
              <a:avLst/>
            </a:prstGeom>
            <a:noFill/>
          </p:spPr>
          <p:txBody>
            <a:bodyPr wrap="square" lIns="0" tIns="0" rIns="0" bIns="0" rtlCol="0">
              <a:spAutoFit/>
            </a:bodyPr>
            <a:lstStyle/>
            <a:p>
              <a:pPr algn="just" defTabSz="540385">
                <a:lnSpc>
                  <a:spcPct val="130000"/>
                </a:lnSpc>
              </a:pPr>
              <a:r>
                <a:rPr lang="zh-CN" altLang="en-US" sz="2400" dirty="0">
                  <a:solidFill>
                    <a:schemeClr val="bg1"/>
                  </a:solidFill>
                  <a:latin typeface="微软雅黑" panose="020B0503020204020204" pitchFamily="34" charset="-122"/>
                  <a:ea typeface="微软雅黑" panose="020B0503020204020204" pitchFamily="34" charset="-122"/>
                </a:rPr>
                <a:t>客户越小，潜在收益可能越高</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43" name="组合 42"/>
          <p:cNvGrpSpPr/>
          <p:nvPr/>
        </p:nvGrpSpPr>
        <p:grpSpPr>
          <a:xfrm>
            <a:off x="6445101" y="2273835"/>
            <a:ext cx="2808312" cy="1146582"/>
            <a:chOff x="6445101" y="2273835"/>
            <a:chExt cx="2808312" cy="1146582"/>
          </a:xfrm>
        </p:grpSpPr>
        <p:sp>
          <p:nvSpPr>
            <p:cNvPr id="35" name="矩形: 圆角 34"/>
            <p:cNvSpPr/>
            <p:nvPr/>
          </p:nvSpPr>
          <p:spPr>
            <a:xfrm>
              <a:off x="6445101" y="2273835"/>
              <a:ext cx="2808312" cy="1146582"/>
            </a:xfrm>
            <a:prstGeom prst="round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TextBox 16"/>
            <p:cNvSpPr txBox="1"/>
            <p:nvPr/>
          </p:nvSpPr>
          <p:spPr>
            <a:xfrm>
              <a:off x="6630058" y="2390399"/>
              <a:ext cx="2438399" cy="913455"/>
            </a:xfrm>
            <a:prstGeom prst="rect">
              <a:avLst/>
            </a:prstGeom>
            <a:noFill/>
          </p:spPr>
          <p:txBody>
            <a:bodyPr wrap="square" lIns="0" tIns="0" rIns="0" bIns="0" rtlCol="0">
              <a:spAutoFit/>
            </a:bodyPr>
            <a:lstStyle/>
            <a:p>
              <a:pPr algn="ctr" defTabSz="540385">
                <a:lnSpc>
                  <a:spcPct val="130000"/>
                </a:lnSpc>
              </a:pPr>
              <a:r>
                <a:rPr lang="zh-CN" altLang="en-US" sz="2400" dirty="0">
                  <a:solidFill>
                    <a:schemeClr val="bg1"/>
                  </a:solidFill>
                  <a:latin typeface="微软雅黑" panose="020B0503020204020204" pitchFamily="34" charset="-122"/>
                  <a:ea typeface="微软雅黑" panose="020B0503020204020204" pitchFamily="34" charset="-122"/>
                </a:rPr>
                <a:t>客户越大，</a:t>
              </a:r>
              <a:endParaRPr lang="en-US" altLang="zh-CN" sz="2400" dirty="0">
                <a:solidFill>
                  <a:schemeClr val="bg1"/>
                </a:solidFill>
                <a:latin typeface="微软雅黑" panose="020B0503020204020204" pitchFamily="34" charset="-122"/>
                <a:ea typeface="微软雅黑" panose="020B0503020204020204" pitchFamily="34" charset="-122"/>
              </a:endParaRPr>
            </a:p>
            <a:p>
              <a:pPr algn="ctr" defTabSz="540385">
                <a:lnSpc>
                  <a:spcPct val="130000"/>
                </a:lnSpc>
              </a:pPr>
              <a:r>
                <a:rPr lang="zh-CN" altLang="en-US" sz="2400" dirty="0">
                  <a:solidFill>
                    <a:schemeClr val="bg1"/>
                  </a:solidFill>
                  <a:latin typeface="微软雅黑" panose="020B0503020204020204" pitchFamily="34" charset="-122"/>
                  <a:ea typeface="微软雅黑" panose="020B0503020204020204" pitchFamily="34" charset="-122"/>
                </a:rPr>
                <a:t>风险不一定越小</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grpSp>
        <p:nvGrpSpPr>
          <p:cNvPr id="46" name="组合 45"/>
          <p:cNvGrpSpPr/>
          <p:nvPr/>
        </p:nvGrpSpPr>
        <p:grpSpPr>
          <a:xfrm>
            <a:off x="462078" y="2348634"/>
            <a:ext cx="2808312" cy="1146582"/>
            <a:chOff x="462078" y="2348634"/>
            <a:chExt cx="2808312" cy="1146582"/>
          </a:xfrm>
        </p:grpSpPr>
        <p:sp>
          <p:nvSpPr>
            <p:cNvPr id="64" name="矩形: 圆角 63"/>
            <p:cNvSpPr/>
            <p:nvPr/>
          </p:nvSpPr>
          <p:spPr>
            <a:xfrm>
              <a:off x="462078" y="2348634"/>
              <a:ext cx="2808312" cy="1146582"/>
            </a:xfrm>
            <a:prstGeom prst="round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TextBox 16"/>
            <p:cNvSpPr txBox="1"/>
            <p:nvPr/>
          </p:nvSpPr>
          <p:spPr>
            <a:xfrm>
              <a:off x="703698" y="2465198"/>
              <a:ext cx="2325073" cy="913455"/>
            </a:xfrm>
            <a:prstGeom prst="rect">
              <a:avLst/>
            </a:prstGeom>
            <a:noFill/>
          </p:spPr>
          <p:txBody>
            <a:bodyPr wrap="square" lIns="0" tIns="0" rIns="0" bIns="0" rtlCol="0">
              <a:spAutoFit/>
            </a:bodyPr>
            <a:lstStyle/>
            <a:p>
              <a:pPr algn="ctr" defTabSz="540385">
                <a:lnSpc>
                  <a:spcPct val="130000"/>
                </a:lnSpc>
              </a:pPr>
              <a:r>
                <a:rPr lang="zh-CN" altLang="en-US" sz="2400" dirty="0">
                  <a:solidFill>
                    <a:schemeClr val="bg1"/>
                  </a:solidFill>
                  <a:latin typeface="微软雅黑" panose="020B0503020204020204" pitchFamily="34" charset="-122"/>
                  <a:ea typeface="微软雅黑" panose="020B0503020204020204" pitchFamily="34" charset="-122"/>
                </a:rPr>
                <a:t>客户越小，</a:t>
              </a:r>
              <a:endParaRPr lang="en-US" altLang="zh-CN" sz="2400" dirty="0">
                <a:solidFill>
                  <a:schemeClr val="bg1"/>
                </a:solidFill>
                <a:latin typeface="微软雅黑" panose="020B0503020204020204" pitchFamily="34" charset="-122"/>
                <a:ea typeface="微软雅黑" panose="020B0503020204020204" pitchFamily="34" charset="-122"/>
              </a:endParaRPr>
            </a:p>
            <a:p>
              <a:pPr algn="ctr" defTabSz="540385">
                <a:lnSpc>
                  <a:spcPct val="130000"/>
                </a:lnSpc>
              </a:pPr>
              <a:r>
                <a:rPr lang="zh-CN" altLang="en-US" sz="2400" dirty="0">
                  <a:solidFill>
                    <a:schemeClr val="bg1"/>
                  </a:solidFill>
                  <a:latin typeface="微软雅黑" panose="020B0503020204020204" pitchFamily="34" charset="-122"/>
                  <a:ea typeface="微软雅黑" panose="020B0503020204020204" pitchFamily="34" charset="-122"/>
                </a:rPr>
                <a:t>风险不一定越高</a:t>
              </a:r>
              <a:endParaRPr lang="en-US" altLang="zh-CN" sz="2400" dirty="0">
                <a:solidFill>
                  <a:schemeClr val="bg1"/>
                </a:solidFill>
                <a:latin typeface="微软雅黑" panose="020B0503020204020204" pitchFamily="34" charset="-122"/>
                <a:ea typeface="微软雅黑" panose="020B0503020204020204" pitchFamily="34" charset="-122"/>
              </a:endParaRPr>
            </a:p>
          </p:txBody>
        </p:sp>
      </p:grpSp>
      <p:sp>
        <p:nvSpPr>
          <p:cNvPr id="50"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51" name="组合 50"/>
          <p:cNvGrpSpPr/>
          <p:nvPr/>
        </p:nvGrpSpPr>
        <p:grpSpPr>
          <a:xfrm>
            <a:off x="218765" y="108049"/>
            <a:ext cx="848803" cy="847785"/>
            <a:chOff x="5360449" y="1017327"/>
            <a:chExt cx="848803" cy="847785"/>
          </a:xfrm>
        </p:grpSpPr>
        <p:sp>
          <p:nvSpPr>
            <p:cNvPr id="52"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53"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54"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55" name="文本框 54"/>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2</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63" name="文本框 62"/>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目标客户的四个不等式</a:t>
            </a:r>
            <a:endParaRPr lang="zh-CN" altLang="en-US" sz="2400" dirty="0">
              <a:solidFill>
                <a:srgbClr val="1F497D"/>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51" name="组合 50"/>
          <p:cNvGrpSpPr/>
          <p:nvPr/>
        </p:nvGrpSpPr>
        <p:grpSpPr>
          <a:xfrm>
            <a:off x="218765" y="108049"/>
            <a:ext cx="848803" cy="847785"/>
            <a:chOff x="5360449" y="1017327"/>
            <a:chExt cx="848803" cy="847785"/>
          </a:xfrm>
        </p:grpSpPr>
        <p:sp>
          <p:nvSpPr>
            <p:cNvPr id="52"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53"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54"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55" name="文本框 54"/>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3</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63" name="文本框 62"/>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目标客户的三个必要条件</a:t>
            </a:r>
            <a:endParaRPr lang="zh-CN" altLang="en-US" sz="2400" dirty="0">
              <a:solidFill>
                <a:srgbClr val="1F497D"/>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1260525" y="1044153"/>
            <a:ext cx="2188800" cy="3293028"/>
            <a:chOff x="1332533" y="1112638"/>
            <a:chExt cx="2188800" cy="3293028"/>
          </a:xfrm>
        </p:grpSpPr>
        <p:sp>
          <p:nvSpPr>
            <p:cNvPr id="42" name="AutoShape 3"/>
            <p:cNvSpPr>
              <a:spLocks noChangeArrowheads="1"/>
            </p:cNvSpPr>
            <p:nvPr/>
          </p:nvSpPr>
          <p:spPr bwMode="ltGray">
            <a:xfrm>
              <a:off x="1332533" y="1356420"/>
              <a:ext cx="2188800" cy="3049246"/>
            </a:xfrm>
            <a:prstGeom prst="flowChartOffpageConnector">
              <a:avLst/>
            </a:prstGeom>
            <a:solidFill>
              <a:schemeClr val="tx2">
                <a:lumMod val="20000"/>
                <a:lumOff val="80000"/>
              </a:schemeClr>
            </a:solidFill>
            <a:ln w="19050" algn="ctr">
              <a:noFill/>
              <a:miter lim="800000"/>
            </a:ln>
            <a:effectLst>
              <a:prstShdw prst="shdw13" dist="45791" dir="3378596">
                <a:srgbClr val="1C1C1C">
                  <a:alpha val="50000"/>
                </a:srgbClr>
              </a:prstShdw>
            </a:effectLst>
          </p:spPr>
          <p:txBody>
            <a:bodyPr wrap="none" anchor="ctr"/>
            <a:lstStyle/>
            <a:p>
              <a:pPr>
                <a:defRPr/>
              </a:pPr>
              <a:endParaRPr lang="zh-CN" altLang="en-US">
                <a:solidFill>
                  <a:srgbClr val="000000"/>
                </a:solidFill>
              </a:endParaRPr>
            </a:p>
          </p:txBody>
        </p:sp>
        <p:grpSp>
          <p:nvGrpSpPr>
            <p:cNvPr id="2" name="组合 1"/>
            <p:cNvGrpSpPr/>
            <p:nvPr/>
          </p:nvGrpSpPr>
          <p:grpSpPr>
            <a:xfrm>
              <a:off x="1458155" y="1112638"/>
              <a:ext cx="1839762" cy="521640"/>
              <a:chOff x="1458155" y="1112638"/>
              <a:chExt cx="1839762" cy="521640"/>
            </a:xfrm>
          </p:grpSpPr>
          <p:sp>
            <p:nvSpPr>
              <p:cNvPr id="44" name="Oval 4"/>
              <p:cNvSpPr>
                <a:spLocks noChangeArrowheads="1"/>
              </p:cNvSpPr>
              <p:nvPr/>
            </p:nvSpPr>
            <p:spPr bwMode="gray">
              <a:xfrm>
                <a:off x="1534036" y="1112638"/>
                <a:ext cx="1688001" cy="521640"/>
              </a:xfrm>
              <a:prstGeom prst="ellipse">
                <a:avLst/>
              </a:prstGeom>
              <a:gradFill rotWithShape="1">
                <a:gsLst>
                  <a:gs pos="0">
                    <a:srgbClr val="DFDFDF"/>
                  </a:gs>
                  <a:gs pos="50000">
                    <a:srgbClr val="DFDFDF">
                      <a:gamma/>
                      <a:tint val="24314"/>
                      <a:invGamma/>
                    </a:srgbClr>
                  </a:gs>
                  <a:gs pos="100000">
                    <a:srgbClr val="DFDFDF"/>
                  </a:gs>
                </a:gsLst>
                <a:lin ang="5400000" scaled="1"/>
              </a:gradFill>
              <a:ln w="19050">
                <a:solidFill>
                  <a:srgbClr val="C0C0C0"/>
                </a:solidFill>
                <a:round/>
              </a:ln>
              <a:effectLst>
                <a:outerShdw dist="53882" dir="2700000" algn="ctr" rotWithShape="0">
                  <a:srgbClr val="292929">
                    <a:alpha val="50000"/>
                  </a:srgbClr>
                </a:outerShdw>
              </a:effectLst>
            </p:spPr>
            <p:txBody>
              <a:bodyPr wrap="none" anchor="ctr"/>
              <a:lstStyle/>
              <a:p>
                <a:pPr>
                  <a:defRPr/>
                </a:pPr>
                <a:endParaRPr lang="zh-CN" altLang="en-US">
                  <a:solidFill>
                    <a:srgbClr val="000000"/>
                  </a:solidFill>
                </a:endParaRPr>
              </a:p>
            </p:txBody>
          </p:sp>
          <p:sp>
            <p:nvSpPr>
              <p:cNvPr id="45" name="Rectangle 5"/>
              <p:cNvSpPr>
                <a:spLocks noChangeArrowheads="1"/>
              </p:cNvSpPr>
              <p:nvPr/>
            </p:nvSpPr>
            <p:spPr bwMode="gray">
              <a:xfrm>
                <a:off x="1458155" y="1188792"/>
                <a:ext cx="1839762" cy="369332"/>
              </a:xfrm>
              <a:prstGeom prst="rect">
                <a:avLst/>
              </a:prstGeom>
              <a:noFill/>
              <a:ln w="9525" algn="ctr">
                <a:noFill/>
                <a:miter lim="800000"/>
              </a:ln>
            </p:spPr>
            <p:txBody>
              <a:bodyPr wrap="square">
                <a:spAutoFit/>
              </a:bodyPr>
              <a:lstStyle/>
              <a:p>
                <a:pPr algn="ctr"/>
                <a:r>
                  <a:rPr lang="zh-CN" altLang="en-US" dirty="0">
                    <a:solidFill>
                      <a:srgbClr val="1C1C1C"/>
                    </a:solidFill>
                  </a:rPr>
                  <a:t>优秀的企业家</a:t>
                </a:r>
                <a:endParaRPr lang="en-US" altLang="zh-CN" dirty="0">
                  <a:solidFill>
                    <a:srgbClr val="1C1C1C"/>
                  </a:solidFill>
                </a:endParaRPr>
              </a:p>
            </p:txBody>
          </p:sp>
        </p:grpSp>
        <p:sp>
          <p:nvSpPr>
            <p:cNvPr id="62" name="Rectangle 12"/>
            <p:cNvSpPr>
              <a:spLocks noChangeArrowheads="1"/>
            </p:cNvSpPr>
            <p:nvPr/>
          </p:nvSpPr>
          <p:spPr bwMode="black">
            <a:xfrm>
              <a:off x="1373789" y="1836241"/>
              <a:ext cx="1941495" cy="1734706"/>
            </a:xfrm>
            <a:prstGeom prst="rect">
              <a:avLst/>
            </a:prstGeom>
            <a:noFill/>
            <a:ln w="9525" algn="ctr">
              <a:noFill/>
              <a:miter lim="800000"/>
            </a:ln>
          </p:spPr>
          <p:txBody>
            <a:bodyPr wrap="square">
              <a:spAutoFit/>
            </a:bodyPr>
            <a:lstStyle/>
            <a:p>
              <a:pPr marL="171450" indent="-171450" algn="just">
                <a:lnSpc>
                  <a:spcPct val="110000"/>
                </a:lnSpc>
                <a:buFont typeface="Wingdings" panose="05000000000000000000" pitchFamily="2" charset="2"/>
                <a:buChar char="Ø"/>
              </a:pPr>
              <a:r>
                <a:rPr lang="zh-CN" altLang="en-US" sz="1400" dirty="0">
                  <a:solidFill>
                    <a:srgbClr val="000000"/>
                  </a:solidFill>
                  <a:latin typeface="微软雅黑" panose="020B0503020204020204" pitchFamily="34" charset="-122"/>
                  <a:ea typeface="微软雅黑" panose="020B0503020204020204" pitchFamily="34" charset="-122"/>
                </a:rPr>
                <a:t>企业家自身有良好的人格和基本素质；</a:t>
              </a:r>
              <a:endParaRPr lang="en-US" altLang="zh-CN" sz="1400" dirty="0">
                <a:solidFill>
                  <a:srgbClr val="000000"/>
                </a:solidFill>
                <a:latin typeface="微软雅黑" panose="020B0503020204020204" pitchFamily="34" charset="-122"/>
                <a:ea typeface="微软雅黑" panose="020B0503020204020204" pitchFamily="34" charset="-122"/>
              </a:endParaRPr>
            </a:p>
            <a:p>
              <a:pPr marL="171450" indent="-171450" algn="just">
                <a:lnSpc>
                  <a:spcPct val="110000"/>
                </a:lnSpc>
                <a:buFont typeface="Wingdings" panose="05000000000000000000" pitchFamily="2" charset="2"/>
                <a:buChar char="Ø"/>
              </a:pPr>
              <a:r>
                <a:rPr lang="zh-CN" altLang="en-US" sz="1400" dirty="0">
                  <a:solidFill>
                    <a:srgbClr val="000000"/>
                  </a:solidFill>
                  <a:latin typeface="微软雅黑" panose="020B0503020204020204" pitchFamily="34" charset="-122"/>
                  <a:ea typeface="微软雅黑" panose="020B0503020204020204" pitchFamily="34" charset="-122"/>
                </a:rPr>
                <a:t>有事业心，具备创业和发展的激情；</a:t>
              </a:r>
              <a:endParaRPr lang="en-US" altLang="zh-CN" sz="1400" dirty="0">
                <a:solidFill>
                  <a:srgbClr val="000000"/>
                </a:solidFill>
                <a:latin typeface="微软雅黑" panose="020B0503020204020204" pitchFamily="34" charset="-122"/>
                <a:ea typeface="微软雅黑" panose="020B0503020204020204" pitchFamily="34" charset="-122"/>
              </a:endParaRPr>
            </a:p>
            <a:p>
              <a:pPr marL="171450" indent="-171450" algn="just">
                <a:lnSpc>
                  <a:spcPct val="110000"/>
                </a:lnSpc>
                <a:buFont typeface="Wingdings" panose="05000000000000000000" pitchFamily="2" charset="2"/>
                <a:buChar char="Ø"/>
              </a:pPr>
              <a:r>
                <a:rPr lang="zh-CN" altLang="en-US" sz="1400" dirty="0">
                  <a:solidFill>
                    <a:srgbClr val="000000"/>
                  </a:solidFill>
                  <a:latin typeface="微软雅黑" panose="020B0503020204020204" pitchFamily="34" charset="-122"/>
                  <a:ea typeface="微软雅黑" panose="020B0503020204020204" pitchFamily="34" charset="-122"/>
                </a:rPr>
                <a:t>有现代管理意识、市场化意识和开发思维的能力。</a:t>
              </a:r>
              <a:endParaRPr lang="en-US" altLang="zh-CN" sz="1400" dirty="0">
                <a:solidFill>
                  <a:srgbClr val="000000"/>
                </a:solidFill>
                <a:latin typeface="微软雅黑" panose="020B0503020204020204" pitchFamily="34" charset="-122"/>
                <a:ea typeface="微软雅黑" panose="020B0503020204020204" pitchFamily="34" charset="-122"/>
              </a:endParaRPr>
            </a:p>
          </p:txBody>
        </p:sp>
      </p:grpSp>
      <p:sp>
        <p:nvSpPr>
          <p:cNvPr id="71" name="AutoShape 39"/>
          <p:cNvSpPr>
            <a:spLocks noChangeArrowheads="1"/>
          </p:cNvSpPr>
          <p:nvPr/>
        </p:nvSpPr>
        <p:spPr bwMode="gray">
          <a:xfrm>
            <a:off x="612453" y="4476024"/>
            <a:ext cx="8626234" cy="553820"/>
          </a:xfrm>
          <a:prstGeom prst="roundRect">
            <a:avLst>
              <a:gd name="adj" fmla="val 20189"/>
            </a:avLst>
          </a:prstGeom>
          <a:gradFill rotWithShape="1">
            <a:gsLst>
              <a:gs pos="0">
                <a:srgbClr val="FFFFFF"/>
              </a:gs>
              <a:gs pos="100000">
                <a:srgbClr val="FFFFFF">
                  <a:gamma/>
                  <a:shade val="76471"/>
                  <a:invGamma/>
                </a:srgbClr>
              </a:gs>
            </a:gsLst>
            <a:lin ang="5400000" scaled="1"/>
          </a:gradFill>
          <a:ln w="19050">
            <a:solidFill>
              <a:srgbClr val="C0C0C0"/>
            </a:solidFill>
            <a:round/>
          </a:ln>
          <a:effectLst>
            <a:outerShdw dist="56796" dir="3806097" algn="ctr" rotWithShape="0">
              <a:srgbClr val="292929">
                <a:alpha val="50000"/>
              </a:srgbClr>
            </a:outerShdw>
          </a:effectLst>
        </p:spPr>
        <p:txBody>
          <a:bodyPr wrap="none" anchor="ctr"/>
          <a:lstStyle/>
          <a:p>
            <a:pPr>
              <a:defRPr/>
            </a:pPr>
            <a:endParaRPr lang="zh-CN" altLang="en-US">
              <a:solidFill>
                <a:srgbClr val="000000"/>
              </a:solidFill>
            </a:endParaRPr>
          </a:p>
        </p:txBody>
      </p:sp>
      <p:sp>
        <p:nvSpPr>
          <p:cNvPr id="72" name="Rectangle 41"/>
          <p:cNvSpPr>
            <a:spLocks noChangeArrowheads="1"/>
          </p:cNvSpPr>
          <p:nvPr/>
        </p:nvSpPr>
        <p:spPr bwMode="auto">
          <a:xfrm>
            <a:off x="800375" y="4453235"/>
            <a:ext cx="8309021" cy="646331"/>
          </a:xfrm>
          <a:prstGeom prst="rect">
            <a:avLst/>
          </a:prstGeom>
          <a:noFill/>
          <a:ln w="9525" algn="ctr">
            <a:noFill/>
            <a:miter lim="800000"/>
          </a:ln>
        </p:spPr>
        <p:txBody>
          <a:bodyPr wrap="square">
            <a:spAutoFit/>
          </a:bodyPr>
          <a:lstStyle/>
          <a:p>
            <a:pPr lvl="0"/>
            <a:r>
              <a:rPr lang="zh-CN" altLang="zh-CN" b="1" dirty="0"/>
              <a:t>企业生命周期：</a:t>
            </a:r>
            <a:r>
              <a:rPr lang="zh-CN" altLang="zh-CN" dirty="0"/>
              <a:t>孕育期、婴儿期、学步期、青春期、壮年期、稳定期、贵族期、</a:t>
            </a:r>
            <a:r>
              <a:rPr lang="en-US" altLang="zh-CN" dirty="0"/>
              <a:t>               </a:t>
            </a:r>
            <a:r>
              <a:rPr lang="zh-CN" altLang="zh-CN" dirty="0"/>
              <a:t>官僚化早期、官僚期、死亡期。</a:t>
            </a:r>
            <a:endParaRPr lang="zh-CN" altLang="zh-CN" dirty="0"/>
          </a:p>
        </p:txBody>
      </p:sp>
      <p:grpSp>
        <p:nvGrpSpPr>
          <p:cNvPr id="73" name="组合 72"/>
          <p:cNvGrpSpPr/>
          <p:nvPr/>
        </p:nvGrpSpPr>
        <p:grpSpPr>
          <a:xfrm>
            <a:off x="3827929" y="1073859"/>
            <a:ext cx="2188800" cy="3293028"/>
            <a:chOff x="1332533" y="1112638"/>
            <a:chExt cx="2016224" cy="3293028"/>
          </a:xfrm>
        </p:grpSpPr>
        <p:sp>
          <p:nvSpPr>
            <p:cNvPr id="74" name="AutoShape 3"/>
            <p:cNvSpPr>
              <a:spLocks noChangeArrowheads="1"/>
            </p:cNvSpPr>
            <p:nvPr/>
          </p:nvSpPr>
          <p:spPr bwMode="ltGray">
            <a:xfrm>
              <a:off x="1332533" y="1356420"/>
              <a:ext cx="2016224" cy="3049246"/>
            </a:xfrm>
            <a:prstGeom prst="flowChartOffpageConnector">
              <a:avLst/>
            </a:prstGeom>
            <a:solidFill>
              <a:schemeClr val="tx2">
                <a:lumMod val="40000"/>
                <a:lumOff val="60000"/>
              </a:schemeClr>
            </a:solidFill>
            <a:ln w="19050" algn="ctr">
              <a:noFill/>
              <a:miter lim="800000"/>
            </a:ln>
            <a:effectLst>
              <a:prstShdw prst="shdw13" dist="45791" dir="3378596">
                <a:srgbClr val="1C1C1C">
                  <a:alpha val="50000"/>
                </a:srgbClr>
              </a:prstShdw>
            </a:effectLst>
          </p:spPr>
          <p:txBody>
            <a:bodyPr wrap="none" anchor="ctr"/>
            <a:lstStyle/>
            <a:p>
              <a:pPr>
                <a:defRPr/>
              </a:pPr>
              <a:endParaRPr lang="zh-CN" altLang="en-US">
                <a:solidFill>
                  <a:srgbClr val="000000"/>
                </a:solidFill>
              </a:endParaRPr>
            </a:p>
          </p:txBody>
        </p:sp>
        <p:grpSp>
          <p:nvGrpSpPr>
            <p:cNvPr id="75" name="组合 74"/>
            <p:cNvGrpSpPr/>
            <p:nvPr/>
          </p:nvGrpSpPr>
          <p:grpSpPr>
            <a:xfrm>
              <a:off x="1458155" y="1112638"/>
              <a:ext cx="1839762" cy="521640"/>
              <a:chOff x="1458155" y="1112638"/>
              <a:chExt cx="1839762" cy="521640"/>
            </a:xfrm>
          </p:grpSpPr>
          <p:sp>
            <p:nvSpPr>
              <p:cNvPr id="77" name="Oval 4"/>
              <p:cNvSpPr>
                <a:spLocks noChangeArrowheads="1"/>
              </p:cNvSpPr>
              <p:nvPr/>
            </p:nvSpPr>
            <p:spPr bwMode="gray">
              <a:xfrm>
                <a:off x="1534036" y="1112638"/>
                <a:ext cx="1688001" cy="521640"/>
              </a:xfrm>
              <a:prstGeom prst="ellipse">
                <a:avLst/>
              </a:prstGeom>
              <a:gradFill rotWithShape="1">
                <a:gsLst>
                  <a:gs pos="0">
                    <a:srgbClr val="DFDFDF"/>
                  </a:gs>
                  <a:gs pos="50000">
                    <a:srgbClr val="DFDFDF">
                      <a:gamma/>
                      <a:tint val="24314"/>
                      <a:invGamma/>
                    </a:srgbClr>
                  </a:gs>
                  <a:gs pos="100000">
                    <a:srgbClr val="DFDFDF"/>
                  </a:gs>
                </a:gsLst>
                <a:lin ang="5400000" scaled="1"/>
              </a:gradFill>
              <a:ln w="19050">
                <a:solidFill>
                  <a:srgbClr val="C0C0C0"/>
                </a:solidFill>
                <a:round/>
              </a:ln>
              <a:effectLst>
                <a:outerShdw dist="53882" dir="2700000" algn="ctr" rotWithShape="0">
                  <a:srgbClr val="292929">
                    <a:alpha val="50000"/>
                  </a:srgbClr>
                </a:outerShdw>
              </a:effectLst>
            </p:spPr>
            <p:txBody>
              <a:bodyPr wrap="none" anchor="ctr"/>
              <a:lstStyle/>
              <a:p>
                <a:pPr>
                  <a:defRPr/>
                </a:pPr>
                <a:endParaRPr lang="zh-CN" altLang="en-US">
                  <a:solidFill>
                    <a:srgbClr val="000000"/>
                  </a:solidFill>
                </a:endParaRPr>
              </a:p>
            </p:txBody>
          </p:sp>
          <p:sp>
            <p:nvSpPr>
              <p:cNvPr id="78" name="Rectangle 5"/>
              <p:cNvSpPr>
                <a:spLocks noChangeArrowheads="1"/>
              </p:cNvSpPr>
              <p:nvPr/>
            </p:nvSpPr>
            <p:spPr bwMode="gray">
              <a:xfrm>
                <a:off x="1458155" y="1188792"/>
                <a:ext cx="1839762" cy="369332"/>
              </a:xfrm>
              <a:prstGeom prst="rect">
                <a:avLst/>
              </a:prstGeom>
              <a:noFill/>
              <a:ln w="9525" algn="ctr">
                <a:noFill/>
                <a:miter lim="800000"/>
              </a:ln>
            </p:spPr>
            <p:txBody>
              <a:bodyPr wrap="square">
                <a:spAutoFit/>
              </a:bodyPr>
              <a:lstStyle/>
              <a:p>
                <a:pPr algn="ctr"/>
                <a:r>
                  <a:rPr lang="zh-CN" altLang="en-US" dirty="0">
                    <a:solidFill>
                      <a:srgbClr val="1C1C1C"/>
                    </a:solidFill>
                  </a:rPr>
                  <a:t>共同经营价值观</a:t>
                </a:r>
                <a:endParaRPr lang="en-US" altLang="zh-CN" dirty="0">
                  <a:solidFill>
                    <a:srgbClr val="1C1C1C"/>
                  </a:solidFill>
                </a:endParaRPr>
              </a:p>
            </p:txBody>
          </p:sp>
        </p:grpSp>
        <p:sp>
          <p:nvSpPr>
            <p:cNvPr id="76" name="Rectangle 12"/>
            <p:cNvSpPr>
              <a:spLocks noChangeArrowheads="1"/>
            </p:cNvSpPr>
            <p:nvPr/>
          </p:nvSpPr>
          <p:spPr bwMode="black">
            <a:xfrm>
              <a:off x="1373789" y="1806535"/>
              <a:ext cx="1941495" cy="2220595"/>
            </a:xfrm>
            <a:prstGeom prst="rect">
              <a:avLst/>
            </a:prstGeom>
            <a:noFill/>
            <a:ln w="9525" algn="ctr">
              <a:noFill/>
              <a:miter lim="800000"/>
            </a:ln>
          </p:spPr>
          <p:txBody>
            <a:bodyPr wrap="square">
              <a:spAutoFit/>
            </a:bodyPr>
            <a:lstStyle/>
            <a:p>
              <a:pPr marL="285750" indent="-285750" algn="just">
                <a:lnSpc>
                  <a:spcPct val="110000"/>
                </a:lnSpc>
                <a:buFont typeface="Wingdings" panose="05000000000000000000" pitchFamily="2" charset="2"/>
                <a:buChar char="Ø"/>
              </a:pPr>
              <a:r>
                <a:rPr lang="zh-CN" altLang="en-US" sz="1400" dirty="0">
                  <a:solidFill>
                    <a:srgbClr val="000000"/>
                  </a:solidFill>
                  <a:latin typeface="微软雅黑" panose="020B0503020204020204" pitchFamily="34" charset="-122"/>
                  <a:ea typeface="微软雅黑" panose="020B0503020204020204" pitchFamily="34" charset="-122"/>
                </a:rPr>
                <a:t>经营价值观的评判无所谓对错；</a:t>
              </a:r>
              <a:endParaRPr lang="en-US" altLang="zh-CN" sz="1400" dirty="0">
                <a:solidFill>
                  <a:srgbClr val="000000"/>
                </a:solidFill>
                <a:latin typeface="微软雅黑" panose="020B0503020204020204" pitchFamily="34" charset="-122"/>
                <a:ea typeface="微软雅黑" panose="020B0503020204020204" pitchFamily="34" charset="-122"/>
              </a:endParaRPr>
            </a:p>
            <a:p>
              <a:pPr marL="285750" indent="-285750" algn="just">
                <a:lnSpc>
                  <a:spcPct val="110000"/>
                </a:lnSpc>
                <a:buFont typeface="Wingdings" panose="05000000000000000000" pitchFamily="2" charset="2"/>
                <a:buChar char="Ø"/>
              </a:pPr>
              <a:r>
                <a:rPr lang="zh-CN" altLang="en-US" sz="1400" dirty="0">
                  <a:solidFill>
                    <a:srgbClr val="000000"/>
                  </a:solidFill>
                  <a:latin typeface="微软雅黑" panose="020B0503020204020204" pitchFamily="34" charset="-122"/>
                  <a:ea typeface="微软雅黑" panose="020B0503020204020204" pitchFamily="34" charset="-122"/>
                </a:rPr>
                <a:t>我们所说的共同价值观是指对企业</a:t>
              </a:r>
              <a:r>
                <a:rPr lang="zh-CN" altLang="zh-CN" sz="1400" dirty="0">
                  <a:solidFill>
                    <a:srgbClr val="000000"/>
                  </a:solidFill>
                  <a:latin typeface="微软雅黑" panose="020B0503020204020204" pitchFamily="34" charset="-122"/>
                  <a:ea typeface="微软雅黑" panose="020B0503020204020204" pitchFamily="34" charset="-122"/>
                </a:rPr>
                <a:t>经营要素面临抉择时，双方是否具有一致的思路和观点</a:t>
              </a:r>
              <a:r>
                <a:rPr lang="zh-CN" altLang="en-US" sz="1400" dirty="0">
                  <a:solidFill>
                    <a:srgbClr val="000000"/>
                  </a:solidFill>
                  <a:latin typeface="微软雅黑" panose="020B0503020204020204" pitchFamily="34" charset="-122"/>
                  <a:ea typeface="微软雅黑" panose="020B0503020204020204" pitchFamily="34" charset="-122"/>
                </a:rPr>
                <a:t>；</a:t>
              </a:r>
              <a:endParaRPr lang="en-US" altLang="zh-CN" sz="1400" dirty="0">
                <a:solidFill>
                  <a:srgbClr val="000000"/>
                </a:solidFill>
                <a:latin typeface="微软雅黑" panose="020B0503020204020204" pitchFamily="34" charset="-122"/>
                <a:ea typeface="微软雅黑" panose="020B0503020204020204" pitchFamily="34" charset="-122"/>
              </a:endParaRPr>
            </a:p>
            <a:p>
              <a:pPr marL="285750" indent="-285750" algn="just">
                <a:lnSpc>
                  <a:spcPct val="110000"/>
                </a:lnSpc>
                <a:buFont typeface="Wingdings" panose="05000000000000000000" pitchFamily="2" charset="2"/>
                <a:buChar char="Ø"/>
              </a:pPr>
              <a:r>
                <a:rPr lang="zh-CN" altLang="zh-CN" sz="1400" dirty="0">
                  <a:solidFill>
                    <a:srgbClr val="000000"/>
                  </a:solidFill>
                  <a:latin typeface="微软雅黑" panose="020B0503020204020204" pitchFamily="34" charset="-122"/>
                  <a:ea typeface="微软雅黑" panose="020B0503020204020204" pitchFamily="34" charset="-122"/>
                </a:rPr>
                <a:t>构成双方长期良性合作的共同基石。</a:t>
              </a:r>
              <a:endParaRPr lang="en-US" altLang="zh-CN" sz="1400" dirty="0">
                <a:solidFill>
                  <a:srgbClr val="000000"/>
                </a:solidFill>
                <a:latin typeface="微软雅黑" panose="020B0503020204020204" pitchFamily="34" charset="-122"/>
                <a:ea typeface="微软雅黑" panose="020B0503020204020204" pitchFamily="34" charset="-122"/>
              </a:endParaRPr>
            </a:p>
          </p:txBody>
        </p:sp>
      </p:grpSp>
      <p:grpSp>
        <p:nvGrpSpPr>
          <p:cNvPr id="79" name="组合 78"/>
          <p:cNvGrpSpPr/>
          <p:nvPr/>
        </p:nvGrpSpPr>
        <p:grpSpPr>
          <a:xfrm>
            <a:off x="6403951" y="1073859"/>
            <a:ext cx="2273397" cy="3358193"/>
            <a:chOff x="1332533" y="1112638"/>
            <a:chExt cx="2016224" cy="3358193"/>
          </a:xfrm>
        </p:grpSpPr>
        <p:sp>
          <p:nvSpPr>
            <p:cNvPr id="80" name="AutoShape 3"/>
            <p:cNvSpPr>
              <a:spLocks noChangeArrowheads="1"/>
            </p:cNvSpPr>
            <p:nvPr/>
          </p:nvSpPr>
          <p:spPr bwMode="ltGray">
            <a:xfrm>
              <a:off x="1332533" y="1356420"/>
              <a:ext cx="2016224" cy="3049246"/>
            </a:xfrm>
            <a:prstGeom prst="flowChartOffpageConnector">
              <a:avLst/>
            </a:prstGeom>
            <a:solidFill>
              <a:schemeClr val="tx2">
                <a:lumMod val="60000"/>
                <a:lumOff val="40000"/>
              </a:schemeClr>
            </a:solidFill>
            <a:ln w="19050" algn="ctr">
              <a:noFill/>
              <a:miter lim="800000"/>
            </a:ln>
            <a:effectLst>
              <a:prstShdw prst="shdw13" dist="45791" dir="3378596">
                <a:srgbClr val="1C1C1C">
                  <a:alpha val="50000"/>
                </a:srgbClr>
              </a:prstShdw>
            </a:effectLst>
          </p:spPr>
          <p:txBody>
            <a:bodyPr wrap="none" anchor="ctr"/>
            <a:lstStyle/>
            <a:p>
              <a:pPr>
                <a:defRPr/>
              </a:pPr>
              <a:endParaRPr lang="zh-CN" altLang="en-US">
                <a:solidFill>
                  <a:srgbClr val="000000"/>
                </a:solidFill>
              </a:endParaRPr>
            </a:p>
          </p:txBody>
        </p:sp>
        <p:grpSp>
          <p:nvGrpSpPr>
            <p:cNvPr id="81" name="组合 80"/>
            <p:cNvGrpSpPr/>
            <p:nvPr/>
          </p:nvGrpSpPr>
          <p:grpSpPr>
            <a:xfrm>
              <a:off x="1458155" y="1112638"/>
              <a:ext cx="1839762" cy="521640"/>
              <a:chOff x="1458155" y="1112638"/>
              <a:chExt cx="1839762" cy="521640"/>
            </a:xfrm>
          </p:grpSpPr>
          <p:sp>
            <p:nvSpPr>
              <p:cNvPr id="83" name="Oval 4"/>
              <p:cNvSpPr>
                <a:spLocks noChangeArrowheads="1"/>
              </p:cNvSpPr>
              <p:nvPr/>
            </p:nvSpPr>
            <p:spPr bwMode="gray">
              <a:xfrm>
                <a:off x="1534036" y="1112638"/>
                <a:ext cx="1688001" cy="521640"/>
              </a:xfrm>
              <a:prstGeom prst="ellipse">
                <a:avLst/>
              </a:prstGeom>
              <a:gradFill rotWithShape="1">
                <a:gsLst>
                  <a:gs pos="0">
                    <a:srgbClr val="DFDFDF"/>
                  </a:gs>
                  <a:gs pos="50000">
                    <a:srgbClr val="DFDFDF">
                      <a:gamma/>
                      <a:tint val="24314"/>
                      <a:invGamma/>
                    </a:srgbClr>
                  </a:gs>
                  <a:gs pos="100000">
                    <a:srgbClr val="DFDFDF"/>
                  </a:gs>
                </a:gsLst>
                <a:lin ang="5400000" scaled="1"/>
              </a:gradFill>
              <a:ln w="19050">
                <a:solidFill>
                  <a:srgbClr val="C0C0C0"/>
                </a:solidFill>
                <a:round/>
              </a:ln>
              <a:effectLst>
                <a:outerShdw dist="53882" dir="2700000" algn="ctr" rotWithShape="0">
                  <a:srgbClr val="292929">
                    <a:alpha val="50000"/>
                  </a:srgbClr>
                </a:outerShdw>
              </a:effectLst>
            </p:spPr>
            <p:txBody>
              <a:bodyPr wrap="none" anchor="ctr"/>
              <a:lstStyle/>
              <a:p>
                <a:pPr>
                  <a:defRPr/>
                </a:pPr>
                <a:endParaRPr lang="zh-CN" altLang="en-US">
                  <a:solidFill>
                    <a:srgbClr val="000000"/>
                  </a:solidFill>
                </a:endParaRPr>
              </a:p>
            </p:txBody>
          </p:sp>
          <p:sp>
            <p:nvSpPr>
              <p:cNvPr id="84" name="Rectangle 5"/>
              <p:cNvSpPr>
                <a:spLocks noChangeArrowheads="1"/>
              </p:cNvSpPr>
              <p:nvPr/>
            </p:nvSpPr>
            <p:spPr bwMode="gray">
              <a:xfrm>
                <a:off x="1458155" y="1188792"/>
                <a:ext cx="1839762" cy="369332"/>
              </a:xfrm>
              <a:prstGeom prst="rect">
                <a:avLst/>
              </a:prstGeom>
              <a:noFill/>
              <a:ln w="9525" algn="ctr">
                <a:noFill/>
                <a:miter lim="800000"/>
              </a:ln>
            </p:spPr>
            <p:txBody>
              <a:bodyPr wrap="square">
                <a:spAutoFit/>
              </a:bodyPr>
              <a:lstStyle/>
              <a:p>
                <a:pPr algn="ctr"/>
                <a:r>
                  <a:rPr lang="zh-CN" altLang="en-US" dirty="0">
                    <a:solidFill>
                      <a:srgbClr val="1C1C1C"/>
                    </a:solidFill>
                  </a:rPr>
                  <a:t>未来的成功者</a:t>
                </a:r>
                <a:endParaRPr lang="en-US" altLang="zh-CN" dirty="0">
                  <a:solidFill>
                    <a:srgbClr val="1C1C1C"/>
                  </a:solidFill>
                </a:endParaRPr>
              </a:p>
            </p:txBody>
          </p:sp>
        </p:grpSp>
        <p:sp>
          <p:nvSpPr>
            <p:cNvPr id="82" name="Rectangle 12"/>
            <p:cNvSpPr>
              <a:spLocks noChangeArrowheads="1"/>
            </p:cNvSpPr>
            <p:nvPr/>
          </p:nvSpPr>
          <p:spPr bwMode="black">
            <a:xfrm>
              <a:off x="1373789" y="1788174"/>
              <a:ext cx="1941495" cy="2682657"/>
            </a:xfrm>
            <a:prstGeom prst="rect">
              <a:avLst/>
            </a:prstGeom>
            <a:noFill/>
            <a:ln w="9525" algn="ctr">
              <a:noFill/>
              <a:miter lim="800000"/>
            </a:ln>
          </p:spPr>
          <p:txBody>
            <a:bodyPr wrap="square">
              <a:spAutoFit/>
            </a:bodyPr>
            <a:lstStyle/>
            <a:p>
              <a:pPr marL="171450" indent="-171450" algn="just">
                <a:lnSpc>
                  <a:spcPct val="110000"/>
                </a:lnSpc>
                <a:buFont typeface="Wingdings" panose="05000000000000000000" pitchFamily="2" charset="2"/>
                <a:buChar char="Ø"/>
              </a:pPr>
              <a:r>
                <a:rPr lang="zh-CN" altLang="en-US" sz="1400" dirty="0">
                  <a:solidFill>
                    <a:srgbClr val="000000"/>
                  </a:solidFill>
                  <a:latin typeface="微软雅黑" panose="020B0503020204020204" pitchFamily="34" charset="-122"/>
                  <a:ea typeface="微软雅黑" panose="020B0503020204020204" pitchFamily="34" charset="-122"/>
                </a:rPr>
                <a:t>一切商业的成功都是商业模式的成功，拥有新产品、新技术、新商业</a:t>
              </a:r>
              <a:r>
                <a:rPr lang="zh-CN" altLang="zh-CN" sz="1400" dirty="0">
                  <a:solidFill>
                    <a:srgbClr val="000000"/>
                  </a:solidFill>
                  <a:latin typeface="微软雅黑" panose="020B0503020204020204" pitchFamily="34" charset="-122"/>
                  <a:ea typeface="微软雅黑" panose="020B0503020204020204" pitchFamily="34" charset="-122"/>
                </a:rPr>
                <a:t>模式的企业，成功的概率会更大</a:t>
              </a:r>
              <a:r>
                <a:rPr lang="zh-CN" altLang="en-US" sz="1400" dirty="0">
                  <a:solidFill>
                    <a:srgbClr val="000000"/>
                  </a:solidFill>
                  <a:latin typeface="微软雅黑" panose="020B0503020204020204" pitchFamily="34" charset="-122"/>
                  <a:ea typeface="微软雅黑" panose="020B0503020204020204" pitchFamily="34" charset="-122"/>
                </a:rPr>
                <a:t>；</a:t>
              </a:r>
              <a:endParaRPr lang="en-US" altLang="zh-CN" sz="1400" dirty="0">
                <a:solidFill>
                  <a:srgbClr val="000000"/>
                </a:solidFill>
                <a:latin typeface="微软雅黑" panose="020B0503020204020204" pitchFamily="34" charset="-122"/>
                <a:ea typeface="微软雅黑" panose="020B0503020204020204" pitchFamily="34" charset="-122"/>
              </a:endParaRPr>
            </a:p>
            <a:p>
              <a:pPr marL="171450" indent="-171450" algn="just">
                <a:lnSpc>
                  <a:spcPct val="110000"/>
                </a:lnSpc>
                <a:buFont typeface="Wingdings" panose="05000000000000000000" pitchFamily="2" charset="2"/>
                <a:buChar char="Ø"/>
              </a:pPr>
              <a:r>
                <a:rPr lang="zh-CN" altLang="zh-CN" sz="1400" dirty="0">
                  <a:solidFill>
                    <a:srgbClr val="000000"/>
                  </a:solidFill>
                  <a:latin typeface="微软雅黑" panose="020B0503020204020204" pitchFamily="34" charset="-122"/>
                  <a:ea typeface="微软雅黑" panose="020B0503020204020204" pitchFamily="34" charset="-122"/>
                </a:rPr>
                <a:t>大多数中小企业知道是怎么失败的，但它们绝大多数不知道是怎么成功的。</a:t>
              </a:r>
              <a:endParaRPr lang="zh-CN" altLang="zh-CN" sz="1400" dirty="0">
                <a:solidFill>
                  <a:srgbClr val="000000"/>
                </a:solidFill>
                <a:latin typeface="微软雅黑" panose="020B0503020204020204" pitchFamily="34" charset="-122"/>
                <a:ea typeface="微软雅黑" panose="020B0503020204020204" pitchFamily="34" charset="-122"/>
              </a:endParaRPr>
            </a:p>
            <a:p>
              <a:pPr marL="171450" indent="-171450" algn="just">
                <a:lnSpc>
                  <a:spcPct val="110000"/>
                </a:lnSpc>
                <a:buFont typeface="Wingdings" panose="05000000000000000000" pitchFamily="2" charset="2"/>
                <a:buChar char="Ø"/>
              </a:pPr>
              <a:endParaRPr lang="en-US" altLang="zh-CN" sz="1400" dirty="0">
                <a:solidFill>
                  <a:srgbClr val="000000"/>
                </a:solidFill>
                <a:latin typeface="微软雅黑" panose="020B0503020204020204" pitchFamily="34" charset="-122"/>
                <a:ea typeface="微软雅黑" panose="020B0503020204020204" pitchFamily="34" charset="-122"/>
              </a:endParaRPr>
            </a:p>
          </p:txBody>
        </p:sp>
      </p:gr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4" name="组合 103"/>
          <p:cNvGrpSpPr/>
          <p:nvPr/>
        </p:nvGrpSpPr>
        <p:grpSpPr>
          <a:xfrm>
            <a:off x="218765" y="108049"/>
            <a:ext cx="848803" cy="847785"/>
            <a:chOff x="5360449" y="1017327"/>
            <a:chExt cx="848803" cy="847785"/>
          </a:xfrm>
        </p:grpSpPr>
        <p:sp>
          <p:nvSpPr>
            <p:cNvPr id="10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0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8" name="文本框 10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4</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09" name="文本框 10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什么是创新</a:t>
            </a:r>
            <a:endParaRPr lang="zh-CN" altLang="en-US" sz="2400" dirty="0">
              <a:solidFill>
                <a:srgbClr val="1F497D"/>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4130341" y="1179765"/>
            <a:ext cx="5051064" cy="3080650"/>
            <a:chOff x="4130341" y="1179765"/>
            <a:chExt cx="5051064" cy="3080650"/>
          </a:xfrm>
        </p:grpSpPr>
        <p:sp>
          <p:nvSpPr>
            <p:cNvPr id="151" name="矩形: 圆角 150"/>
            <p:cNvSpPr/>
            <p:nvPr/>
          </p:nvSpPr>
          <p:spPr>
            <a:xfrm>
              <a:off x="4130341" y="1179765"/>
              <a:ext cx="5051064" cy="3080650"/>
            </a:xfrm>
            <a:prstGeom prst="roundRect">
              <a:avLst>
                <a:gd name="adj" fmla="val 10505"/>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TextBox 16"/>
            <p:cNvSpPr txBox="1"/>
            <p:nvPr/>
          </p:nvSpPr>
          <p:spPr>
            <a:xfrm>
              <a:off x="4351113" y="1311685"/>
              <a:ext cx="4614268" cy="2710229"/>
            </a:xfrm>
            <a:prstGeom prst="rect">
              <a:avLst/>
            </a:prstGeom>
            <a:noFill/>
          </p:spPr>
          <p:txBody>
            <a:bodyPr wrap="square" lIns="0" tIns="0" rIns="0" bIns="0" rtlCol="0">
              <a:spAutoFit/>
            </a:bodyPr>
            <a:lstStyle/>
            <a:p>
              <a:pPr>
                <a:lnSpc>
                  <a:spcPct val="150000"/>
                </a:lnSpc>
              </a:pPr>
              <a:r>
                <a:rPr lang="en-US" altLang="zh-CN" sz="2000" dirty="0">
                  <a:solidFill>
                    <a:schemeClr val="bg1"/>
                  </a:solidFill>
                </a:rPr>
                <a:t>      </a:t>
              </a:r>
              <a:r>
                <a:rPr lang="zh-CN" altLang="zh-CN" sz="2000" dirty="0">
                  <a:solidFill>
                    <a:schemeClr val="bg1"/>
                  </a:solidFill>
                </a:rPr>
                <a:t>创新并非不断变换花样赶热闹，也并非盲目地无中生有，创新常常离不开对原有基础的扬弃，老行业新技术，老市场新产品，老体系新模式，因而处于青春期向壮年期转型的企业，常常最具有创新的基础，也最有可能蜕变出未来的成功者。</a:t>
              </a:r>
              <a:endParaRPr lang="zh-CN" altLang="zh-CN" sz="2000" dirty="0">
                <a:solidFill>
                  <a:schemeClr val="bg1"/>
                </a:solidFill>
              </a:endParaRPr>
            </a:p>
          </p:txBody>
        </p:sp>
      </p:grpSp>
      <p:grpSp>
        <p:nvGrpSpPr>
          <p:cNvPr id="6" name="组合 5"/>
          <p:cNvGrpSpPr/>
          <p:nvPr/>
        </p:nvGrpSpPr>
        <p:grpSpPr>
          <a:xfrm>
            <a:off x="964364" y="1823962"/>
            <a:ext cx="2853702" cy="2772000"/>
            <a:chOff x="964364" y="1823962"/>
            <a:chExt cx="2853702" cy="2772000"/>
          </a:xfrm>
        </p:grpSpPr>
        <p:sp>
          <p:nvSpPr>
            <p:cNvPr id="5" name="椭圆 4"/>
            <p:cNvSpPr/>
            <p:nvPr/>
          </p:nvSpPr>
          <p:spPr>
            <a:xfrm>
              <a:off x="1476549" y="2268289"/>
              <a:ext cx="1865158" cy="1865158"/>
            </a:xfrm>
            <a:prstGeom prst="ellipse">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4" name="组合 153"/>
            <p:cNvGrpSpPr>
              <a:grpSpLocks noChangeAspect="1"/>
            </p:cNvGrpSpPr>
            <p:nvPr/>
          </p:nvGrpSpPr>
          <p:grpSpPr>
            <a:xfrm>
              <a:off x="964364" y="1823962"/>
              <a:ext cx="2853702" cy="2772000"/>
              <a:chOff x="931274" y="982596"/>
              <a:chExt cx="3640726" cy="3536494"/>
            </a:xfrm>
          </p:grpSpPr>
          <p:graphicFrame>
            <p:nvGraphicFramePr>
              <p:cNvPr id="155" name="Chart 31"/>
              <p:cNvGraphicFramePr/>
              <p:nvPr/>
            </p:nvGraphicFramePr>
            <p:xfrm>
              <a:off x="931274" y="1547900"/>
              <a:ext cx="3640726" cy="2427151"/>
            </p:xfrm>
            <a:graphic>
              <a:graphicData uri="http://schemas.openxmlformats.org/drawingml/2006/chart">
                <c:chart xmlns:c="http://schemas.openxmlformats.org/drawingml/2006/chart" xmlns:r="http://schemas.openxmlformats.org/officeDocument/2006/relationships" r:id="rId1"/>
              </a:graphicData>
            </a:graphic>
          </p:graphicFrame>
          <p:sp>
            <p:nvSpPr>
              <p:cNvPr id="156" name="Shape 13"/>
              <p:cNvSpPr/>
              <p:nvPr/>
            </p:nvSpPr>
            <p:spPr>
              <a:xfrm>
                <a:off x="983390" y="982596"/>
                <a:ext cx="3536494" cy="3536494"/>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solidFill>
                <a:schemeClr val="bg1">
                  <a:lumMod val="75000"/>
                </a:schemeClr>
              </a:solidFill>
              <a:ln>
                <a:noFill/>
              </a:ln>
              <a:effectLst>
                <a:outerShdw blurRad="152400" dist="63500" dir="8100000" algn="tl" rotWithShape="0">
                  <a:prstClr val="black">
                    <a:alpha val="30000"/>
                  </a:prstClr>
                </a:outerShdw>
              </a:effectLst>
              <a:scene3d>
                <a:camera prst="orthographicFront"/>
                <a:lightRig rig="threePt" dir="t"/>
              </a:scene3d>
              <a:sp3d prstMaterial="softEdge">
                <a:bevelT w="38100" h="63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chemeClr val="lt1"/>
                  </a:solidFill>
                </a:endParaRPr>
              </a:p>
            </p:txBody>
          </p:sp>
        </p:grpSp>
        <p:sp>
          <p:nvSpPr>
            <p:cNvPr id="4" name="文本框 3"/>
            <p:cNvSpPr txBox="1"/>
            <p:nvPr/>
          </p:nvSpPr>
          <p:spPr>
            <a:xfrm>
              <a:off x="1908597" y="2267063"/>
              <a:ext cx="705354" cy="1754326"/>
            </a:xfrm>
            <a:prstGeom prst="rect">
              <a:avLst/>
            </a:prstGeom>
            <a:noFill/>
          </p:spPr>
          <p:txBody>
            <a:bodyPr wrap="square" rtlCol="0">
              <a:spAutoFit/>
            </a:bodyPr>
            <a:lstStyle/>
            <a:p>
              <a:r>
                <a:rPr lang="zh-CN" altLang="en-US" sz="5400" b="1" dirty="0">
                  <a:solidFill>
                    <a:schemeClr val="bg1"/>
                  </a:solidFill>
                </a:rPr>
                <a:t>创新</a:t>
              </a:r>
              <a:endParaRPr lang="zh-CN" altLang="en-US" sz="5400" b="1" dirty="0">
                <a:solidFill>
                  <a:schemeClr val="bg1"/>
                </a:solidFill>
              </a:endParaRPr>
            </a:p>
          </p:txBody>
        </p:sp>
      </p:gr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圆角矩形 55"/>
          <p:cNvSpPr/>
          <p:nvPr/>
        </p:nvSpPr>
        <p:spPr>
          <a:xfrm>
            <a:off x="585618" y="260457"/>
            <a:ext cx="4345499" cy="542969"/>
          </a:xfrm>
          <a:prstGeom prst="roundRect">
            <a:avLst/>
          </a:prstGeom>
          <a:solidFill>
            <a:schemeClr val="bg1">
              <a:lumMod val="95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04" name="组合 103"/>
          <p:cNvGrpSpPr/>
          <p:nvPr/>
        </p:nvGrpSpPr>
        <p:grpSpPr>
          <a:xfrm>
            <a:off x="218765" y="108049"/>
            <a:ext cx="848803" cy="847785"/>
            <a:chOff x="5360449" y="1017327"/>
            <a:chExt cx="848803" cy="847785"/>
          </a:xfrm>
        </p:grpSpPr>
        <p:sp>
          <p:nvSpPr>
            <p:cNvPr id="105" name="Oval 5"/>
            <p:cNvSpPr>
              <a:spLocks noChangeArrowheads="1"/>
            </p:cNvSpPr>
            <p:nvPr/>
          </p:nvSpPr>
          <p:spPr bwMode="auto">
            <a:xfrm>
              <a:off x="5360449" y="1017327"/>
              <a:ext cx="848803" cy="847785"/>
            </a:xfrm>
            <a:prstGeom prst="ellipse">
              <a:avLst/>
            </a:prstGeom>
            <a:gradFill flip="none" rotWithShape="1">
              <a:gsLst>
                <a:gs pos="0">
                  <a:schemeClr val="accent1">
                    <a:lumMod val="5000"/>
                    <a:lumOff val="95000"/>
                  </a:schemeClr>
                </a:gs>
                <a:gs pos="100000">
                  <a:schemeClr val="bg1">
                    <a:lumMod val="95000"/>
                  </a:schemeClr>
                </a:gs>
              </a:gsLst>
              <a:lin ang="2700000" scaled="1"/>
              <a:tileRect/>
            </a:gradFill>
            <a:ln w="15875" cap="flat">
              <a:noFill/>
              <a:prstDash val="solid"/>
              <a:miter lim="800000"/>
            </a:ln>
            <a:effectLst>
              <a:outerShdw blurRad="203200" dist="38100" dir="2700000" algn="tl" rotWithShape="0">
                <a:prstClr val="black">
                  <a:alpha val="40000"/>
                </a:prstClr>
              </a:outerShdw>
            </a:effectLst>
          </p:spPr>
          <p:txBody>
            <a:bodyPr vert="horz" wrap="square" lIns="91440" tIns="45720" rIns="91440" bIns="45720" numCol="1" anchor="t" anchorCtr="0" compatLnSpc="1"/>
            <a:lstStyle/>
            <a:p>
              <a:endParaRPr lang="zh-CN" altLang="en-US" sz="1200">
                <a:solidFill>
                  <a:prstClr val="black"/>
                </a:solidFill>
              </a:endParaRPr>
            </a:p>
          </p:txBody>
        </p:sp>
        <p:sp>
          <p:nvSpPr>
            <p:cNvPr id="106" name="Oval 6"/>
            <p:cNvSpPr>
              <a:spLocks noChangeArrowheads="1"/>
            </p:cNvSpPr>
            <p:nvPr/>
          </p:nvSpPr>
          <p:spPr bwMode="auto">
            <a:xfrm>
              <a:off x="5399123" y="1056001"/>
              <a:ext cx="771454" cy="770436"/>
            </a:xfrm>
            <a:prstGeom prst="ellipse">
              <a:avLst/>
            </a:prstGeom>
            <a:gradFill flip="none" rotWithShape="1">
              <a:gsLst>
                <a:gs pos="0">
                  <a:schemeClr val="bg1">
                    <a:lumMod val="95000"/>
                  </a:schemeClr>
                </a:gs>
                <a:gs pos="100000">
                  <a:schemeClr val="bg2"/>
                </a:gs>
              </a:gsLst>
              <a:lin ang="13500000" scaled="1"/>
              <a:tileRect/>
            </a:gra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7" name="Oval 7"/>
            <p:cNvSpPr>
              <a:spLocks noChangeArrowheads="1"/>
            </p:cNvSpPr>
            <p:nvPr/>
          </p:nvSpPr>
          <p:spPr bwMode="auto">
            <a:xfrm>
              <a:off x="5512806" y="1169735"/>
              <a:ext cx="544089" cy="542969"/>
            </a:xfrm>
            <a:prstGeom prst="ellipse">
              <a:avLst/>
            </a:prstGeom>
            <a:solidFill>
              <a:srgbClr val="1F497D"/>
            </a:solidFill>
            <a:ln w="15875" cap="flat">
              <a:noFill/>
              <a:prstDash val="solid"/>
              <a:miter lim="800000"/>
            </a:ln>
          </p:spPr>
          <p:txBody>
            <a:bodyPr vert="horz" wrap="square" lIns="91440" tIns="45720" rIns="91440" bIns="45720" numCol="1" anchor="t" anchorCtr="0" compatLnSpc="1"/>
            <a:lstStyle/>
            <a:p>
              <a:endParaRPr lang="zh-CN" altLang="en-US" sz="1200">
                <a:solidFill>
                  <a:prstClr val="black"/>
                </a:solidFill>
              </a:endParaRPr>
            </a:p>
          </p:txBody>
        </p:sp>
        <p:sp>
          <p:nvSpPr>
            <p:cNvPr id="108" name="文本框 107"/>
            <p:cNvSpPr txBox="1"/>
            <p:nvPr/>
          </p:nvSpPr>
          <p:spPr>
            <a:xfrm>
              <a:off x="5627641" y="1210387"/>
              <a:ext cx="314419" cy="461665"/>
            </a:xfrm>
            <a:prstGeom prst="rect">
              <a:avLst/>
            </a:prstGeom>
            <a:noFill/>
          </p:spPr>
          <p:txBody>
            <a:bodyPr wrap="square" rtlCol="0">
              <a:spAutoFit/>
            </a:bodyPr>
            <a:lstStyle/>
            <a:p>
              <a:pPr algn="ctr"/>
              <a:r>
                <a:rPr lang="en-US" altLang="zh-CN"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rPr>
                <a:t>5</a:t>
              </a:r>
              <a:endParaRPr lang="zh-CN" altLang="en-US" sz="2400" dirty="0">
                <a:solidFill>
                  <a:prstClr val="white"/>
                </a:solidFill>
                <a:effectLst>
                  <a:outerShdw blurRad="50800" dist="38100" dir="2700000" algn="tl" rotWithShape="0">
                    <a:prstClr val="black">
                      <a:alpha val="40000"/>
                    </a:prstClr>
                  </a:outerShdw>
                </a:effectLst>
                <a:latin typeface="微软雅黑" panose="020B0503020204020204" pitchFamily="34" charset="-122"/>
                <a:ea typeface="微软雅黑" panose="020B0503020204020204" pitchFamily="34" charset="-122"/>
              </a:endParaRPr>
            </a:p>
          </p:txBody>
        </p:sp>
      </p:grpSp>
      <p:sp>
        <p:nvSpPr>
          <p:cNvPr id="109" name="文本框 108"/>
          <p:cNvSpPr txBox="1"/>
          <p:nvPr/>
        </p:nvSpPr>
        <p:spPr>
          <a:xfrm>
            <a:off x="1044501" y="301109"/>
            <a:ext cx="3863549" cy="461665"/>
          </a:xfrm>
          <a:prstGeom prst="rect">
            <a:avLst/>
          </a:prstGeom>
          <a:noFill/>
        </p:spPr>
        <p:txBody>
          <a:bodyPr wrap="square" rtlCol="0">
            <a:spAutoFit/>
          </a:bodyPr>
          <a:lstStyle/>
          <a:p>
            <a:r>
              <a:rPr lang="zh-CN" altLang="en-US" sz="2400" dirty="0">
                <a:solidFill>
                  <a:srgbClr val="1F497D"/>
                </a:solidFill>
                <a:latin typeface="微软雅黑" panose="020B0503020204020204" pitchFamily="34" charset="-122"/>
                <a:ea typeface="微软雅黑" panose="020B0503020204020204" pitchFamily="34" charset="-122"/>
              </a:rPr>
              <a:t>寻找目标客户的三个维度</a:t>
            </a:r>
            <a:endParaRPr lang="zh-CN" altLang="en-US" sz="2400" dirty="0">
              <a:solidFill>
                <a:srgbClr val="1F497D"/>
              </a:solidFill>
              <a:latin typeface="微软雅黑" panose="020B0503020204020204" pitchFamily="34" charset="-122"/>
              <a:ea typeface="微软雅黑" panose="020B0503020204020204" pitchFamily="34" charset="-122"/>
            </a:endParaRPr>
          </a:p>
        </p:txBody>
      </p:sp>
      <p:grpSp>
        <p:nvGrpSpPr>
          <p:cNvPr id="110" name="组合 109"/>
          <p:cNvGrpSpPr/>
          <p:nvPr/>
        </p:nvGrpSpPr>
        <p:grpSpPr>
          <a:xfrm>
            <a:off x="870995" y="1980257"/>
            <a:ext cx="1780308" cy="1238023"/>
            <a:chOff x="1269225" y="2744164"/>
            <a:chExt cx="2756020" cy="1927815"/>
          </a:xfrm>
        </p:grpSpPr>
        <p:sp>
          <p:nvSpPr>
            <p:cNvPr id="111" name="Freeform 5"/>
            <p:cNvSpPr/>
            <p:nvPr/>
          </p:nvSpPr>
          <p:spPr bwMode="auto">
            <a:xfrm>
              <a:off x="1269225" y="2792060"/>
              <a:ext cx="2756020" cy="1879919"/>
            </a:xfrm>
            <a:custGeom>
              <a:avLst/>
              <a:gdLst/>
              <a:ahLst/>
              <a:cxnLst>
                <a:cxn ang="0">
                  <a:pos x="1202" y="800"/>
                </a:cxn>
                <a:cxn ang="0">
                  <a:pos x="1182" y="820"/>
                </a:cxn>
                <a:cxn ang="0">
                  <a:pos x="20" y="820"/>
                </a:cxn>
                <a:cxn ang="0">
                  <a:pos x="0" y="800"/>
                </a:cxn>
                <a:cxn ang="0">
                  <a:pos x="0" y="20"/>
                </a:cxn>
                <a:cxn ang="0">
                  <a:pos x="20" y="0"/>
                </a:cxn>
                <a:cxn ang="0">
                  <a:pos x="1182" y="0"/>
                </a:cxn>
                <a:cxn ang="0">
                  <a:pos x="1202" y="20"/>
                </a:cxn>
                <a:cxn ang="0">
                  <a:pos x="1202" y="800"/>
                </a:cxn>
              </a:cxnLst>
              <a:rect l="0" t="0" r="r" b="b"/>
              <a:pathLst>
                <a:path w="1202" h="820">
                  <a:moveTo>
                    <a:pt x="1202" y="800"/>
                  </a:moveTo>
                  <a:cubicBezTo>
                    <a:pt x="1202" y="811"/>
                    <a:pt x="1193" y="820"/>
                    <a:pt x="1182" y="820"/>
                  </a:cubicBezTo>
                  <a:cubicBezTo>
                    <a:pt x="20" y="820"/>
                    <a:pt x="20" y="820"/>
                    <a:pt x="20" y="820"/>
                  </a:cubicBezTo>
                  <a:cubicBezTo>
                    <a:pt x="9" y="820"/>
                    <a:pt x="0" y="811"/>
                    <a:pt x="0" y="800"/>
                  </a:cubicBezTo>
                  <a:cubicBezTo>
                    <a:pt x="0" y="20"/>
                    <a:pt x="0" y="20"/>
                    <a:pt x="0" y="20"/>
                  </a:cubicBezTo>
                  <a:cubicBezTo>
                    <a:pt x="0" y="9"/>
                    <a:pt x="9" y="0"/>
                    <a:pt x="20" y="0"/>
                  </a:cubicBezTo>
                  <a:cubicBezTo>
                    <a:pt x="1182" y="0"/>
                    <a:pt x="1182" y="0"/>
                    <a:pt x="1182" y="0"/>
                  </a:cubicBezTo>
                  <a:cubicBezTo>
                    <a:pt x="1193" y="0"/>
                    <a:pt x="1202" y="9"/>
                    <a:pt x="1202" y="20"/>
                  </a:cubicBezTo>
                  <a:lnTo>
                    <a:pt x="1202" y="80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2" name="Rectangle 6"/>
            <p:cNvSpPr>
              <a:spLocks noChangeArrowheads="1"/>
            </p:cNvSpPr>
            <p:nvPr/>
          </p:nvSpPr>
          <p:spPr bwMode="auto">
            <a:xfrm>
              <a:off x="1378986" y="4466426"/>
              <a:ext cx="2538492" cy="113754"/>
            </a:xfrm>
            <a:prstGeom prst="rect">
              <a:avLst/>
            </a:prstGeom>
            <a:solidFill>
              <a:schemeClr val="accent1">
                <a:lumMod val="40000"/>
                <a:lumOff val="60000"/>
              </a:schemeClr>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3" name="Freeform 7"/>
            <p:cNvSpPr/>
            <p:nvPr/>
          </p:nvSpPr>
          <p:spPr bwMode="auto">
            <a:xfrm>
              <a:off x="2648230" y="2744164"/>
              <a:ext cx="1269246" cy="1836014"/>
            </a:xfrm>
            <a:custGeom>
              <a:avLst/>
              <a:gdLst/>
              <a:ahLst/>
              <a:cxnLst>
                <a:cxn ang="0">
                  <a:pos x="0" y="801"/>
                </a:cxn>
                <a:cxn ang="0">
                  <a:pos x="0" y="73"/>
                </a:cxn>
                <a:cxn ang="0">
                  <a:pos x="1" y="71"/>
                </a:cxn>
                <a:cxn ang="0">
                  <a:pos x="1" y="65"/>
                </a:cxn>
                <a:cxn ang="0">
                  <a:pos x="70" y="0"/>
                </a:cxn>
                <a:cxn ang="0">
                  <a:pos x="554" y="0"/>
                </a:cxn>
                <a:cxn ang="0">
                  <a:pos x="554" y="758"/>
                </a:cxn>
                <a:cxn ang="0">
                  <a:pos x="70" y="758"/>
                </a:cxn>
                <a:cxn ang="0">
                  <a:pos x="0" y="801"/>
                </a:cxn>
              </a:cxnLst>
              <a:rect l="0" t="0" r="r" b="b"/>
              <a:pathLst>
                <a:path w="554" h="801">
                  <a:moveTo>
                    <a:pt x="0" y="801"/>
                  </a:moveTo>
                  <a:cubicBezTo>
                    <a:pt x="0" y="73"/>
                    <a:pt x="0" y="73"/>
                    <a:pt x="0" y="73"/>
                  </a:cubicBezTo>
                  <a:cubicBezTo>
                    <a:pt x="1" y="72"/>
                    <a:pt x="1" y="71"/>
                    <a:pt x="1" y="71"/>
                  </a:cubicBezTo>
                  <a:cubicBezTo>
                    <a:pt x="1" y="69"/>
                    <a:pt x="1" y="67"/>
                    <a:pt x="1" y="65"/>
                  </a:cubicBezTo>
                  <a:cubicBezTo>
                    <a:pt x="4" y="29"/>
                    <a:pt x="34" y="0"/>
                    <a:pt x="70" y="0"/>
                  </a:cubicBezTo>
                  <a:cubicBezTo>
                    <a:pt x="554" y="0"/>
                    <a:pt x="554" y="0"/>
                    <a:pt x="554" y="0"/>
                  </a:cubicBezTo>
                  <a:cubicBezTo>
                    <a:pt x="554" y="758"/>
                    <a:pt x="554" y="758"/>
                    <a:pt x="554" y="758"/>
                  </a:cubicBezTo>
                  <a:cubicBezTo>
                    <a:pt x="70" y="758"/>
                    <a:pt x="70" y="758"/>
                    <a:pt x="70" y="758"/>
                  </a:cubicBezTo>
                  <a:cubicBezTo>
                    <a:pt x="40" y="758"/>
                    <a:pt x="13" y="775"/>
                    <a:pt x="0"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4" name="Freeform 8"/>
            <p:cNvSpPr/>
            <p:nvPr/>
          </p:nvSpPr>
          <p:spPr bwMode="auto">
            <a:xfrm>
              <a:off x="1378986" y="2744164"/>
              <a:ext cx="1271242" cy="1836014"/>
            </a:xfrm>
            <a:custGeom>
              <a:avLst/>
              <a:gdLst/>
              <a:ahLst/>
              <a:cxnLst>
                <a:cxn ang="0">
                  <a:pos x="554" y="801"/>
                </a:cxn>
                <a:cxn ang="0">
                  <a:pos x="554" y="73"/>
                </a:cxn>
                <a:cxn ang="0">
                  <a:pos x="553" y="71"/>
                </a:cxn>
                <a:cxn ang="0">
                  <a:pos x="553" y="65"/>
                </a:cxn>
                <a:cxn ang="0">
                  <a:pos x="483" y="0"/>
                </a:cxn>
                <a:cxn ang="0">
                  <a:pos x="0" y="0"/>
                </a:cxn>
                <a:cxn ang="0">
                  <a:pos x="0" y="758"/>
                </a:cxn>
                <a:cxn ang="0">
                  <a:pos x="483" y="758"/>
                </a:cxn>
                <a:cxn ang="0">
                  <a:pos x="554" y="801"/>
                </a:cxn>
              </a:cxnLst>
              <a:rect l="0" t="0" r="r" b="b"/>
              <a:pathLst>
                <a:path w="554" h="801">
                  <a:moveTo>
                    <a:pt x="554" y="801"/>
                  </a:moveTo>
                  <a:cubicBezTo>
                    <a:pt x="554" y="73"/>
                    <a:pt x="554" y="73"/>
                    <a:pt x="554" y="73"/>
                  </a:cubicBezTo>
                  <a:cubicBezTo>
                    <a:pt x="553" y="72"/>
                    <a:pt x="553" y="71"/>
                    <a:pt x="553" y="71"/>
                  </a:cubicBezTo>
                  <a:cubicBezTo>
                    <a:pt x="553" y="69"/>
                    <a:pt x="553" y="67"/>
                    <a:pt x="553" y="65"/>
                  </a:cubicBezTo>
                  <a:cubicBezTo>
                    <a:pt x="550" y="29"/>
                    <a:pt x="520" y="0"/>
                    <a:pt x="483" y="0"/>
                  </a:cubicBezTo>
                  <a:cubicBezTo>
                    <a:pt x="0" y="0"/>
                    <a:pt x="0" y="0"/>
                    <a:pt x="0" y="0"/>
                  </a:cubicBezTo>
                  <a:cubicBezTo>
                    <a:pt x="0" y="758"/>
                    <a:pt x="0" y="758"/>
                    <a:pt x="0" y="758"/>
                  </a:cubicBezTo>
                  <a:cubicBezTo>
                    <a:pt x="483" y="758"/>
                    <a:pt x="483" y="758"/>
                    <a:pt x="483" y="758"/>
                  </a:cubicBezTo>
                  <a:cubicBezTo>
                    <a:pt x="514" y="758"/>
                    <a:pt x="540" y="775"/>
                    <a:pt x="554"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5" name="Freeform 9"/>
            <p:cNvSpPr/>
            <p:nvPr/>
          </p:nvSpPr>
          <p:spPr bwMode="auto">
            <a:xfrm>
              <a:off x="2558427" y="2762126"/>
              <a:ext cx="91801" cy="1818054"/>
            </a:xfrm>
            <a:custGeom>
              <a:avLst/>
              <a:gdLst/>
              <a:ahLst/>
              <a:cxnLst>
                <a:cxn ang="0">
                  <a:pos x="39" y="57"/>
                </a:cxn>
                <a:cxn ang="0">
                  <a:pos x="0" y="0"/>
                </a:cxn>
                <a:cxn ang="0">
                  <a:pos x="0" y="756"/>
                </a:cxn>
                <a:cxn ang="0">
                  <a:pos x="40" y="793"/>
                </a:cxn>
                <a:cxn ang="0">
                  <a:pos x="40" y="65"/>
                </a:cxn>
                <a:cxn ang="0">
                  <a:pos x="39" y="63"/>
                </a:cxn>
                <a:cxn ang="0">
                  <a:pos x="39" y="57"/>
                </a:cxn>
              </a:cxnLst>
              <a:rect l="0" t="0" r="r" b="b"/>
              <a:pathLst>
                <a:path w="40" h="793">
                  <a:moveTo>
                    <a:pt x="39" y="57"/>
                  </a:moveTo>
                  <a:cubicBezTo>
                    <a:pt x="37" y="32"/>
                    <a:pt x="22" y="10"/>
                    <a:pt x="0" y="0"/>
                  </a:cubicBezTo>
                  <a:cubicBezTo>
                    <a:pt x="0" y="756"/>
                    <a:pt x="0" y="756"/>
                    <a:pt x="0" y="756"/>
                  </a:cubicBezTo>
                  <a:cubicBezTo>
                    <a:pt x="17" y="764"/>
                    <a:pt x="31" y="776"/>
                    <a:pt x="40" y="793"/>
                  </a:cubicBezTo>
                  <a:cubicBezTo>
                    <a:pt x="40" y="65"/>
                    <a:pt x="40" y="65"/>
                    <a:pt x="40" y="65"/>
                  </a:cubicBezTo>
                  <a:cubicBezTo>
                    <a:pt x="39" y="64"/>
                    <a:pt x="39" y="63"/>
                    <a:pt x="39" y="63"/>
                  </a:cubicBezTo>
                  <a:cubicBezTo>
                    <a:pt x="39" y="61"/>
                    <a:pt x="39" y="59"/>
                    <a:pt x="39" y="57"/>
                  </a:cubicBezTo>
                  <a:close/>
                </a:path>
              </a:pathLst>
            </a:custGeom>
            <a:solidFill>
              <a:srgbClr val="FFFFFF"/>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6" name="Rectangle 10"/>
            <p:cNvSpPr>
              <a:spLocks noChangeArrowheads="1"/>
            </p:cNvSpPr>
            <p:nvPr/>
          </p:nvSpPr>
          <p:spPr bwMode="auto">
            <a:xfrm>
              <a:off x="2807885" y="3049502"/>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7" name="Rectangle 11"/>
            <p:cNvSpPr>
              <a:spLocks noChangeArrowheads="1"/>
            </p:cNvSpPr>
            <p:nvPr/>
          </p:nvSpPr>
          <p:spPr bwMode="auto">
            <a:xfrm>
              <a:off x="2807885" y="3267029"/>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8" name="Rectangle 12"/>
            <p:cNvSpPr>
              <a:spLocks noChangeArrowheads="1"/>
            </p:cNvSpPr>
            <p:nvPr/>
          </p:nvSpPr>
          <p:spPr bwMode="auto">
            <a:xfrm>
              <a:off x="2807885" y="3484557"/>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9" name="Rectangle 13"/>
            <p:cNvSpPr>
              <a:spLocks noChangeArrowheads="1"/>
            </p:cNvSpPr>
            <p:nvPr/>
          </p:nvSpPr>
          <p:spPr bwMode="auto">
            <a:xfrm>
              <a:off x="2807885" y="3702085"/>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0" name="Rectangle 14"/>
            <p:cNvSpPr>
              <a:spLocks noChangeArrowheads="1"/>
            </p:cNvSpPr>
            <p:nvPr/>
          </p:nvSpPr>
          <p:spPr bwMode="auto">
            <a:xfrm>
              <a:off x="2807885" y="3921608"/>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1" name="Rectangle 15"/>
            <p:cNvSpPr>
              <a:spLocks noChangeArrowheads="1"/>
            </p:cNvSpPr>
            <p:nvPr/>
          </p:nvSpPr>
          <p:spPr bwMode="auto">
            <a:xfrm>
              <a:off x="2807885" y="4139136"/>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2" name="Rectangle 16"/>
            <p:cNvSpPr>
              <a:spLocks noChangeArrowheads="1"/>
            </p:cNvSpPr>
            <p:nvPr/>
          </p:nvSpPr>
          <p:spPr bwMode="auto">
            <a:xfrm>
              <a:off x="1540636" y="3049502"/>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3" name="Rectangle 17"/>
            <p:cNvSpPr>
              <a:spLocks noChangeArrowheads="1"/>
            </p:cNvSpPr>
            <p:nvPr/>
          </p:nvSpPr>
          <p:spPr bwMode="auto">
            <a:xfrm>
              <a:off x="1540636" y="3267029"/>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4" name="Rectangle 18"/>
            <p:cNvSpPr>
              <a:spLocks noChangeArrowheads="1"/>
            </p:cNvSpPr>
            <p:nvPr/>
          </p:nvSpPr>
          <p:spPr bwMode="auto">
            <a:xfrm>
              <a:off x="1540636" y="3484557"/>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5" name="Rectangle 19"/>
            <p:cNvSpPr>
              <a:spLocks noChangeArrowheads="1"/>
            </p:cNvSpPr>
            <p:nvPr/>
          </p:nvSpPr>
          <p:spPr bwMode="auto">
            <a:xfrm>
              <a:off x="1540636" y="3702085"/>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6" name="Rectangle 20"/>
            <p:cNvSpPr>
              <a:spLocks noChangeArrowheads="1"/>
            </p:cNvSpPr>
            <p:nvPr/>
          </p:nvSpPr>
          <p:spPr bwMode="auto">
            <a:xfrm>
              <a:off x="1540636" y="3921608"/>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7" name="Rectangle 21"/>
            <p:cNvSpPr>
              <a:spLocks noChangeArrowheads="1"/>
            </p:cNvSpPr>
            <p:nvPr/>
          </p:nvSpPr>
          <p:spPr bwMode="auto">
            <a:xfrm>
              <a:off x="1540636" y="4139136"/>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28" name="组合 127"/>
          <p:cNvGrpSpPr/>
          <p:nvPr/>
        </p:nvGrpSpPr>
        <p:grpSpPr>
          <a:xfrm>
            <a:off x="1595949" y="3669398"/>
            <a:ext cx="1824816" cy="1189419"/>
            <a:chOff x="1269225" y="2744164"/>
            <a:chExt cx="2756020" cy="1927815"/>
          </a:xfrm>
        </p:grpSpPr>
        <p:sp>
          <p:nvSpPr>
            <p:cNvPr id="129" name="Freeform 5"/>
            <p:cNvSpPr/>
            <p:nvPr/>
          </p:nvSpPr>
          <p:spPr bwMode="auto">
            <a:xfrm>
              <a:off x="1269225" y="2792060"/>
              <a:ext cx="2756020" cy="1879919"/>
            </a:xfrm>
            <a:custGeom>
              <a:avLst/>
              <a:gdLst/>
              <a:ahLst/>
              <a:cxnLst>
                <a:cxn ang="0">
                  <a:pos x="1202" y="800"/>
                </a:cxn>
                <a:cxn ang="0">
                  <a:pos x="1182" y="820"/>
                </a:cxn>
                <a:cxn ang="0">
                  <a:pos x="20" y="820"/>
                </a:cxn>
                <a:cxn ang="0">
                  <a:pos x="0" y="800"/>
                </a:cxn>
                <a:cxn ang="0">
                  <a:pos x="0" y="20"/>
                </a:cxn>
                <a:cxn ang="0">
                  <a:pos x="20" y="0"/>
                </a:cxn>
                <a:cxn ang="0">
                  <a:pos x="1182" y="0"/>
                </a:cxn>
                <a:cxn ang="0">
                  <a:pos x="1202" y="20"/>
                </a:cxn>
                <a:cxn ang="0">
                  <a:pos x="1202" y="800"/>
                </a:cxn>
              </a:cxnLst>
              <a:rect l="0" t="0" r="r" b="b"/>
              <a:pathLst>
                <a:path w="1202" h="820">
                  <a:moveTo>
                    <a:pt x="1202" y="800"/>
                  </a:moveTo>
                  <a:cubicBezTo>
                    <a:pt x="1202" y="811"/>
                    <a:pt x="1193" y="820"/>
                    <a:pt x="1182" y="820"/>
                  </a:cubicBezTo>
                  <a:cubicBezTo>
                    <a:pt x="20" y="820"/>
                    <a:pt x="20" y="820"/>
                    <a:pt x="20" y="820"/>
                  </a:cubicBezTo>
                  <a:cubicBezTo>
                    <a:pt x="9" y="820"/>
                    <a:pt x="0" y="811"/>
                    <a:pt x="0" y="800"/>
                  </a:cubicBezTo>
                  <a:cubicBezTo>
                    <a:pt x="0" y="20"/>
                    <a:pt x="0" y="20"/>
                    <a:pt x="0" y="20"/>
                  </a:cubicBezTo>
                  <a:cubicBezTo>
                    <a:pt x="0" y="9"/>
                    <a:pt x="9" y="0"/>
                    <a:pt x="20" y="0"/>
                  </a:cubicBezTo>
                  <a:cubicBezTo>
                    <a:pt x="1182" y="0"/>
                    <a:pt x="1182" y="0"/>
                    <a:pt x="1182" y="0"/>
                  </a:cubicBezTo>
                  <a:cubicBezTo>
                    <a:pt x="1193" y="0"/>
                    <a:pt x="1202" y="9"/>
                    <a:pt x="1202" y="20"/>
                  </a:cubicBezTo>
                  <a:lnTo>
                    <a:pt x="1202" y="800"/>
                  </a:lnTo>
                  <a:close/>
                </a:path>
              </a:pathLst>
            </a:custGeom>
            <a:solidFill>
              <a:schemeClr val="accent5"/>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0" name="Rectangle 6"/>
            <p:cNvSpPr>
              <a:spLocks noChangeArrowheads="1"/>
            </p:cNvSpPr>
            <p:nvPr/>
          </p:nvSpPr>
          <p:spPr bwMode="auto">
            <a:xfrm>
              <a:off x="1378986" y="4466426"/>
              <a:ext cx="2538492" cy="113754"/>
            </a:xfrm>
            <a:prstGeom prst="rect">
              <a:avLst/>
            </a:prstGeom>
            <a:solidFill>
              <a:schemeClr val="accent1">
                <a:lumMod val="40000"/>
                <a:lumOff val="60000"/>
              </a:schemeClr>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1" name="Freeform 7"/>
            <p:cNvSpPr/>
            <p:nvPr/>
          </p:nvSpPr>
          <p:spPr bwMode="auto">
            <a:xfrm>
              <a:off x="2648230" y="2744164"/>
              <a:ext cx="1269246" cy="1836014"/>
            </a:xfrm>
            <a:custGeom>
              <a:avLst/>
              <a:gdLst/>
              <a:ahLst/>
              <a:cxnLst>
                <a:cxn ang="0">
                  <a:pos x="0" y="801"/>
                </a:cxn>
                <a:cxn ang="0">
                  <a:pos x="0" y="73"/>
                </a:cxn>
                <a:cxn ang="0">
                  <a:pos x="1" y="71"/>
                </a:cxn>
                <a:cxn ang="0">
                  <a:pos x="1" y="65"/>
                </a:cxn>
                <a:cxn ang="0">
                  <a:pos x="70" y="0"/>
                </a:cxn>
                <a:cxn ang="0">
                  <a:pos x="554" y="0"/>
                </a:cxn>
                <a:cxn ang="0">
                  <a:pos x="554" y="758"/>
                </a:cxn>
                <a:cxn ang="0">
                  <a:pos x="70" y="758"/>
                </a:cxn>
                <a:cxn ang="0">
                  <a:pos x="0" y="801"/>
                </a:cxn>
              </a:cxnLst>
              <a:rect l="0" t="0" r="r" b="b"/>
              <a:pathLst>
                <a:path w="554" h="801">
                  <a:moveTo>
                    <a:pt x="0" y="801"/>
                  </a:moveTo>
                  <a:cubicBezTo>
                    <a:pt x="0" y="73"/>
                    <a:pt x="0" y="73"/>
                    <a:pt x="0" y="73"/>
                  </a:cubicBezTo>
                  <a:cubicBezTo>
                    <a:pt x="1" y="72"/>
                    <a:pt x="1" y="71"/>
                    <a:pt x="1" y="71"/>
                  </a:cubicBezTo>
                  <a:cubicBezTo>
                    <a:pt x="1" y="69"/>
                    <a:pt x="1" y="67"/>
                    <a:pt x="1" y="65"/>
                  </a:cubicBezTo>
                  <a:cubicBezTo>
                    <a:pt x="4" y="29"/>
                    <a:pt x="34" y="0"/>
                    <a:pt x="70" y="0"/>
                  </a:cubicBezTo>
                  <a:cubicBezTo>
                    <a:pt x="554" y="0"/>
                    <a:pt x="554" y="0"/>
                    <a:pt x="554" y="0"/>
                  </a:cubicBezTo>
                  <a:cubicBezTo>
                    <a:pt x="554" y="758"/>
                    <a:pt x="554" y="758"/>
                    <a:pt x="554" y="758"/>
                  </a:cubicBezTo>
                  <a:cubicBezTo>
                    <a:pt x="70" y="758"/>
                    <a:pt x="70" y="758"/>
                    <a:pt x="70" y="758"/>
                  </a:cubicBezTo>
                  <a:cubicBezTo>
                    <a:pt x="40" y="758"/>
                    <a:pt x="13" y="775"/>
                    <a:pt x="0"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2" name="Freeform 8"/>
            <p:cNvSpPr/>
            <p:nvPr/>
          </p:nvSpPr>
          <p:spPr bwMode="auto">
            <a:xfrm>
              <a:off x="1378986" y="2744164"/>
              <a:ext cx="1271242" cy="1836014"/>
            </a:xfrm>
            <a:custGeom>
              <a:avLst/>
              <a:gdLst/>
              <a:ahLst/>
              <a:cxnLst>
                <a:cxn ang="0">
                  <a:pos x="554" y="801"/>
                </a:cxn>
                <a:cxn ang="0">
                  <a:pos x="554" y="73"/>
                </a:cxn>
                <a:cxn ang="0">
                  <a:pos x="553" y="71"/>
                </a:cxn>
                <a:cxn ang="0">
                  <a:pos x="553" y="65"/>
                </a:cxn>
                <a:cxn ang="0">
                  <a:pos x="483" y="0"/>
                </a:cxn>
                <a:cxn ang="0">
                  <a:pos x="0" y="0"/>
                </a:cxn>
                <a:cxn ang="0">
                  <a:pos x="0" y="758"/>
                </a:cxn>
                <a:cxn ang="0">
                  <a:pos x="483" y="758"/>
                </a:cxn>
                <a:cxn ang="0">
                  <a:pos x="554" y="801"/>
                </a:cxn>
              </a:cxnLst>
              <a:rect l="0" t="0" r="r" b="b"/>
              <a:pathLst>
                <a:path w="554" h="801">
                  <a:moveTo>
                    <a:pt x="554" y="801"/>
                  </a:moveTo>
                  <a:cubicBezTo>
                    <a:pt x="554" y="73"/>
                    <a:pt x="554" y="73"/>
                    <a:pt x="554" y="73"/>
                  </a:cubicBezTo>
                  <a:cubicBezTo>
                    <a:pt x="553" y="72"/>
                    <a:pt x="553" y="71"/>
                    <a:pt x="553" y="71"/>
                  </a:cubicBezTo>
                  <a:cubicBezTo>
                    <a:pt x="553" y="69"/>
                    <a:pt x="553" y="67"/>
                    <a:pt x="553" y="65"/>
                  </a:cubicBezTo>
                  <a:cubicBezTo>
                    <a:pt x="550" y="29"/>
                    <a:pt x="520" y="0"/>
                    <a:pt x="483" y="0"/>
                  </a:cubicBezTo>
                  <a:cubicBezTo>
                    <a:pt x="0" y="0"/>
                    <a:pt x="0" y="0"/>
                    <a:pt x="0" y="0"/>
                  </a:cubicBezTo>
                  <a:cubicBezTo>
                    <a:pt x="0" y="758"/>
                    <a:pt x="0" y="758"/>
                    <a:pt x="0" y="758"/>
                  </a:cubicBezTo>
                  <a:cubicBezTo>
                    <a:pt x="483" y="758"/>
                    <a:pt x="483" y="758"/>
                    <a:pt x="483" y="758"/>
                  </a:cubicBezTo>
                  <a:cubicBezTo>
                    <a:pt x="514" y="758"/>
                    <a:pt x="540" y="775"/>
                    <a:pt x="554" y="801"/>
                  </a:cubicBezTo>
                  <a:close/>
                </a:path>
              </a:pathLst>
            </a:custGeom>
            <a:solidFill>
              <a:schemeClr val="bg1">
                <a:lumMod val="9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3" name="Freeform 9"/>
            <p:cNvSpPr/>
            <p:nvPr/>
          </p:nvSpPr>
          <p:spPr bwMode="auto">
            <a:xfrm>
              <a:off x="2558427" y="2762126"/>
              <a:ext cx="91801" cy="1818054"/>
            </a:xfrm>
            <a:custGeom>
              <a:avLst/>
              <a:gdLst/>
              <a:ahLst/>
              <a:cxnLst>
                <a:cxn ang="0">
                  <a:pos x="39" y="57"/>
                </a:cxn>
                <a:cxn ang="0">
                  <a:pos x="0" y="0"/>
                </a:cxn>
                <a:cxn ang="0">
                  <a:pos x="0" y="756"/>
                </a:cxn>
                <a:cxn ang="0">
                  <a:pos x="40" y="793"/>
                </a:cxn>
                <a:cxn ang="0">
                  <a:pos x="40" y="65"/>
                </a:cxn>
                <a:cxn ang="0">
                  <a:pos x="39" y="63"/>
                </a:cxn>
                <a:cxn ang="0">
                  <a:pos x="39" y="57"/>
                </a:cxn>
              </a:cxnLst>
              <a:rect l="0" t="0" r="r" b="b"/>
              <a:pathLst>
                <a:path w="40" h="793">
                  <a:moveTo>
                    <a:pt x="39" y="57"/>
                  </a:moveTo>
                  <a:cubicBezTo>
                    <a:pt x="37" y="32"/>
                    <a:pt x="22" y="10"/>
                    <a:pt x="0" y="0"/>
                  </a:cubicBezTo>
                  <a:cubicBezTo>
                    <a:pt x="0" y="756"/>
                    <a:pt x="0" y="756"/>
                    <a:pt x="0" y="756"/>
                  </a:cubicBezTo>
                  <a:cubicBezTo>
                    <a:pt x="17" y="764"/>
                    <a:pt x="31" y="776"/>
                    <a:pt x="40" y="793"/>
                  </a:cubicBezTo>
                  <a:cubicBezTo>
                    <a:pt x="40" y="65"/>
                    <a:pt x="40" y="65"/>
                    <a:pt x="40" y="65"/>
                  </a:cubicBezTo>
                  <a:cubicBezTo>
                    <a:pt x="39" y="64"/>
                    <a:pt x="39" y="63"/>
                    <a:pt x="39" y="63"/>
                  </a:cubicBezTo>
                  <a:cubicBezTo>
                    <a:pt x="39" y="61"/>
                    <a:pt x="39" y="59"/>
                    <a:pt x="39" y="57"/>
                  </a:cubicBezTo>
                  <a:close/>
                </a:path>
              </a:pathLst>
            </a:custGeom>
            <a:solidFill>
              <a:srgbClr val="FFFFFF"/>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4" name="Rectangle 10"/>
            <p:cNvSpPr>
              <a:spLocks noChangeArrowheads="1"/>
            </p:cNvSpPr>
            <p:nvPr/>
          </p:nvSpPr>
          <p:spPr bwMode="auto">
            <a:xfrm>
              <a:off x="2807885" y="3049502"/>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5" name="Rectangle 11"/>
            <p:cNvSpPr>
              <a:spLocks noChangeArrowheads="1"/>
            </p:cNvSpPr>
            <p:nvPr/>
          </p:nvSpPr>
          <p:spPr bwMode="auto">
            <a:xfrm>
              <a:off x="2807885" y="3267029"/>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6" name="Rectangle 12"/>
            <p:cNvSpPr>
              <a:spLocks noChangeArrowheads="1"/>
            </p:cNvSpPr>
            <p:nvPr/>
          </p:nvSpPr>
          <p:spPr bwMode="auto">
            <a:xfrm>
              <a:off x="2807885" y="3484557"/>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7" name="Rectangle 13"/>
            <p:cNvSpPr>
              <a:spLocks noChangeArrowheads="1"/>
            </p:cNvSpPr>
            <p:nvPr/>
          </p:nvSpPr>
          <p:spPr bwMode="auto">
            <a:xfrm>
              <a:off x="2807885" y="3702085"/>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8" name="Rectangle 14"/>
            <p:cNvSpPr>
              <a:spLocks noChangeArrowheads="1"/>
            </p:cNvSpPr>
            <p:nvPr/>
          </p:nvSpPr>
          <p:spPr bwMode="auto">
            <a:xfrm>
              <a:off x="2807885" y="3921608"/>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9" name="Rectangle 15"/>
            <p:cNvSpPr>
              <a:spLocks noChangeArrowheads="1"/>
            </p:cNvSpPr>
            <p:nvPr/>
          </p:nvSpPr>
          <p:spPr bwMode="auto">
            <a:xfrm>
              <a:off x="2807885" y="4139136"/>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0" name="Rectangle 16"/>
            <p:cNvSpPr>
              <a:spLocks noChangeArrowheads="1"/>
            </p:cNvSpPr>
            <p:nvPr/>
          </p:nvSpPr>
          <p:spPr bwMode="auto">
            <a:xfrm>
              <a:off x="1540636" y="3049502"/>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1" name="Rectangle 17"/>
            <p:cNvSpPr>
              <a:spLocks noChangeArrowheads="1"/>
            </p:cNvSpPr>
            <p:nvPr/>
          </p:nvSpPr>
          <p:spPr bwMode="auto">
            <a:xfrm>
              <a:off x="1540636" y="3267029"/>
              <a:ext cx="937965" cy="59870"/>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2" name="Rectangle 18"/>
            <p:cNvSpPr>
              <a:spLocks noChangeArrowheads="1"/>
            </p:cNvSpPr>
            <p:nvPr/>
          </p:nvSpPr>
          <p:spPr bwMode="auto">
            <a:xfrm>
              <a:off x="1540636" y="3484557"/>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3" name="Rectangle 19"/>
            <p:cNvSpPr>
              <a:spLocks noChangeArrowheads="1"/>
            </p:cNvSpPr>
            <p:nvPr/>
          </p:nvSpPr>
          <p:spPr bwMode="auto">
            <a:xfrm>
              <a:off x="1540636" y="3702085"/>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4" name="Rectangle 20"/>
            <p:cNvSpPr>
              <a:spLocks noChangeArrowheads="1"/>
            </p:cNvSpPr>
            <p:nvPr/>
          </p:nvSpPr>
          <p:spPr bwMode="auto">
            <a:xfrm>
              <a:off x="1540636" y="3921608"/>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5" name="Rectangle 21"/>
            <p:cNvSpPr>
              <a:spLocks noChangeArrowheads="1"/>
            </p:cNvSpPr>
            <p:nvPr/>
          </p:nvSpPr>
          <p:spPr bwMode="auto">
            <a:xfrm>
              <a:off x="1540636" y="4139136"/>
              <a:ext cx="937965" cy="61866"/>
            </a:xfrm>
            <a:prstGeom prst="rect">
              <a:avLst/>
            </a:prstGeom>
            <a:solidFill>
              <a:srgbClr val="A8AAAD"/>
            </a:solidFill>
            <a:ln w="9525">
              <a:noFill/>
              <a:miter lim="800000"/>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6" name="组合 145"/>
          <p:cNvGrpSpPr/>
          <p:nvPr/>
        </p:nvGrpSpPr>
        <p:grpSpPr>
          <a:xfrm>
            <a:off x="157461" y="2756264"/>
            <a:ext cx="2273070" cy="2249117"/>
            <a:chOff x="1263237" y="2991627"/>
            <a:chExt cx="2273068" cy="2249118"/>
          </a:xfrm>
        </p:grpSpPr>
        <p:sp>
          <p:nvSpPr>
            <p:cNvPr id="147" name="Freeform 22"/>
            <p:cNvSpPr/>
            <p:nvPr/>
          </p:nvSpPr>
          <p:spPr bwMode="auto">
            <a:xfrm>
              <a:off x="1359029" y="3995448"/>
              <a:ext cx="1167467" cy="1153496"/>
            </a:xfrm>
            <a:custGeom>
              <a:avLst/>
              <a:gdLst/>
              <a:ahLst/>
              <a:cxnLst>
                <a:cxn ang="0">
                  <a:pos x="32" y="500"/>
                </a:cxn>
                <a:cxn ang="0">
                  <a:pos x="14" y="489"/>
                </a:cxn>
                <a:cxn ang="0">
                  <a:pos x="15" y="436"/>
                </a:cxn>
                <a:cxn ang="0">
                  <a:pos x="441" y="15"/>
                </a:cxn>
                <a:cxn ang="0">
                  <a:pos x="495" y="15"/>
                </a:cxn>
                <a:cxn ang="0">
                  <a:pos x="494" y="69"/>
                </a:cxn>
                <a:cxn ang="0">
                  <a:pos x="68" y="490"/>
                </a:cxn>
                <a:cxn ang="0">
                  <a:pos x="32" y="500"/>
                </a:cxn>
              </a:cxnLst>
              <a:rect l="0" t="0" r="r" b="b"/>
              <a:pathLst>
                <a:path w="509" h="503">
                  <a:moveTo>
                    <a:pt x="32" y="500"/>
                  </a:moveTo>
                  <a:cubicBezTo>
                    <a:pt x="26" y="498"/>
                    <a:pt x="19" y="495"/>
                    <a:pt x="14" y="489"/>
                  </a:cubicBezTo>
                  <a:cubicBezTo>
                    <a:pt x="0" y="475"/>
                    <a:pt x="0" y="450"/>
                    <a:pt x="15" y="436"/>
                  </a:cubicBezTo>
                  <a:cubicBezTo>
                    <a:pt x="441" y="15"/>
                    <a:pt x="441" y="15"/>
                    <a:pt x="441" y="15"/>
                  </a:cubicBezTo>
                  <a:cubicBezTo>
                    <a:pt x="456" y="0"/>
                    <a:pt x="480" y="0"/>
                    <a:pt x="495" y="15"/>
                  </a:cubicBezTo>
                  <a:cubicBezTo>
                    <a:pt x="509" y="30"/>
                    <a:pt x="509" y="54"/>
                    <a:pt x="494" y="69"/>
                  </a:cubicBezTo>
                  <a:cubicBezTo>
                    <a:pt x="68" y="490"/>
                    <a:pt x="68" y="490"/>
                    <a:pt x="68" y="490"/>
                  </a:cubicBezTo>
                  <a:cubicBezTo>
                    <a:pt x="58" y="499"/>
                    <a:pt x="44" y="503"/>
                    <a:pt x="32" y="500"/>
                  </a:cubicBezTo>
                  <a:close/>
                </a:path>
              </a:pathLst>
            </a:custGeom>
            <a:solidFill>
              <a:schemeClr val="accent1"/>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8" name="Freeform 23"/>
            <p:cNvSpPr/>
            <p:nvPr/>
          </p:nvSpPr>
          <p:spPr bwMode="auto">
            <a:xfrm>
              <a:off x="1263237" y="4157097"/>
              <a:ext cx="1099615" cy="1083648"/>
            </a:xfrm>
            <a:custGeom>
              <a:avLst/>
              <a:gdLst/>
              <a:ahLst/>
              <a:cxnLst>
                <a:cxn ang="0">
                  <a:pos x="65" y="466"/>
                </a:cxn>
                <a:cxn ang="0">
                  <a:pos x="29" y="446"/>
                </a:cxn>
                <a:cxn ang="0">
                  <a:pos x="30" y="339"/>
                </a:cxn>
                <a:cxn ang="0">
                  <a:pos x="343" y="29"/>
                </a:cxn>
                <a:cxn ang="0">
                  <a:pos x="451" y="30"/>
                </a:cxn>
                <a:cxn ang="0">
                  <a:pos x="450" y="137"/>
                </a:cxn>
                <a:cxn ang="0">
                  <a:pos x="137" y="447"/>
                </a:cxn>
                <a:cxn ang="0">
                  <a:pos x="65" y="466"/>
                </a:cxn>
              </a:cxnLst>
              <a:rect l="0" t="0" r="r" b="b"/>
              <a:pathLst>
                <a:path w="480" h="473">
                  <a:moveTo>
                    <a:pt x="65" y="466"/>
                  </a:moveTo>
                  <a:cubicBezTo>
                    <a:pt x="52" y="463"/>
                    <a:pt x="39" y="456"/>
                    <a:pt x="29" y="446"/>
                  </a:cubicBezTo>
                  <a:cubicBezTo>
                    <a:pt x="0" y="416"/>
                    <a:pt x="0" y="368"/>
                    <a:pt x="30" y="339"/>
                  </a:cubicBezTo>
                  <a:cubicBezTo>
                    <a:pt x="343" y="29"/>
                    <a:pt x="343" y="29"/>
                    <a:pt x="343" y="29"/>
                  </a:cubicBezTo>
                  <a:cubicBezTo>
                    <a:pt x="373" y="0"/>
                    <a:pt x="421" y="0"/>
                    <a:pt x="451" y="30"/>
                  </a:cubicBezTo>
                  <a:cubicBezTo>
                    <a:pt x="480" y="60"/>
                    <a:pt x="480" y="108"/>
                    <a:pt x="450" y="137"/>
                  </a:cubicBezTo>
                  <a:cubicBezTo>
                    <a:pt x="137" y="447"/>
                    <a:pt x="137" y="447"/>
                    <a:pt x="137" y="447"/>
                  </a:cubicBezTo>
                  <a:cubicBezTo>
                    <a:pt x="117" y="466"/>
                    <a:pt x="90" y="473"/>
                    <a:pt x="65" y="466"/>
                  </a:cubicBezTo>
                  <a:close/>
                </a:path>
              </a:pathLst>
            </a:custGeom>
            <a:solidFill>
              <a:schemeClr val="accent1">
                <a:lumMod val="75000"/>
              </a:schemeClr>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9" name="Freeform 24"/>
            <p:cNvSpPr>
              <a:spLocks noEditPoints="1"/>
            </p:cNvSpPr>
            <p:nvPr/>
          </p:nvSpPr>
          <p:spPr bwMode="auto">
            <a:xfrm>
              <a:off x="2173262" y="2991627"/>
              <a:ext cx="1363043" cy="1363042"/>
            </a:xfrm>
            <a:custGeom>
              <a:avLst/>
              <a:gdLst/>
              <a:ahLst/>
              <a:cxnLst>
                <a:cxn ang="0">
                  <a:pos x="595" y="299"/>
                </a:cxn>
                <a:cxn ang="0">
                  <a:pos x="370" y="9"/>
                </a:cxn>
                <a:cxn ang="0">
                  <a:pos x="300" y="0"/>
                </a:cxn>
                <a:cxn ang="0">
                  <a:pos x="89" y="86"/>
                </a:cxn>
                <a:cxn ang="0">
                  <a:pos x="1" y="295"/>
                </a:cxn>
                <a:cxn ang="0">
                  <a:pos x="225" y="585"/>
                </a:cxn>
                <a:cxn ang="0">
                  <a:pos x="296" y="594"/>
                </a:cxn>
                <a:cxn ang="0">
                  <a:pos x="506" y="508"/>
                </a:cxn>
                <a:cxn ang="0">
                  <a:pos x="595" y="299"/>
                </a:cxn>
                <a:cxn ang="0">
                  <a:pos x="453" y="454"/>
                </a:cxn>
                <a:cxn ang="0">
                  <a:pos x="296" y="518"/>
                </a:cxn>
                <a:cxn ang="0">
                  <a:pos x="244" y="511"/>
                </a:cxn>
                <a:cxn ang="0">
                  <a:pos x="77" y="296"/>
                </a:cxn>
                <a:cxn ang="0">
                  <a:pos x="143" y="140"/>
                </a:cxn>
                <a:cxn ang="0">
                  <a:pos x="299" y="76"/>
                </a:cxn>
                <a:cxn ang="0">
                  <a:pos x="352" y="83"/>
                </a:cxn>
                <a:cxn ang="0">
                  <a:pos x="519" y="298"/>
                </a:cxn>
                <a:cxn ang="0">
                  <a:pos x="453" y="454"/>
                </a:cxn>
              </a:cxnLst>
              <a:rect l="0" t="0" r="r" b="b"/>
              <a:pathLst>
                <a:path w="595" h="594">
                  <a:moveTo>
                    <a:pt x="595" y="299"/>
                  </a:moveTo>
                  <a:cubicBezTo>
                    <a:pt x="595" y="162"/>
                    <a:pt x="503" y="43"/>
                    <a:pt x="370" y="9"/>
                  </a:cubicBezTo>
                  <a:cubicBezTo>
                    <a:pt x="347" y="3"/>
                    <a:pt x="323" y="0"/>
                    <a:pt x="300" y="0"/>
                  </a:cubicBezTo>
                  <a:cubicBezTo>
                    <a:pt x="220" y="0"/>
                    <a:pt x="146" y="30"/>
                    <a:pt x="89" y="86"/>
                  </a:cubicBezTo>
                  <a:cubicBezTo>
                    <a:pt x="33" y="142"/>
                    <a:pt x="1" y="216"/>
                    <a:pt x="1" y="295"/>
                  </a:cubicBezTo>
                  <a:cubicBezTo>
                    <a:pt x="0" y="432"/>
                    <a:pt x="92" y="552"/>
                    <a:pt x="225" y="585"/>
                  </a:cubicBezTo>
                  <a:cubicBezTo>
                    <a:pt x="248" y="591"/>
                    <a:pt x="272" y="594"/>
                    <a:pt x="296" y="594"/>
                  </a:cubicBezTo>
                  <a:cubicBezTo>
                    <a:pt x="375" y="594"/>
                    <a:pt x="450" y="564"/>
                    <a:pt x="506" y="508"/>
                  </a:cubicBezTo>
                  <a:cubicBezTo>
                    <a:pt x="563" y="452"/>
                    <a:pt x="594" y="378"/>
                    <a:pt x="595" y="299"/>
                  </a:cubicBezTo>
                  <a:close/>
                  <a:moveTo>
                    <a:pt x="453" y="454"/>
                  </a:moveTo>
                  <a:cubicBezTo>
                    <a:pt x="411" y="496"/>
                    <a:pt x="355" y="518"/>
                    <a:pt x="296" y="518"/>
                  </a:cubicBezTo>
                  <a:cubicBezTo>
                    <a:pt x="279" y="518"/>
                    <a:pt x="261" y="516"/>
                    <a:pt x="244" y="511"/>
                  </a:cubicBezTo>
                  <a:cubicBezTo>
                    <a:pt x="145" y="486"/>
                    <a:pt x="76" y="398"/>
                    <a:pt x="77" y="296"/>
                  </a:cubicBezTo>
                  <a:cubicBezTo>
                    <a:pt x="77" y="237"/>
                    <a:pt x="101" y="181"/>
                    <a:pt x="143" y="140"/>
                  </a:cubicBezTo>
                  <a:cubicBezTo>
                    <a:pt x="185" y="98"/>
                    <a:pt x="240" y="76"/>
                    <a:pt x="299" y="76"/>
                  </a:cubicBezTo>
                  <a:cubicBezTo>
                    <a:pt x="317" y="76"/>
                    <a:pt x="335" y="79"/>
                    <a:pt x="352" y="83"/>
                  </a:cubicBezTo>
                  <a:cubicBezTo>
                    <a:pt x="451" y="108"/>
                    <a:pt x="519" y="196"/>
                    <a:pt x="519" y="298"/>
                  </a:cubicBezTo>
                  <a:cubicBezTo>
                    <a:pt x="518" y="357"/>
                    <a:pt x="495" y="413"/>
                    <a:pt x="453" y="454"/>
                  </a:cubicBezTo>
                  <a:close/>
                </a:path>
              </a:pathLst>
            </a:custGeom>
            <a:solidFill>
              <a:srgbClr val="004A82"/>
            </a:solidFill>
            <a:ln w="9525">
              <a:noFill/>
              <a:round/>
            </a:ln>
          </p:spPr>
          <p:txBody>
            <a:bodyPr vert="horz" wrap="square" lIns="128580" tIns="64290" rIns="128580" bIns="6429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2" name="页脚占位符 3"/>
          <p:cNvSpPr txBox="1"/>
          <p:nvPr/>
        </p:nvSpPr>
        <p:spPr bwMode="auto">
          <a:xfrm>
            <a:off x="6809919" y="5025628"/>
            <a:ext cx="1680210" cy="192524"/>
          </a:xfrm>
          <a:prstGeom prst="rect">
            <a:avLst/>
          </a:prstGeom>
          <a:noFill/>
          <a:ln>
            <a:miter lim="800000"/>
          </a:ln>
        </p:spPr>
        <p:txBody>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3765"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0965"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753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4730"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129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19849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5695" algn="l" defTabSz="913765"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r>
              <a:rPr lang="zh-CN" altLang="en-US"/>
              <a:t>   </a:t>
            </a:r>
            <a:endParaRPr lang="zh-CN" altLang="en-US"/>
          </a:p>
          <a:p>
            <a:r>
              <a:rPr lang="en-US" altLang="zh-CN"/>
              <a:t>   </a:t>
            </a:r>
            <a:endParaRPr lang="en-US" altLang="zh-CN"/>
          </a:p>
        </p:txBody>
      </p:sp>
      <p:grpSp>
        <p:nvGrpSpPr>
          <p:cNvPr id="4" name="组合 3"/>
          <p:cNvGrpSpPr/>
          <p:nvPr/>
        </p:nvGrpSpPr>
        <p:grpSpPr>
          <a:xfrm>
            <a:off x="4435583" y="1620217"/>
            <a:ext cx="3161646" cy="668834"/>
            <a:chOff x="4378364" y="1767721"/>
            <a:chExt cx="3161646" cy="668834"/>
          </a:xfrm>
        </p:grpSpPr>
        <p:sp>
          <p:nvSpPr>
            <p:cNvPr id="57" name="AutoShape 10"/>
            <p:cNvSpPr>
              <a:spLocks noChangeArrowheads="1"/>
            </p:cNvSpPr>
            <p:nvPr/>
          </p:nvSpPr>
          <p:spPr bwMode="gray">
            <a:xfrm>
              <a:off x="4378364" y="1767721"/>
              <a:ext cx="3161646" cy="668834"/>
            </a:xfrm>
            <a:prstGeom prst="roundRect">
              <a:avLst>
                <a:gd name="adj" fmla="val 25316"/>
              </a:avLst>
            </a:prstGeom>
            <a:solidFill>
              <a:srgbClr val="004A82"/>
            </a:solidFill>
            <a:ln w="25400">
              <a:solidFill>
                <a:schemeClr val="bg1"/>
              </a:solidFill>
              <a:round/>
            </a:ln>
            <a:effectLst/>
          </p:spPr>
          <p:txBody>
            <a:bodyPr wrap="none" anchor="ctr"/>
            <a:lstStyle/>
            <a:p>
              <a:pPr algn="ctr" eaLnBrk="0" hangingPunct="0">
                <a:defRPr/>
              </a:pPr>
              <a:endParaRPr lang="en-US" altLang="ko-KR" sz="2800" dirty="0">
                <a:solidFill>
                  <a:schemeClr val="bg1"/>
                </a:solidFill>
                <a:effectLst>
                  <a:outerShdw blurRad="38100" dist="38100" dir="2700000" algn="tl">
                    <a:srgbClr val="000000"/>
                  </a:outerShdw>
                </a:effectLst>
                <a:latin typeface="Verdana" panose="020B0604030504040204" pitchFamily="34" charset="0"/>
                <a:ea typeface="Gulim" pitchFamily="34" charset="-127"/>
              </a:endParaRPr>
            </a:p>
          </p:txBody>
        </p:sp>
        <p:sp>
          <p:nvSpPr>
            <p:cNvPr id="2" name="文本框 1"/>
            <p:cNvSpPr txBox="1"/>
            <p:nvPr/>
          </p:nvSpPr>
          <p:spPr>
            <a:xfrm>
              <a:off x="4515753" y="1840528"/>
              <a:ext cx="2886869" cy="523220"/>
            </a:xfrm>
            <a:prstGeom prst="rect">
              <a:avLst/>
            </a:prstGeom>
            <a:noFill/>
          </p:spPr>
          <p:txBody>
            <a:bodyPr wrap="square" rtlCol="0">
              <a:spAutoFit/>
            </a:bodyPr>
            <a:lstStyle/>
            <a:p>
              <a:pPr algn="ctr"/>
              <a:r>
                <a:rPr lang="zh-CN" altLang="en-US" sz="2800" dirty="0">
                  <a:solidFill>
                    <a:schemeClr val="bg1"/>
                  </a:solidFill>
                </a:rPr>
                <a:t>客户的风险维度</a:t>
              </a:r>
              <a:endParaRPr lang="zh-CN" altLang="en-US" sz="2800" dirty="0">
                <a:solidFill>
                  <a:schemeClr val="bg1"/>
                </a:solidFill>
              </a:endParaRPr>
            </a:p>
          </p:txBody>
        </p:sp>
      </p:grpSp>
      <p:grpSp>
        <p:nvGrpSpPr>
          <p:cNvPr id="71" name="组合 70"/>
          <p:cNvGrpSpPr/>
          <p:nvPr/>
        </p:nvGrpSpPr>
        <p:grpSpPr>
          <a:xfrm>
            <a:off x="4435583" y="3913934"/>
            <a:ext cx="3161646" cy="668834"/>
            <a:chOff x="4378364" y="1767721"/>
            <a:chExt cx="3161646" cy="668834"/>
          </a:xfrm>
        </p:grpSpPr>
        <p:sp>
          <p:nvSpPr>
            <p:cNvPr id="72" name="AutoShape 10"/>
            <p:cNvSpPr>
              <a:spLocks noChangeArrowheads="1"/>
            </p:cNvSpPr>
            <p:nvPr/>
          </p:nvSpPr>
          <p:spPr bwMode="gray">
            <a:xfrm>
              <a:off x="4378364" y="1767721"/>
              <a:ext cx="3161646" cy="668834"/>
            </a:xfrm>
            <a:prstGeom prst="roundRect">
              <a:avLst>
                <a:gd name="adj" fmla="val 25316"/>
              </a:avLst>
            </a:prstGeom>
            <a:solidFill>
              <a:srgbClr val="004A82"/>
            </a:solidFill>
            <a:ln w="25400">
              <a:solidFill>
                <a:schemeClr val="bg1"/>
              </a:solidFill>
              <a:round/>
            </a:ln>
            <a:effectLst/>
          </p:spPr>
          <p:txBody>
            <a:bodyPr wrap="none" anchor="ctr"/>
            <a:lstStyle/>
            <a:p>
              <a:pPr algn="ctr" eaLnBrk="0" hangingPunct="0">
                <a:defRPr/>
              </a:pPr>
              <a:endParaRPr lang="en-US" altLang="ko-KR" sz="2800" dirty="0">
                <a:solidFill>
                  <a:schemeClr val="bg1"/>
                </a:solidFill>
                <a:effectLst>
                  <a:outerShdw blurRad="38100" dist="38100" dir="2700000" algn="tl">
                    <a:srgbClr val="000000"/>
                  </a:outerShdw>
                </a:effectLst>
                <a:latin typeface="Verdana" panose="020B0604030504040204" pitchFamily="34" charset="0"/>
                <a:ea typeface="Gulim" pitchFamily="34" charset="-127"/>
              </a:endParaRPr>
            </a:p>
          </p:txBody>
        </p:sp>
        <p:sp>
          <p:nvSpPr>
            <p:cNvPr id="73" name="文本框 72"/>
            <p:cNvSpPr txBox="1"/>
            <p:nvPr/>
          </p:nvSpPr>
          <p:spPr>
            <a:xfrm>
              <a:off x="4515753" y="1840528"/>
              <a:ext cx="2886869" cy="523220"/>
            </a:xfrm>
            <a:prstGeom prst="rect">
              <a:avLst/>
            </a:prstGeom>
            <a:noFill/>
          </p:spPr>
          <p:txBody>
            <a:bodyPr wrap="square" rtlCol="0">
              <a:spAutoFit/>
            </a:bodyPr>
            <a:lstStyle/>
            <a:p>
              <a:pPr algn="ctr"/>
              <a:r>
                <a:rPr lang="zh-CN" altLang="en-US" sz="2800" dirty="0">
                  <a:solidFill>
                    <a:schemeClr val="bg1"/>
                  </a:solidFill>
                </a:rPr>
                <a:t>客户的忠诚维度</a:t>
              </a:r>
              <a:endParaRPr lang="zh-CN" altLang="en-US" sz="2800" dirty="0">
                <a:solidFill>
                  <a:schemeClr val="bg1"/>
                </a:solidFill>
              </a:endParaRPr>
            </a:p>
          </p:txBody>
        </p:sp>
      </p:grpSp>
      <p:grpSp>
        <p:nvGrpSpPr>
          <p:cNvPr id="74" name="组合 73"/>
          <p:cNvGrpSpPr/>
          <p:nvPr/>
        </p:nvGrpSpPr>
        <p:grpSpPr>
          <a:xfrm>
            <a:off x="4435583" y="2767075"/>
            <a:ext cx="3161646" cy="668834"/>
            <a:chOff x="4378364" y="1767721"/>
            <a:chExt cx="3161646" cy="668834"/>
          </a:xfrm>
        </p:grpSpPr>
        <p:sp>
          <p:nvSpPr>
            <p:cNvPr id="75" name="AutoShape 10"/>
            <p:cNvSpPr>
              <a:spLocks noChangeArrowheads="1"/>
            </p:cNvSpPr>
            <p:nvPr/>
          </p:nvSpPr>
          <p:spPr bwMode="gray">
            <a:xfrm>
              <a:off x="4378364" y="1767721"/>
              <a:ext cx="3161646" cy="668834"/>
            </a:xfrm>
            <a:prstGeom prst="roundRect">
              <a:avLst>
                <a:gd name="adj" fmla="val 25316"/>
              </a:avLst>
            </a:prstGeom>
            <a:solidFill>
              <a:srgbClr val="004A82"/>
            </a:solidFill>
            <a:ln w="25400">
              <a:solidFill>
                <a:schemeClr val="bg1"/>
              </a:solidFill>
              <a:round/>
            </a:ln>
            <a:effectLst/>
          </p:spPr>
          <p:txBody>
            <a:bodyPr wrap="none" anchor="ctr"/>
            <a:lstStyle/>
            <a:p>
              <a:pPr algn="ctr" eaLnBrk="0" hangingPunct="0">
                <a:defRPr/>
              </a:pPr>
              <a:endParaRPr lang="en-US" altLang="ko-KR" sz="2800" dirty="0">
                <a:solidFill>
                  <a:schemeClr val="bg1"/>
                </a:solidFill>
                <a:effectLst>
                  <a:outerShdw blurRad="38100" dist="38100" dir="2700000" algn="tl">
                    <a:srgbClr val="000000"/>
                  </a:outerShdw>
                </a:effectLst>
                <a:latin typeface="Verdana" panose="020B0604030504040204" pitchFamily="34" charset="0"/>
                <a:ea typeface="Gulim" pitchFamily="34" charset="-127"/>
              </a:endParaRPr>
            </a:p>
          </p:txBody>
        </p:sp>
        <p:sp>
          <p:nvSpPr>
            <p:cNvPr id="76" name="文本框 75"/>
            <p:cNvSpPr txBox="1"/>
            <p:nvPr/>
          </p:nvSpPr>
          <p:spPr>
            <a:xfrm>
              <a:off x="4515753" y="1840528"/>
              <a:ext cx="2886869" cy="523220"/>
            </a:xfrm>
            <a:prstGeom prst="rect">
              <a:avLst/>
            </a:prstGeom>
            <a:noFill/>
          </p:spPr>
          <p:txBody>
            <a:bodyPr wrap="square" rtlCol="0">
              <a:spAutoFit/>
            </a:bodyPr>
            <a:lstStyle/>
            <a:p>
              <a:pPr algn="ctr"/>
              <a:r>
                <a:rPr lang="zh-CN" altLang="en-US" sz="2800" dirty="0">
                  <a:solidFill>
                    <a:schemeClr val="bg1"/>
                  </a:solidFill>
                </a:rPr>
                <a:t>客户的贡献维度</a:t>
              </a:r>
              <a:endParaRPr lang="zh-CN" altLang="en-US" sz="2800" dirty="0">
                <a:solidFill>
                  <a:schemeClr val="bg1"/>
                </a:solidFill>
              </a:endParaRPr>
            </a:p>
          </p:txBody>
        </p:sp>
      </p:gr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a:xfrm>
            <a:off x="2337" y="1958589"/>
            <a:ext cx="9721850" cy="1735209"/>
          </a:xfrm>
          <a:prstGeom prst="rect">
            <a:avLst/>
          </a:prstGeom>
          <a:solidFill>
            <a:schemeClr val="dk2"/>
          </a:solidFill>
          <a:ln>
            <a:noFill/>
          </a:ln>
          <a:effectLst>
            <a:outerShdw blurRad="50800" dist="50800" dir="5400000" algn="ctr" rotWithShape="0">
              <a:srgbClr val="000000">
                <a:alpha val="18000"/>
              </a:srgbClr>
            </a:outerShdw>
            <a:reflection stA="45000"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lIns="96752" tIns="48375" rIns="96752" bIns="48375" anchor="ctr"/>
          <a:lstStyle/>
          <a:p>
            <a:pPr algn="ctr" fontAlgn="auto">
              <a:spcBef>
                <a:spcPts val="0"/>
              </a:spcBef>
              <a:spcAft>
                <a:spcPts val="0"/>
              </a:spcAft>
              <a:defRPr/>
            </a:pPr>
            <a:endParaRPr lang="zh-CN" altLang="en-US" sz="1900"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2" name="组合 63"/>
          <p:cNvGrpSpPr/>
          <p:nvPr/>
        </p:nvGrpSpPr>
        <p:grpSpPr>
          <a:xfrm>
            <a:off x="8806888" y="4730803"/>
            <a:ext cx="1038589" cy="1025700"/>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6" name="椭圆 65"/>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67" name="椭圆 66"/>
          <p:cNvSpPr/>
          <p:nvPr/>
        </p:nvSpPr>
        <p:spPr>
          <a:xfrm>
            <a:off x="8082554" y="4866859"/>
            <a:ext cx="773444" cy="76384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68" name="椭圆 67"/>
          <p:cNvSpPr/>
          <p:nvPr/>
        </p:nvSpPr>
        <p:spPr>
          <a:xfrm>
            <a:off x="5662219" y="5091887"/>
            <a:ext cx="291149"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3" name="组合 68"/>
          <p:cNvGrpSpPr/>
          <p:nvPr/>
        </p:nvGrpSpPr>
        <p:grpSpPr>
          <a:xfrm>
            <a:off x="5932701" y="4783775"/>
            <a:ext cx="663330" cy="655098"/>
            <a:chOff x="304800" y="673100"/>
            <a:chExt cx="4000500" cy="4000500"/>
          </a:xfrm>
          <a:effectLst>
            <a:outerShdw blurRad="317500" dist="190500" dir="8100000" algn="tr" rotWithShape="0">
              <a:prstClr val="black">
                <a:alpha val="50000"/>
              </a:prstClr>
            </a:outerShdw>
          </a:effectLst>
        </p:grpSpPr>
        <p:sp>
          <p:nvSpPr>
            <p:cNvPr id="70" name="同心圆 6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1" name="椭圆 70"/>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4" name="组合 71"/>
          <p:cNvGrpSpPr/>
          <p:nvPr/>
        </p:nvGrpSpPr>
        <p:grpSpPr>
          <a:xfrm>
            <a:off x="8369038" y="4576385"/>
            <a:ext cx="233666" cy="230766"/>
            <a:chOff x="304800" y="673100"/>
            <a:chExt cx="4000500" cy="4000500"/>
          </a:xfrm>
          <a:effectLst>
            <a:outerShdw blurRad="381000" dist="152400" dir="8100000" algn="tr" rotWithShape="0">
              <a:prstClr val="black">
                <a:alpha val="70000"/>
              </a:prstClr>
            </a:outerShdw>
          </a:effectLst>
        </p:grpSpPr>
        <p:sp>
          <p:nvSpPr>
            <p:cNvPr id="73" name="同心圆 7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4" name="椭圆 7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5" name="组合 74"/>
          <p:cNvGrpSpPr/>
          <p:nvPr/>
        </p:nvGrpSpPr>
        <p:grpSpPr>
          <a:xfrm>
            <a:off x="6821958" y="5122710"/>
            <a:ext cx="306114" cy="302315"/>
            <a:chOff x="304800" y="673100"/>
            <a:chExt cx="4000500" cy="4000500"/>
          </a:xfrm>
          <a:effectLst>
            <a:outerShdw blurRad="381000" dist="152400" dir="8100000" algn="tr" rotWithShape="0">
              <a:prstClr val="black">
                <a:alpha val="70000"/>
              </a:prstClr>
            </a:outerShdw>
          </a:effectLst>
        </p:grpSpPr>
        <p:sp>
          <p:nvSpPr>
            <p:cNvPr id="76" name="同心圆 7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7" name="椭圆 76"/>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78" name="椭圆 77"/>
          <p:cNvSpPr/>
          <p:nvPr/>
        </p:nvSpPr>
        <p:spPr>
          <a:xfrm>
            <a:off x="6690102" y="4784349"/>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79" name="椭圆 78"/>
          <p:cNvSpPr/>
          <p:nvPr/>
        </p:nvSpPr>
        <p:spPr>
          <a:xfrm>
            <a:off x="5255876" y="5171897"/>
            <a:ext cx="145575"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6" name="组合 79"/>
          <p:cNvGrpSpPr/>
          <p:nvPr/>
        </p:nvGrpSpPr>
        <p:grpSpPr>
          <a:xfrm>
            <a:off x="7272809" y="4783844"/>
            <a:ext cx="678580" cy="670159"/>
            <a:chOff x="304800" y="673100"/>
            <a:chExt cx="4000500" cy="4000500"/>
          </a:xfrm>
          <a:effectLst>
            <a:outerShdw blurRad="317500" dist="190500" dir="8100000" algn="tr" rotWithShape="0">
              <a:prstClr val="black">
                <a:alpha val="50000"/>
              </a:prstClr>
            </a:outerShdw>
          </a:effectLst>
        </p:grpSpPr>
        <p:sp>
          <p:nvSpPr>
            <p:cNvPr id="81" name="同心圆 8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2" name="椭圆 81"/>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83" name="椭圆 82"/>
          <p:cNvSpPr/>
          <p:nvPr/>
        </p:nvSpPr>
        <p:spPr>
          <a:xfrm>
            <a:off x="8855998"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4" name="椭圆 83"/>
          <p:cNvSpPr/>
          <p:nvPr/>
        </p:nvSpPr>
        <p:spPr>
          <a:xfrm>
            <a:off x="7611652"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7" name="组合 84"/>
          <p:cNvGrpSpPr/>
          <p:nvPr/>
        </p:nvGrpSpPr>
        <p:grpSpPr>
          <a:xfrm>
            <a:off x="3914325" y="715054"/>
            <a:ext cx="1893200" cy="1869705"/>
            <a:chOff x="304800" y="673100"/>
            <a:chExt cx="4000500" cy="4000500"/>
          </a:xfrm>
          <a:effectLst>
            <a:outerShdw blurRad="444500" dist="254000" dir="8100000" algn="tr" rotWithShape="0">
              <a:prstClr val="black">
                <a:alpha val="50000"/>
              </a:prstClr>
            </a:outerShdw>
          </a:effectLst>
        </p:grpSpPr>
        <p:sp>
          <p:nvSpPr>
            <p:cNvPr id="86" name="同心圆 85"/>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87" name="椭圆 86"/>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23" name="文本框 22"/>
          <p:cNvSpPr txBox="1"/>
          <p:nvPr/>
        </p:nvSpPr>
        <p:spPr>
          <a:xfrm>
            <a:off x="2496021" y="2770346"/>
            <a:ext cx="4729808" cy="565737"/>
          </a:xfrm>
          <a:prstGeom prst="rect">
            <a:avLst/>
          </a:prstGeom>
          <a:noFill/>
        </p:spPr>
        <p:txBody>
          <a:bodyPr wrap="square" lIns="72585" tIns="36293" rIns="72585" bIns="36293">
            <a:spAutoFit/>
          </a:bodyPr>
          <a:lstStyle/>
          <a:p>
            <a:pPr algn="ctr" fontAlgn="auto">
              <a:spcBef>
                <a:spcPts val="0"/>
              </a:spcBef>
              <a:spcAft>
                <a:spcPts val="0"/>
              </a:spcAft>
              <a:defRPr/>
            </a:pPr>
            <a:r>
              <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rPr>
              <a:t>风险必须是可控的</a:t>
            </a:r>
            <a:endParaRPr lang="zh-CN" altLang="en-US" sz="3200" dirty="0">
              <a:solidFill>
                <a:schemeClr val="bg1"/>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95" name="文本框 94"/>
          <p:cNvSpPr txBox="1"/>
          <p:nvPr/>
        </p:nvSpPr>
        <p:spPr>
          <a:xfrm>
            <a:off x="3914057" y="1420178"/>
            <a:ext cx="1853228" cy="519571"/>
          </a:xfrm>
          <a:prstGeom prst="rect">
            <a:avLst/>
          </a:prstGeom>
          <a:noFill/>
        </p:spPr>
        <p:txBody>
          <a:bodyPr lIns="72585" tIns="36293" rIns="72585" bIns="36293">
            <a:spAutoFit/>
          </a:bodyPr>
          <a:lstStyle/>
          <a:p>
            <a:pPr algn="ctr" fontAlgn="auto">
              <a:spcBef>
                <a:spcPts val="0"/>
              </a:spcBef>
              <a:spcAft>
                <a:spcPts val="0"/>
              </a:spcAft>
              <a:defRPr/>
            </a:pPr>
            <a:r>
              <a:rPr lang="en-US" altLang="zh-CN"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rPr>
              <a:t>PART 02</a:t>
            </a:r>
            <a:endParaRPr lang="zh-CN" altLang="en-US" sz="2900" b="1" dirty="0">
              <a:solidFill>
                <a:schemeClr val="dk2"/>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cxnSp>
        <p:nvCxnSpPr>
          <p:cNvPr id="96" name="直接连接符 95"/>
          <p:cNvCxnSpPr/>
          <p:nvPr/>
        </p:nvCxnSpPr>
        <p:spPr>
          <a:xfrm>
            <a:off x="2692697" y="3401478"/>
            <a:ext cx="4336457" cy="37899"/>
          </a:xfrm>
          <a:prstGeom prst="line">
            <a:avLst/>
          </a:prstGeom>
          <a:ln w="50800">
            <a:gradFill>
              <a:gsLst>
                <a:gs pos="50000">
                  <a:schemeClr val="accent1">
                    <a:lumMod val="5000"/>
                    <a:lumOff val="95000"/>
                  </a:schemeClr>
                </a:gs>
                <a:gs pos="51000">
                  <a:schemeClr val="bg1">
                    <a:lumMod val="7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nvGrpSpPr>
          <p:cNvPr id="8" name="组合 100"/>
          <p:cNvGrpSpPr/>
          <p:nvPr/>
        </p:nvGrpSpPr>
        <p:grpSpPr>
          <a:xfrm flipH="1">
            <a:off x="-34763" y="4730803"/>
            <a:ext cx="1038589" cy="1025700"/>
            <a:chOff x="304800" y="673100"/>
            <a:chExt cx="4000500" cy="4000500"/>
          </a:xfrm>
          <a:effectLst>
            <a:outerShdw blurRad="444500" dist="254000" dir="8100000" algn="tr" rotWithShape="0">
              <a:prstClr val="black">
                <a:alpha val="50000"/>
              </a:prstClr>
            </a:outerShdw>
          </a:effectLst>
        </p:grpSpPr>
        <p:sp>
          <p:nvSpPr>
            <p:cNvPr id="102" name="同心圆 10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3" name="椭圆 102"/>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04" name="椭圆 103"/>
          <p:cNvSpPr/>
          <p:nvPr/>
        </p:nvSpPr>
        <p:spPr>
          <a:xfrm flipH="1">
            <a:off x="992439" y="4900613"/>
            <a:ext cx="773444" cy="762595"/>
          </a:xfrm>
          <a:prstGeom prst="ellipse">
            <a:avLst/>
          </a:prstGeom>
          <a:solidFill>
            <a:schemeClr val="dk2"/>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5" name="椭圆 104"/>
          <p:cNvSpPr/>
          <p:nvPr/>
        </p:nvSpPr>
        <p:spPr>
          <a:xfrm flipH="1">
            <a:off x="3857094" y="5091887"/>
            <a:ext cx="292415" cy="28878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9" name="组合 105"/>
          <p:cNvGrpSpPr/>
          <p:nvPr/>
        </p:nvGrpSpPr>
        <p:grpSpPr>
          <a:xfrm flipH="1">
            <a:off x="3214684" y="4783775"/>
            <a:ext cx="663330" cy="655098"/>
            <a:chOff x="304800" y="673100"/>
            <a:chExt cx="4000500" cy="4000500"/>
          </a:xfrm>
          <a:effectLst>
            <a:outerShdw blurRad="317500" dist="190500" dir="8100000" algn="tr" rotWithShape="0">
              <a:prstClr val="black">
                <a:alpha val="50000"/>
              </a:prstClr>
            </a:outerShdw>
          </a:effectLst>
        </p:grpSpPr>
        <p:sp>
          <p:nvSpPr>
            <p:cNvPr id="107" name="同心圆 106"/>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08" name="椭圆 107"/>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0" name="组合 108"/>
          <p:cNvGrpSpPr/>
          <p:nvPr/>
        </p:nvGrpSpPr>
        <p:grpSpPr>
          <a:xfrm flipH="1">
            <a:off x="1208009" y="4576385"/>
            <a:ext cx="233666" cy="230766"/>
            <a:chOff x="304800" y="673100"/>
            <a:chExt cx="4000500" cy="4000500"/>
          </a:xfrm>
          <a:effectLst>
            <a:outerShdw blurRad="381000" dist="152400" dir="8100000" algn="tr" rotWithShape="0">
              <a:prstClr val="black">
                <a:alpha val="70000"/>
              </a:prstClr>
            </a:outerShdw>
          </a:effectLst>
        </p:grpSpPr>
        <p:sp>
          <p:nvSpPr>
            <p:cNvPr id="110" name="同心圆 109"/>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1" name="椭圆 110"/>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grpSp>
        <p:nvGrpSpPr>
          <p:cNvPr id="11" name="组合 111"/>
          <p:cNvGrpSpPr/>
          <p:nvPr/>
        </p:nvGrpSpPr>
        <p:grpSpPr>
          <a:xfrm flipH="1">
            <a:off x="2682641" y="5122710"/>
            <a:ext cx="306114" cy="302315"/>
            <a:chOff x="304800" y="673100"/>
            <a:chExt cx="4000500" cy="4000500"/>
          </a:xfrm>
          <a:effectLst>
            <a:outerShdw blurRad="381000" dist="152400" dir="8100000" algn="tr" rotWithShape="0">
              <a:prstClr val="black">
                <a:alpha val="70000"/>
              </a:prstClr>
            </a:outerShdw>
          </a:effectLst>
        </p:grpSpPr>
        <p:sp>
          <p:nvSpPr>
            <p:cNvPr id="113" name="同心圆 112"/>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4" name="椭圆 113"/>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15" name="椭圆 114"/>
          <p:cNvSpPr/>
          <p:nvPr/>
        </p:nvSpPr>
        <p:spPr>
          <a:xfrm flipH="1">
            <a:off x="2829210" y="4784349"/>
            <a:ext cx="292415"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6" name="椭圆 115"/>
          <p:cNvSpPr/>
          <p:nvPr/>
        </p:nvSpPr>
        <p:spPr>
          <a:xfrm flipH="1">
            <a:off x="4409011" y="5171897"/>
            <a:ext cx="145574"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2" name="组合 116"/>
          <p:cNvGrpSpPr/>
          <p:nvPr/>
        </p:nvGrpSpPr>
        <p:grpSpPr>
          <a:xfrm flipH="1">
            <a:off x="1859326" y="4783844"/>
            <a:ext cx="678580" cy="670159"/>
            <a:chOff x="304800" y="673100"/>
            <a:chExt cx="4000500" cy="4000500"/>
          </a:xfrm>
          <a:effectLst>
            <a:outerShdw blurRad="317500" dist="190500" dir="8100000" algn="tr" rotWithShape="0">
              <a:prstClr val="black">
                <a:alpha val="50000"/>
              </a:prstClr>
            </a:outerShdw>
          </a:effectLst>
        </p:grpSpPr>
        <p:sp>
          <p:nvSpPr>
            <p:cNvPr id="118" name="同心圆 117"/>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19" name="椭圆 118"/>
            <p:cNvSpPr/>
            <p:nvPr/>
          </p:nvSpPr>
          <p:spPr>
            <a:xfrm>
              <a:off x="392113" y="760413"/>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
        <p:nvSpPr>
          <p:cNvPr id="120" name="椭圆 119"/>
          <p:cNvSpPr/>
          <p:nvPr/>
        </p:nvSpPr>
        <p:spPr>
          <a:xfrm flipH="1">
            <a:off x="663314" y="4418053"/>
            <a:ext cx="291149" cy="287536"/>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1" name="椭圆 120"/>
          <p:cNvSpPr/>
          <p:nvPr/>
        </p:nvSpPr>
        <p:spPr>
          <a:xfrm flipH="1">
            <a:off x="2051969" y="4801850"/>
            <a:ext cx="146840" cy="143768"/>
          </a:xfrm>
          <a:prstGeom prst="ellipse">
            <a:avLst/>
          </a:prstGeom>
          <a:solidFill>
            <a:schemeClr val="dk2"/>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585" tIns="36293" rIns="72585" bIns="36293"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nvGrpSpPr>
          <p:cNvPr id="13" name="组合 122"/>
          <p:cNvGrpSpPr/>
          <p:nvPr/>
        </p:nvGrpSpPr>
        <p:grpSpPr>
          <a:xfrm flipH="1">
            <a:off x="4764477" y="5211760"/>
            <a:ext cx="306114" cy="302315"/>
            <a:chOff x="304800" y="673100"/>
            <a:chExt cx="4000500" cy="4000500"/>
          </a:xfrm>
          <a:effectLst>
            <a:outerShdw blurRad="381000" dist="152400" dir="8100000" algn="tr" rotWithShape="0">
              <a:prstClr val="black">
                <a:alpha val="70000"/>
              </a:prstClr>
            </a:outerShdw>
          </a:effectLst>
        </p:grpSpPr>
        <p:sp>
          <p:nvSpPr>
            <p:cNvPr id="124" name="同心圆 123"/>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black"/>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sp>
          <p:nvSpPr>
            <p:cNvPr id="125" name="椭圆 124"/>
            <p:cNvSpPr/>
            <p:nvPr/>
          </p:nvSpPr>
          <p:spPr>
            <a:xfrm>
              <a:off x="479425" y="847725"/>
              <a:ext cx="3651250" cy="3651250"/>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prstClr val="white"/>
                </a:solidFill>
                <a:latin typeface="微软雅黑" panose="020B0503020204020204" pitchFamily="34" charset="-122"/>
                <a:ea typeface="微软雅黑" panose="020B0503020204020204" pitchFamily="34" charset="-122"/>
                <a:cs typeface="+mn-ea"/>
                <a:sym typeface="微软雅黑" panose="020B0503020204020204" pitchFamily="34" charset="-122"/>
              </a:endParaRPr>
            </a:p>
          </p:txBody>
        </p:sp>
      </p:grpSp>
    </p:spTree>
  </p:cSld>
  <p:clrMapOvr>
    <a:masterClrMapping/>
  </p:clrMapOvr>
  <p:transition advClick="0"/>
</p:sld>
</file>

<file path=ppt/tags/tag1.xml><?xml version="1.0" encoding="utf-8"?>
<p:tagLst xmlns:p="http://schemas.openxmlformats.org/presentationml/2006/main">
  <p:tag name="ISPRING_PRESENTATION_TITLE" val="www.33ppt.com"/>
</p:tagLst>
</file>

<file path=ppt/theme/theme1.xml><?xml version="1.0" encoding="utf-8"?>
<a:theme xmlns:a="http://schemas.openxmlformats.org/drawingml/2006/main" name="大型客户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1806</Words>
  <Application>WPS 演示</Application>
  <PresentationFormat>自定义</PresentationFormat>
  <Paragraphs>345</Paragraphs>
  <Slides>23</Slides>
  <Notes>22</Notes>
  <HiddenSlides>0</HiddenSlides>
  <MMClips>2</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23</vt:i4>
      </vt:variant>
    </vt:vector>
  </HeadingPairs>
  <TitlesOfParts>
    <vt:vector size="41" baseType="lpstr">
      <vt:lpstr>Arial</vt:lpstr>
      <vt:lpstr>宋体</vt:lpstr>
      <vt:lpstr>Wingdings</vt:lpstr>
      <vt:lpstr>Calibri</vt:lpstr>
      <vt:lpstr>微软雅黑</vt:lpstr>
      <vt:lpstr>方正正中黑简体</vt:lpstr>
      <vt:lpstr>仿宋_GB2312</vt:lpstr>
      <vt:lpstr>Verdana</vt:lpstr>
      <vt:lpstr>Gulim</vt:lpstr>
      <vt:lpstr>Calibri</vt:lpstr>
      <vt:lpstr>华文黑体</vt:lpstr>
      <vt:lpstr>黑体</vt:lpstr>
      <vt:lpstr>Arial Unicode MS</vt:lpstr>
      <vt:lpstr>MS PGothic</vt:lpstr>
      <vt:lpstr>Impact</vt:lpstr>
      <vt:lpstr>Kozuka Gothic Pro H</vt:lpstr>
      <vt:lpstr>Adobe Myungjo Std M</vt:lpstr>
      <vt:lpstr>大型客户部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YI ZHANG</dc:creator>
  <cp:lastModifiedBy>缇缇丁</cp:lastModifiedBy>
  <cp:revision>1188</cp:revision>
  <dcterms:created xsi:type="dcterms:W3CDTF">2013-05-08T06:52:00Z</dcterms:created>
  <dcterms:modified xsi:type="dcterms:W3CDTF">2020-10-18T03:27:13Z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